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4" r:id="rId1"/>
  </p:sldMasterIdLst>
  <p:notesMasterIdLst>
    <p:notesMasterId r:id="rId10"/>
  </p:notesMasterIdLst>
  <p:sldIdLst>
    <p:sldId id="256" r:id="rId2"/>
    <p:sldId id="258" r:id="rId3"/>
    <p:sldId id="263" r:id="rId4"/>
    <p:sldId id="268" r:id="rId5"/>
    <p:sldId id="269" r:id="rId6"/>
    <p:sldId id="270" r:id="rId7"/>
    <p:sldId id="273" r:id="rId8"/>
    <p:sldId id="267"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88115" autoAdjust="0"/>
  </p:normalViewPr>
  <p:slideViewPr>
    <p:cSldViewPr snapToGrid="0" snapToObjects="1">
      <p:cViewPr>
        <p:scale>
          <a:sx n="99" d="100"/>
          <a:sy n="99" d="100"/>
        </p:scale>
        <p:origin x="-232"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23E78E-31FE-B149-9840-437327947AB2}" type="datetimeFigureOut">
              <a:rPr lang="en-US" smtClean="0"/>
              <a:pPr/>
              <a:t>3/10/16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391CE2-C5B6-7643-B4B6-645151FEDA68}" type="slidenum">
              <a:rPr lang="en-US" smtClean="0"/>
              <a:pPr/>
              <a:t>‹#›</a:t>
            </a:fld>
            <a:endParaRPr lang="en-US"/>
          </a:p>
        </p:txBody>
      </p:sp>
    </p:spTree>
    <p:extLst>
      <p:ext uri="{BB962C8B-B14F-4D97-AF65-F5344CB8AC3E}">
        <p14:creationId xmlns:p14="http://schemas.microsoft.com/office/powerpoint/2010/main" val="21001824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focus of this training session is the Auto report in the Amplified Analytics dashboard.</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5391CE2-C5B6-7643-B4B6-645151FEDA68}" type="slidenum">
              <a:rPr lang="en-US" smtClean="0"/>
              <a:pPr/>
              <a:t>2</a:t>
            </a:fld>
            <a:endParaRPr lang="en-US"/>
          </a:p>
        </p:txBody>
      </p:sp>
    </p:spTree>
    <p:extLst>
      <p:ext uri="{BB962C8B-B14F-4D97-AF65-F5344CB8AC3E}">
        <p14:creationId xmlns:p14="http://schemas.microsoft.com/office/powerpoint/2010/main" val="2562805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auto report is uniquely set up to present the performance metrics specifically for the automotive inventory solution, Wheels For You. It emphasizes the audience reached, and the car buyers engagement, and actions taken on a dealerships vehicle listings.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 drill down into the data, select the Auto tab from the performance summary page. The summary page also includes a glimpse of the overall performance including total vehicle detail page views, actions and leads generated from the Wheels For You platform.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5391CE2-C5B6-7643-B4B6-645151FEDA68}" type="slidenum">
              <a:rPr lang="en-US" smtClean="0"/>
              <a:pPr/>
              <a:t>3</a:t>
            </a:fld>
            <a:endParaRPr lang="en-US"/>
          </a:p>
        </p:txBody>
      </p:sp>
    </p:spTree>
    <p:extLst>
      <p:ext uri="{BB962C8B-B14F-4D97-AF65-F5344CB8AC3E}">
        <p14:creationId xmlns:p14="http://schemas.microsoft.com/office/powerpoint/2010/main" val="1175391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Upon entering the Auto report, starting at the top of the page, you will see an audience graph showcasing total vehicle detail page views. You can take a closer look at a particular timeframe by clicking and dragging a plot area. Returning to full-view by clicking the reset button. Additional audience metrics are presented within the total impressions area, which is made up of the total search results and vehicle details page </a:t>
            </a:r>
            <a:r>
              <a:rPr lang="en-US" sz="1200" b="0" kern="1200" dirty="0" smtClean="0">
                <a:solidFill>
                  <a:schemeClr val="tx1"/>
                </a:solidFill>
                <a:effectLst/>
                <a:latin typeface="+mn-lt"/>
                <a:ea typeface="+mn-ea"/>
                <a:cs typeface="+mn-cs"/>
              </a:rPr>
              <a:t>impressions.</a:t>
            </a:r>
            <a:r>
              <a:rPr lang="en-US" sz="1200" b="0" kern="1200" baseline="0" dirty="0" smtClean="0">
                <a:solidFill>
                  <a:schemeClr val="tx1"/>
                </a:solidFill>
                <a:effectLst/>
                <a:latin typeface="+mn-lt"/>
                <a:ea typeface="+mn-ea"/>
                <a:cs typeface="+mn-cs"/>
              </a:rPr>
              <a:t>  Search results are made up of the number of times your dealer’s inventory shows up in a Wheels for You search.  Vehicle detail is the number of times the audience has click thru to view the vehicle detail page.  The vehicle detail page is often sited in the automotive industry as the most valuable metric to measure consumer engagement and return on investment. </a:t>
            </a:r>
            <a:endParaRPr lang="en-US"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next sections showcase the car buyers engagement and activities on the site. These actions show how you are effectively promoting visitors toward the dealership’s inventory, which helps get the shopper into the front door to check out the vehicle in-person, and also is a jump-start to close a sale. You are able to see the total number of photos viewed, how many times vehicle details were printed, vehicle history reports viewed, click-</a:t>
            </a:r>
            <a:r>
              <a:rPr lang="en-US" sz="1200" kern="1200" dirty="0" err="1" smtClean="0">
                <a:solidFill>
                  <a:schemeClr val="tx1"/>
                </a:solidFill>
                <a:effectLst/>
                <a:latin typeface="+mn-lt"/>
                <a:ea typeface="+mn-ea"/>
                <a:cs typeface="+mn-cs"/>
              </a:rPr>
              <a:t>thrus</a:t>
            </a:r>
            <a:r>
              <a:rPr lang="en-US" sz="1200" kern="1200" dirty="0" smtClean="0">
                <a:solidFill>
                  <a:schemeClr val="tx1"/>
                </a:solidFill>
                <a:effectLst/>
                <a:latin typeface="+mn-lt"/>
                <a:ea typeface="+mn-ea"/>
                <a:cs typeface="+mn-cs"/>
              </a:rPr>
              <a:t> to view the map of the dealership location, and how many times </a:t>
            </a:r>
            <a:r>
              <a:rPr lang="en-US" sz="1200" b="1" kern="1200" dirty="0" smtClean="0">
                <a:solidFill>
                  <a:schemeClr val="tx1"/>
                </a:solidFill>
                <a:effectLst/>
                <a:latin typeface="+mn-lt"/>
                <a:ea typeface="+mn-ea"/>
                <a:cs typeface="+mn-cs"/>
              </a:rPr>
              <a:t>car buyers click thru to view</a:t>
            </a:r>
            <a:r>
              <a:rPr lang="en-US" sz="1200" b="1" kern="1200" baseline="0" dirty="0" smtClean="0">
                <a:solidFill>
                  <a:schemeClr val="tx1"/>
                </a:solidFill>
                <a:effectLst/>
                <a:latin typeface="+mn-lt"/>
                <a:ea typeface="+mn-ea"/>
                <a:cs typeface="+mn-cs"/>
              </a:rPr>
              <a:t> the </a:t>
            </a:r>
            <a:r>
              <a:rPr lang="en-US" sz="1200" b="1" kern="1200" dirty="0" smtClean="0">
                <a:solidFill>
                  <a:schemeClr val="tx1"/>
                </a:solidFill>
                <a:effectLst/>
                <a:latin typeface="+mn-lt"/>
                <a:ea typeface="+mn-ea"/>
                <a:cs typeface="+mn-cs"/>
              </a:rPr>
              <a:t>dealers profile</a:t>
            </a:r>
            <a:r>
              <a:rPr lang="en-US" sz="1200" b="1" kern="1200" baseline="0" dirty="0" smtClean="0">
                <a:solidFill>
                  <a:schemeClr val="tx1"/>
                </a:solidFill>
                <a:effectLst/>
                <a:latin typeface="+mn-lt"/>
                <a:ea typeface="+mn-ea"/>
                <a:cs typeface="+mn-cs"/>
              </a:rPr>
              <a:t> page</a:t>
            </a:r>
            <a:r>
              <a:rPr lang="en-US" sz="1200" b="1" kern="1200" dirty="0" smtClean="0">
                <a:solidFill>
                  <a:schemeClr val="tx1"/>
                </a:solidFill>
                <a:effectLst/>
                <a:latin typeface="+mn-lt"/>
                <a:ea typeface="+mn-ea"/>
                <a:cs typeface="+mn-cs"/>
              </a:rPr>
              <a:t>. </a:t>
            </a:r>
            <a:r>
              <a:rPr lang="en-US" sz="1200" kern="1200" dirty="0" smtClean="0">
                <a:solidFill>
                  <a:srgbClr val="FF0000"/>
                </a:solidFill>
                <a:effectLst/>
                <a:latin typeface="+mn-lt"/>
                <a:ea typeface="+mn-ea"/>
                <a:cs typeface="+mn-cs"/>
              </a:rPr>
              <a:t> </a:t>
            </a:r>
          </a:p>
          <a:p>
            <a:r>
              <a:rPr lang="en-US" sz="1200" kern="1200" dirty="0" smtClean="0">
                <a:solidFill>
                  <a:schemeClr val="tx1"/>
                </a:solidFill>
                <a:effectLst/>
                <a:latin typeface="+mn-lt"/>
                <a:ea typeface="+mn-ea"/>
                <a:cs typeface="+mn-cs"/>
              </a:rPr>
              <a:t>Actions result in leads, which all help to close new sales. Leads are displayed within the leads generated section. Not only are you able to see the emails, and phone calls delivered, but also show how many potential car buyers you pushed directly to a dealerships website, all from the Wheels For You platform. </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a call tracking number is used, you'll find the details of the calls under the specific calls report, which you can access via the Calls tab at the top of the page.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The average total inventory</a:t>
            </a:r>
            <a:r>
              <a:rPr lang="en-US" b="0" baseline="0" dirty="0" smtClean="0"/>
              <a:t> gives you a sense of the dealers volume and inventory mix over the course of the report.  These numbers are valuable in discussing the context of the performance.  In this example, the dealership inventory skews toward new but still shows healthy engagement on used, suggesting that the dealer’s inventory is priced and composed well for the market.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smtClean="0"/>
          </a:p>
        </p:txBody>
      </p:sp>
      <p:sp>
        <p:nvSpPr>
          <p:cNvPr id="4" name="Slide Number Placeholder 3"/>
          <p:cNvSpPr>
            <a:spLocks noGrp="1"/>
          </p:cNvSpPr>
          <p:nvPr>
            <p:ph type="sldNum" sz="quarter" idx="10"/>
          </p:nvPr>
        </p:nvSpPr>
        <p:spPr/>
        <p:txBody>
          <a:bodyPr/>
          <a:lstStyle/>
          <a:p>
            <a:fld id="{D5391CE2-C5B6-7643-B4B6-645151FEDA68}" type="slidenum">
              <a:rPr lang="en-US" smtClean="0"/>
              <a:pPr/>
              <a:t>4</a:t>
            </a:fld>
            <a:endParaRPr lang="en-US"/>
          </a:p>
        </p:txBody>
      </p:sp>
    </p:spTree>
    <p:extLst>
      <p:ext uri="{BB962C8B-B14F-4D97-AF65-F5344CB8AC3E}">
        <p14:creationId xmlns:p14="http://schemas.microsoft.com/office/powerpoint/2010/main" val="4234320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Digging deeper into the inventory, Dealers have the ability to evaluate how specific inventory is performing, based on total search results and vehicle detail page views.  </a:t>
            </a:r>
          </a:p>
          <a:p>
            <a:r>
              <a:rPr lang="en-US" sz="1200" kern="1200" dirty="0" smtClean="0">
                <a:solidFill>
                  <a:schemeClr val="tx1"/>
                </a:solidFill>
                <a:effectLst/>
                <a:latin typeface="+mn-lt"/>
                <a:ea typeface="+mn-ea"/>
                <a:cs typeface="+mn-cs"/>
              </a:rPr>
              <a:t>Within the VIN Detail section, you can filter and view the report by year, make and model, as well as specific VIN and stock number. You can also download this data into an Excel document, by clicking on export.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Let’s now take a closer look</a:t>
            </a:r>
            <a:r>
              <a:rPr lang="en-US" sz="1200" kern="1200" baseline="0" dirty="0" smtClean="0">
                <a:solidFill>
                  <a:schemeClr val="tx1"/>
                </a:solidFill>
                <a:effectLst/>
                <a:latin typeface="+mn-lt"/>
                <a:ea typeface="+mn-ea"/>
                <a:cs typeface="+mn-cs"/>
              </a:rPr>
              <a:t> at the call metrics within the dashboard. </a:t>
            </a:r>
            <a:r>
              <a:rPr lang="en-US" sz="1200" kern="1200" dirty="0" smtClean="0">
                <a:solidFill>
                  <a:schemeClr val="tx1"/>
                </a:solidFill>
                <a:effectLst/>
                <a:latin typeface="+mn-lt"/>
                <a:ea typeface="+mn-ea"/>
                <a:cs typeface="+mn-cs"/>
              </a:rPr>
              <a:t>When a call tracking number is used, you'll find the details of the calls under the specific calls report, which you can access via the Calls tab at the top of the page. </a:t>
            </a:r>
          </a:p>
          <a:p>
            <a:endParaRPr lang="en-US" dirty="0"/>
          </a:p>
        </p:txBody>
      </p:sp>
      <p:sp>
        <p:nvSpPr>
          <p:cNvPr id="4" name="Slide Number Placeholder 3"/>
          <p:cNvSpPr>
            <a:spLocks noGrp="1"/>
          </p:cNvSpPr>
          <p:nvPr>
            <p:ph type="sldNum" sz="quarter" idx="10"/>
          </p:nvPr>
        </p:nvSpPr>
        <p:spPr/>
        <p:txBody>
          <a:bodyPr/>
          <a:lstStyle/>
          <a:p>
            <a:fld id="{D5391CE2-C5B6-7643-B4B6-645151FEDA68}" type="slidenum">
              <a:rPr lang="en-US" smtClean="0"/>
              <a:pPr/>
              <a:t>5</a:t>
            </a:fld>
            <a:endParaRPr lang="en-US"/>
          </a:p>
        </p:txBody>
      </p:sp>
    </p:spTree>
    <p:extLst>
      <p:ext uri="{BB962C8B-B14F-4D97-AF65-F5344CB8AC3E}">
        <p14:creationId xmlns:p14="http://schemas.microsoft.com/office/powerpoint/2010/main" val="1082980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report starts with calls by day of the week and time of the day. This can be very eye-opening to a dealership and can provide data that can, in some cases, uncover issues that may be affecting their business. They can determine if their business is set up adequately to make sure they aren't missing any calls. Are there certain days or times they're understaffed or do they need more phone lines? This detailed call information can be very powerful and can be an indirect way to increase business as a result of the information you are giving them as a marketing consultant.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section lets you drill down deeper into the details on the actual calls made. Filtering options on all the tabs allow you to sort the data to find exactly what you're looking for, whether it be all the calls from a specific campaign, calls from one particular day, or even all the calls from a particular caller. By knowing the name of the caller, you can see if it is a current customer or a potential new lead.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addition to proving the ROI of your automotive platform, the call status and ability to listen to the calls is a great tool to help your dealership in the customer service arena. You have the ability to see how many calls were answered, as well as how many were missed.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Listening to the calls within the dashboard</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provides another insight into their business, as you can hear how the phones are being answered and how customers are being treated. As a business owner, you trust the front lines answering the phones are professional and courteous to your customers. Listening can be very enlightening to a dealership and can greatly help them with sales efforts. Not only knowing their phones are being answered but how they're being answered, how their customers are being treated and maybe services callers are asking for, comes from the data you provided as a marketing consultant. Call recordings are available for 90 days after the call was received. You can also export the call details into an Excel document by selecting the export button – the audio does not export into the Excel doc. </a:t>
            </a:r>
          </a:p>
          <a:p>
            <a:endParaRPr lang="en-US" dirty="0"/>
          </a:p>
        </p:txBody>
      </p:sp>
      <p:sp>
        <p:nvSpPr>
          <p:cNvPr id="4" name="Slide Number Placeholder 3"/>
          <p:cNvSpPr>
            <a:spLocks noGrp="1"/>
          </p:cNvSpPr>
          <p:nvPr>
            <p:ph type="sldNum" sz="quarter" idx="10"/>
          </p:nvPr>
        </p:nvSpPr>
        <p:spPr/>
        <p:txBody>
          <a:bodyPr/>
          <a:lstStyle/>
          <a:p>
            <a:fld id="{D5391CE2-C5B6-7643-B4B6-645151FEDA68}" type="slidenum">
              <a:rPr lang="en-US" smtClean="0"/>
              <a:pPr/>
              <a:t>6</a:t>
            </a:fld>
            <a:endParaRPr lang="en-US"/>
          </a:p>
        </p:txBody>
      </p:sp>
    </p:spTree>
    <p:extLst>
      <p:ext uri="{BB962C8B-B14F-4D97-AF65-F5344CB8AC3E}">
        <p14:creationId xmlns:p14="http://schemas.microsoft.com/office/powerpoint/2010/main" val="623599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caller analytics section really digs into the demographics of the callers. It's a representation of the audience reached. For advertisers who want to know more about who they're reaching, this section provides about everything they would want to know: Age, income, home value, gender, marital status, the caller's language, home ownership, phone type and phone carrier. It's a lot of information that some dealerships may be interested in knowing and vet against leads and sales.</a:t>
            </a:r>
          </a:p>
          <a:p>
            <a:endParaRPr lang="en-US" b="1" dirty="0"/>
          </a:p>
        </p:txBody>
      </p:sp>
      <p:sp>
        <p:nvSpPr>
          <p:cNvPr id="4" name="Slide Number Placeholder 3"/>
          <p:cNvSpPr>
            <a:spLocks noGrp="1"/>
          </p:cNvSpPr>
          <p:nvPr>
            <p:ph type="sldNum" sz="quarter" idx="10"/>
          </p:nvPr>
        </p:nvSpPr>
        <p:spPr/>
        <p:txBody>
          <a:bodyPr/>
          <a:lstStyle/>
          <a:p>
            <a:fld id="{D5391CE2-C5B6-7643-B4B6-645151FEDA68}" type="slidenum">
              <a:rPr lang="en-US" smtClean="0"/>
              <a:pPr/>
              <a:t>7</a:t>
            </a:fld>
            <a:endParaRPr lang="en-US"/>
          </a:p>
        </p:txBody>
      </p:sp>
    </p:spTree>
    <p:extLst>
      <p:ext uri="{BB962C8B-B14F-4D97-AF65-F5344CB8AC3E}">
        <p14:creationId xmlns:p14="http://schemas.microsoft.com/office/powerpoint/2010/main" val="2651019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concludes the Auto data page training, within the Amplified Analytics dashboard. </a:t>
            </a:r>
          </a:p>
          <a:p>
            <a:endParaRPr lang="en-US" dirty="0"/>
          </a:p>
        </p:txBody>
      </p:sp>
      <p:sp>
        <p:nvSpPr>
          <p:cNvPr id="4" name="Slide Number Placeholder 3"/>
          <p:cNvSpPr>
            <a:spLocks noGrp="1"/>
          </p:cNvSpPr>
          <p:nvPr>
            <p:ph type="sldNum" sz="quarter" idx="10"/>
          </p:nvPr>
        </p:nvSpPr>
        <p:spPr/>
        <p:txBody>
          <a:bodyPr/>
          <a:lstStyle/>
          <a:p>
            <a:fld id="{D5391CE2-C5B6-7643-B4B6-645151FEDA68}" type="slidenum">
              <a:rPr lang="en-US" smtClean="0"/>
              <a:pPr/>
              <a:t>8</a:t>
            </a:fld>
            <a:endParaRPr lang="en-US"/>
          </a:p>
        </p:txBody>
      </p:sp>
    </p:spTree>
    <p:extLst>
      <p:ext uri="{BB962C8B-B14F-4D97-AF65-F5344CB8AC3E}">
        <p14:creationId xmlns:p14="http://schemas.microsoft.com/office/powerpoint/2010/main" val="4141275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14800" y="2033250"/>
            <a:ext cx="4953000" cy="487363"/>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20887"/>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Rectangle 6"/>
          <p:cNvSpPr/>
          <p:nvPr/>
        </p:nvSpPr>
        <p:spPr>
          <a:xfrm>
            <a:off x="0" y="6629400"/>
            <a:ext cx="9144000" cy="228600"/>
          </a:xfrm>
          <a:prstGeom prst="rect">
            <a:avLst/>
          </a:prstGeom>
          <a:solidFill>
            <a:srgbClr val="98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Amplified Digital Agency St. Louis"/>
          <p:cNvPicPr>
            <a:picLocks noChangeAspect="1" noChangeArrowheads="1"/>
          </p:cNvPicPr>
          <p:nvPr/>
        </p:nvPicPr>
        <p:blipFill>
          <a:blip r:embed="rId2" cstate="print"/>
          <a:stretch>
            <a:fillRect/>
          </a:stretch>
        </p:blipFill>
        <p:spPr bwMode="auto">
          <a:xfrm>
            <a:off x="304800" y="1600200"/>
            <a:ext cx="3575510" cy="1295400"/>
          </a:xfrm>
          <a:prstGeom prst="rect">
            <a:avLst/>
          </a:prstGeom>
          <a:noFill/>
        </p:spPr>
      </p:pic>
      <p:sp>
        <p:nvSpPr>
          <p:cNvPr id="9" name="TextBox 8"/>
          <p:cNvSpPr txBox="1"/>
          <p:nvPr/>
        </p:nvSpPr>
        <p:spPr>
          <a:xfrm>
            <a:off x="3505200" y="1676400"/>
            <a:ext cx="762000" cy="1015663"/>
          </a:xfrm>
          <a:prstGeom prst="rect">
            <a:avLst/>
          </a:prstGeom>
          <a:noFill/>
        </p:spPr>
        <p:txBody>
          <a:bodyPr wrap="square" rtlCol="0">
            <a:spAutoFit/>
          </a:bodyPr>
          <a:lstStyle/>
          <a:p>
            <a:r>
              <a:rPr lang="en-US" sz="6000" dirty="0" smtClean="0">
                <a:solidFill>
                  <a:srgbClr val="98CA3C"/>
                </a:solidFill>
                <a:latin typeface="Arial" pitchFamily="34" charset="0"/>
                <a:cs typeface="Arial" pitchFamily="34" charset="0"/>
              </a:rPr>
              <a:t> |</a:t>
            </a:r>
            <a:endParaRPr lang="en-US" sz="5200" dirty="0">
              <a:latin typeface="Century Gothic" pitchFamily="34" charset="0"/>
              <a:cs typeface="Courier New" pitchFamily="49" charset="0"/>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fld id="{1762B83F-5078-4CBD-A858-A5537ECF8222}" type="datetime1">
              <a:rPr lang="en-US" altLang="en-US" smtClean="0"/>
              <a:pPr>
                <a:defRPr/>
              </a:pPr>
              <a:t>3/10/16</a:t>
            </a:fld>
            <a:endParaRPr lang="en-US"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r>
              <a:rPr lang="en-US" smtClean="0"/>
              <a:t>G.R.E.A.T Sales Methodology</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5482EB45-B77C-4700-8636-25608679BCAB}" type="slidenum">
              <a:rPr lang="en-US" altLang="en-US" smtClean="0"/>
              <a:pPr>
                <a:defRPr/>
              </a:pPr>
              <a:t>‹#›</a:t>
            </a:fld>
            <a:endParaRPr lang="en-US" altLang="en-US"/>
          </a:p>
        </p:txBody>
      </p:sp>
      <p:sp>
        <p:nvSpPr>
          <p:cNvPr id="8" name="Date Placeholder 3"/>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BAA2C4-7788-48FA-89B4-B7E6334EDAD6}" type="datetimeFigureOut">
              <a:rPr lang="en-US" smtClean="0"/>
              <a:pPr/>
              <a:t>3/10/16</a:t>
            </a:fld>
            <a:endParaRPr lang="en-US"/>
          </a:p>
        </p:txBody>
      </p:sp>
      <p:pic>
        <p:nvPicPr>
          <p:cNvPr id="9" name="Picture 2" descr="Amplified Digital Agency St. Louis"/>
          <p:cNvPicPr>
            <a:picLocks noChangeAspect="1" noChangeArrowheads="1"/>
          </p:cNvPicPr>
          <p:nvPr/>
        </p:nvPicPr>
        <p:blipFill>
          <a:blip r:embed="rId2" cstate="print"/>
          <a:stretch>
            <a:fillRect/>
          </a:stretch>
        </p:blipFill>
        <p:spPr bwMode="auto">
          <a:xfrm>
            <a:off x="7620000" y="6305858"/>
            <a:ext cx="1524000" cy="552142"/>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2"/>
          </p:nvPr>
        </p:nvSpPr>
        <p:spPr>
          <a:xfrm>
            <a:off x="8305800" y="6248400"/>
            <a:ext cx="685800" cy="365125"/>
          </a:xfrm>
          <a:prstGeom prst="rect">
            <a:avLst/>
          </a:prstGeom>
        </p:spPr>
        <p:txBody>
          <a:bodyPr/>
          <a:lstStyle>
            <a:lvl1pPr algn="r">
              <a:defRPr>
                <a:solidFill>
                  <a:schemeClr val="accent2"/>
                </a:solidFill>
              </a:defRPr>
            </a:lvl1pPr>
          </a:lstStyle>
          <a:p>
            <a:pPr>
              <a:defRPr/>
            </a:pPr>
            <a:fld id="{843A0528-58C7-482A-9266-80B128CDDB90}" type="slidenum">
              <a:rPr lang="en-US" altLang="en-US" smtClean="0"/>
              <a:pPr>
                <a:defRPr/>
              </a:pPr>
              <a:t>‹#›</a:t>
            </a:fld>
            <a:endParaRPr lang="en-US" altLang="en-US"/>
          </a:p>
        </p:txBody>
      </p:sp>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xfrm>
            <a:off x="8305800" y="6248400"/>
            <a:ext cx="685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a:solidFill>
                  <a:schemeClr val="accent2"/>
                </a:solidFill>
              </a:defRPr>
            </a:lvl1pPr>
          </a:lstStyle>
          <a:p>
            <a:pPr>
              <a:defRPr/>
            </a:pPr>
            <a:fld id="{843A0528-58C7-482A-9266-80B128CDDB90}" type="slidenum">
              <a:rPr lang="en-US" altLang="en-US" smtClean="0"/>
              <a:pPr>
                <a:defRPr/>
              </a:pPr>
              <a:t>‹#›</a:t>
            </a:fld>
            <a:endParaRPr lang="en-US" altLang="en-US"/>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7" name="Rectangle 6"/>
          <p:cNvSpPr/>
          <p:nvPr/>
        </p:nvSpPr>
        <p:spPr>
          <a:xfrm>
            <a:off x="0" y="0"/>
            <a:ext cx="9144000" cy="1417638"/>
          </a:xfrm>
          <a:prstGeom prst="rect">
            <a:avLst/>
          </a:prstGeom>
          <a:solidFill>
            <a:srgbClr val="98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5" name="Picture 2" descr="Amplified Digital Agency St. Louis"/>
          <p:cNvPicPr>
            <a:picLocks noChangeAspect="1" noChangeArrowheads="1"/>
          </p:cNvPicPr>
          <p:nvPr/>
        </p:nvPicPr>
        <p:blipFill>
          <a:blip r:embed="rId2" cstate="print"/>
          <a:stretch>
            <a:fillRect/>
          </a:stretch>
        </p:blipFill>
        <p:spPr bwMode="auto">
          <a:xfrm>
            <a:off x="6781800" y="6126163"/>
            <a:ext cx="2019987" cy="731837"/>
          </a:xfrm>
          <a:prstGeom prst="rect">
            <a:avLst/>
          </a:prstGeom>
          <a:noFill/>
        </p:spPr>
      </p:pic>
    </p:spTree>
  </p:cSld>
  <p:clrMapOvr>
    <a:masterClrMapping/>
  </p:clrMapOvr>
  <p:timing>
    <p:tnLst>
      <p:par>
        <p:cTn xmlns:p14="http://schemas.microsoft.com/office/powerpoint/2010/main" id="1" dur="indefinite" restart="never" nodeType="tmRoot"/>
      </p:par>
    </p:tn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Standard Slide">
    <p:spTree>
      <p:nvGrpSpPr>
        <p:cNvPr id="1" name=""/>
        <p:cNvGrpSpPr/>
        <p:nvPr/>
      </p:nvGrpSpPr>
      <p:grpSpPr>
        <a:xfrm>
          <a:off x="0" y="0"/>
          <a:ext cx="0" cy="0"/>
          <a:chOff x="0" y="0"/>
          <a:chExt cx="0" cy="0"/>
        </a:xfrm>
      </p:grpSpPr>
      <p:sp>
        <p:nvSpPr>
          <p:cNvPr id="7" name="Rectangle 6"/>
          <p:cNvSpPr/>
          <p:nvPr/>
        </p:nvSpPr>
        <p:spPr>
          <a:xfrm>
            <a:off x="0" y="0"/>
            <a:ext cx="9144000" cy="1417638"/>
          </a:xfrm>
          <a:prstGeom prst="rect">
            <a:avLst/>
          </a:prstGeom>
          <a:solidFill>
            <a:srgbClr val="98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843A0528-58C7-482A-9266-80B128CDDB90}" type="slidenum">
              <a:rPr lang="en-US" altLang="en-US" smtClean="0"/>
              <a:pPr>
                <a:defRPr/>
              </a:pPr>
              <a:t>‹#›</a:t>
            </a:fld>
            <a:endParaRPr lang="en-US" altLang="en-US"/>
          </a:p>
        </p:txBody>
      </p:sp>
      <p:pic>
        <p:nvPicPr>
          <p:cNvPr id="15" name="Picture 2" descr="Amplified Digital Agency St. Louis"/>
          <p:cNvPicPr>
            <a:picLocks noChangeAspect="1" noChangeArrowheads="1"/>
          </p:cNvPicPr>
          <p:nvPr/>
        </p:nvPicPr>
        <p:blipFill>
          <a:blip r:embed="rId2" cstate="print"/>
          <a:stretch>
            <a:fillRect/>
          </a:stretch>
        </p:blipFill>
        <p:spPr bwMode="auto">
          <a:xfrm>
            <a:off x="6781800" y="6126163"/>
            <a:ext cx="2019987" cy="731837"/>
          </a:xfrm>
          <a:prstGeom prst="rect">
            <a:avLst/>
          </a:prstGeom>
          <a:noFill/>
        </p:spPr>
      </p:pic>
    </p:spTree>
  </p:cSld>
  <p:clrMapOvr>
    <a:masterClrMapping/>
  </p:clrMapOvr>
  <p:timing>
    <p:tnLst>
      <p:par>
        <p:cTn xmlns:p14="http://schemas.microsoft.com/office/powerpoint/2010/main" id="1" dur="indefinite" restart="never" nodeType="tmRoot"/>
      </p:par>
    </p:tnLst>
  </p:timing>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tandard No Logo">
    <p:spTree>
      <p:nvGrpSpPr>
        <p:cNvPr id="1" name=""/>
        <p:cNvGrpSpPr/>
        <p:nvPr/>
      </p:nvGrpSpPr>
      <p:grpSpPr>
        <a:xfrm>
          <a:off x="0" y="0"/>
          <a:ext cx="0" cy="0"/>
          <a:chOff x="0" y="0"/>
          <a:chExt cx="0" cy="0"/>
        </a:xfrm>
      </p:grpSpPr>
      <p:sp>
        <p:nvSpPr>
          <p:cNvPr id="7" name="Rectangle 6"/>
          <p:cNvSpPr/>
          <p:nvPr/>
        </p:nvSpPr>
        <p:spPr>
          <a:xfrm>
            <a:off x="0" y="0"/>
            <a:ext cx="9144000" cy="1417638"/>
          </a:xfrm>
          <a:prstGeom prst="rect">
            <a:avLst/>
          </a:prstGeom>
          <a:solidFill>
            <a:srgbClr val="98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59305740"/>
      </p:ext>
    </p:extLst>
  </p:cSld>
  <p:clrMapOvr>
    <a:masterClrMapping/>
  </p:clrMapOvr>
  <p:timing>
    <p:tnLst>
      <p:par>
        <p:cTn xmlns:p14="http://schemas.microsoft.com/office/powerpoint/2010/main" id="1" dur="indefinite" restart="never" nodeType="tmRoot"/>
      </p:par>
    </p:tnLst>
  </p:timing>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orizontal Image">
    <p:spTree>
      <p:nvGrpSpPr>
        <p:cNvPr id="1" name=""/>
        <p:cNvGrpSpPr/>
        <p:nvPr/>
      </p:nvGrpSpPr>
      <p:grpSpPr>
        <a:xfrm>
          <a:off x="0" y="0"/>
          <a:ext cx="0" cy="0"/>
          <a:chOff x="0" y="0"/>
          <a:chExt cx="0" cy="0"/>
        </a:xfrm>
      </p:grpSpPr>
      <p:sp>
        <p:nvSpPr>
          <p:cNvPr id="7" name="Rectangle 6"/>
          <p:cNvSpPr/>
          <p:nvPr/>
        </p:nvSpPr>
        <p:spPr>
          <a:xfrm>
            <a:off x="0" y="1417638"/>
            <a:ext cx="9144000" cy="1818591"/>
          </a:xfrm>
          <a:prstGeom prst="rect">
            <a:avLst/>
          </a:prstGeom>
          <a:solidFill>
            <a:srgbClr val="98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1">
                <a:solidFill>
                  <a:srgbClr val="92D05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3917" y="3372754"/>
            <a:ext cx="8229600" cy="2647045"/>
          </a:xfrm>
        </p:spPr>
        <p:txBody>
          <a:bodyPr>
            <a:normAutofit/>
          </a:bodyPr>
          <a:lstStyle>
            <a:lvl1pPr>
              <a:defRPr sz="18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415D0D4D-B039-42A4-8BB5-C8D211D42F92}" type="datetime1">
              <a:rPr lang="en-US" altLang="en-US" smtClean="0"/>
              <a:pPr>
                <a:defRPr/>
              </a:pPr>
              <a:t>3/10/16</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r>
              <a:rPr lang="en-US" smtClean="0"/>
              <a:t>G.R.E.A.T Sales Methodology</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843A0528-58C7-482A-9266-80B128CDDB90}" type="slidenum">
              <a:rPr lang="en-US" altLang="en-US" smtClean="0"/>
              <a:pPr>
                <a:defRPr/>
              </a:pPr>
              <a:t>‹#›</a:t>
            </a:fld>
            <a:endParaRPr lang="en-US" altLang="en-US"/>
          </a:p>
        </p:txBody>
      </p:sp>
      <p:sp>
        <p:nvSpPr>
          <p:cNvPr id="9" name="Picture Placeholder 2"/>
          <p:cNvSpPr>
            <a:spLocks noGrp="1"/>
          </p:cNvSpPr>
          <p:nvPr>
            <p:ph type="pic" idx="13"/>
          </p:nvPr>
        </p:nvSpPr>
        <p:spPr>
          <a:xfrm>
            <a:off x="228600" y="1554163"/>
            <a:ext cx="8610600" cy="15325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0" name="Date Placeholder 3"/>
          <p:cNvSpPr txBox="1">
            <a:spLocks/>
          </p:cNvSpPr>
          <p:nvPr/>
        </p:nvSpPr>
        <p:spPr>
          <a:xfrm>
            <a:off x="152400" y="5802620"/>
            <a:ext cx="5410200" cy="10064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smtClean="0">
                <a:solidFill>
                  <a:schemeClr val="tx1"/>
                </a:solidFill>
                <a:latin typeface="Century Gothic" panose="020B0502020202020204" pitchFamily="34" charset="0"/>
              </a:rPr>
              <a:t>Contact Us to Get Started Today </a:t>
            </a:r>
            <a:r>
              <a:rPr lang="en-US" dirty="0" smtClean="0">
                <a:solidFill>
                  <a:schemeClr val="tx1"/>
                </a:solidFill>
              </a:rPr>
              <a:t/>
            </a:r>
            <a:br>
              <a:rPr lang="en-US" dirty="0" smtClean="0">
                <a:solidFill>
                  <a:schemeClr val="tx1"/>
                </a:solidFill>
              </a:rPr>
            </a:br>
            <a:r>
              <a:rPr lang="en-US" sz="2000" dirty="0" smtClean="0">
                <a:solidFill>
                  <a:srgbClr val="98CA3C"/>
                </a:solidFill>
                <a:latin typeface="Century Gothic" panose="020B0502020202020204" pitchFamily="34" charset="0"/>
              </a:rPr>
              <a:t>amplifiedlocal.com </a:t>
            </a:r>
            <a:r>
              <a:rPr lang="en-US" dirty="0" smtClean="0"/>
              <a:t/>
            </a:r>
            <a:br>
              <a:rPr lang="en-US" dirty="0" smtClean="0"/>
            </a:br>
            <a:r>
              <a:rPr lang="en-US" dirty="0" smtClean="0"/>
              <a:t>© 2015 Amplified. All Rights Reserved. No reproduction without permission</a:t>
            </a:r>
            <a:endParaRPr lang="en-US" dirty="0"/>
          </a:p>
        </p:txBody>
      </p:sp>
      <p:pic>
        <p:nvPicPr>
          <p:cNvPr id="11" name="Picture 2" descr="Amplified Digital Agency St. Louis"/>
          <p:cNvPicPr>
            <a:picLocks noChangeAspect="1" noChangeArrowheads="1"/>
          </p:cNvPicPr>
          <p:nvPr/>
        </p:nvPicPr>
        <p:blipFill>
          <a:blip r:embed="rId2" cstate="print"/>
          <a:stretch>
            <a:fillRect/>
          </a:stretch>
        </p:blipFill>
        <p:spPr bwMode="auto">
          <a:xfrm>
            <a:off x="6781800" y="6126163"/>
            <a:ext cx="2019987" cy="731837"/>
          </a:xfrm>
          <a:prstGeom prst="rect">
            <a:avLst/>
          </a:prstGeom>
          <a:noFill/>
        </p:spPr>
      </p:pic>
    </p:spTree>
    <p:extLst>
      <p:ext uri="{BB962C8B-B14F-4D97-AF65-F5344CB8AC3E}">
        <p14:creationId xmlns:p14="http://schemas.microsoft.com/office/powerpoint/2010/main" val="405720610"/>
      </p:ext>
    </p:extLst>
  </p:cSld>
  <p:clrMapOvr>
    <a:masterClrMapping/>
  </p:clrMapOvr>
  <p:timing>
    <p:tnLst>
      <p:par>
        <p:cTn xmlns:p14="http://schemas.microsoft.com/office/powerpoint/2010/main" id="1" dur="indefinite" restart="never" nodeType="tmRoot"/>
      </p:par>
    </p:tnLst>
  </p:timing>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Horizontal Image">
    <p:spTree>
      <p:nvGrpSpPr>
        <p:cNvPr id="1" name=""/>
        <p:cNvGrpSpPr/>
        <p:nvPr/>
      </p:nvGrpSpPr>
      <p:grpSpPr>
        <a:xfrm>
          <a:off x="0" y="0"/>
          <a:ext cx="0" cy="0"/>
          <a:chOff x="0" y="0"/>
          <a:chExt cx="0" cy="0"/>
        </a:xfrm>
      </p:grpSpPr>
      <p:sp>
        <p:nvSpPr>
          <p:cNvPr id="7" name="Rectangle 6"/>
          <p:cNvSpPr/>
          <p:nvPr/>
        </p:nvSpPr>
        <p:spPr>
          <a:xfrm>
            <a:off x="0" y="1417638"/>
            <a:ext cx="9144000" cy="1818591"/>
          </a:xfrm>
          <a:prstGeom prst="rect">
            <a:avLst/>
          </a:prstGeom>
          <a:solidFill>
            <a:srgbClr val="98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1">
                <a:solidFill>
                  <a:srgbClr val="92D05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3917" y="3372754"/>
            <a:ext cx="8229600" cy="2647045"/>
          </a:xfrm>
        </p:spPr>
        <p:txBody>
          <a:bodyPr>
            <a:normAutofit/>
          </a:bodyPr>
          <a:lstStyle>
            <a:lvl1pPr>
              <a:defRPr sz="18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415D0D4D-B039-42A4-8BB5-C8D211D42F92}" type="datetime1">
              <a:rPr lang="en-US" altLang="en-US" smtClean="0"/>
              <a:pPr>
                <a:defRPr/>
              </a:pPr>
              <a:t>3/10/16</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r>
              <a:rPr lang="en-US" smtClean="0"/>
              <a:t>G.R.E.A.T Sales Methodology</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843A0528-58C7-482A-9266-80B128CDDB90}" type="slidenum">
              <a:rPr lang="en-US" altLang="en-US" smtClean="0"/>
              <a:pPr>
                <a:defRPr/>
              </a:pPr>
              <a:t>‹#›</a:t>
            </a:fld>
            <a:endParaRPr lang="en-US" altLang="en-US"/>
          </a:p>
        </p:txBody>
      </p:sp>
      <p:sp>
        <p:nvSpPr>
          <p:cNvPr id="9" name="Picture Placeholder 2"/>
          <p:cNvSpPr>
            <a:spLocks noGrp="1"/>
          </p:cNvSpPr>
          <p:nvPr>
            <p:ph type="pic" idx="13"/>
          </p:nvPr>
        </p:nvSpPr>
        <p:spPr>
          <a:xfrm>
            <a:off x="228600" y="1554163"/>
            <a:ext cx="8610600" cy="15325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0" name="Date Placeholder 3"/>
          <p:cNvSpPr txBox="1">
            <a:spLocks/>
          </p:cNvSpPr>
          <p:nvPr/>
        </p:nvSpPr>
        <p:spPr>
          <a:xfrm>
            <a:off x="152400" y="5802620"/>
            <a:ext cx="5410200" cy="10064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tx1"/>
                </a:solidFill>
              </a:rPr>
              <a:t/>
            </a:r>
            <a:br>
              <a:rPr lang="en-US" dirty="0" smtClean="0">
                <a:solidFill>
                  <a:schemeClr val="tx1"/>
                </a:solidFill>
              </a:rPr>
            </a:br>
            <a:r>
              <a:rPr lang="en-US" sz="2000" dirty="0" smtClean="0">
                <a:solidFill>
                  <a:srgbClr val="98CA3C"/>
                </a:solidFill>
                <a:latin typeface="Century Gothic" panose="020B0502020202020204" pitchFamily="34" charset="0"/>
              </a:rPr>
              <a:t>amplifiedlocal.com </a:t>
            </a:r>
            <a:r>
              <a:rPr lang="en-US" dirty="0" smtClean="0"/>
              <a:t/>
            </a:r>
            <a:br>
              <a:rPr lang="en-US" dirty="0" smtClean="0"/>
            </a:br>
            <a:r>
              <a:rPr lang="en-US" dirty="0" smtClean="0"/>
              <a:t>© 2015 Amplified. All Rights Reserved. No reproduction without permission</a:t>
            </a:r>
            <a:endParaRPr lang="en-US" dirty="0"/>
          </a:p>
        </p:txBody>
      </p:sp>
      <p:pic>
        <p:nvPicPr>
          <p:cNvPr id="11" name="Picture 2" descr="Amplified Digital Agency St. Louis"/>
          <p:cNvPicPr>
            <a:picLocks noChangeAspect="1" noChangeArrowheads="1"/>
          </p:cNvPicPr>
          <p:nvPr/>
        </p:nvPicPr>
        <p:blipFill>
          <a:blip r:embed="rId2" cstate="print"/>
          <a:stretch>
            <a:fillRect/>
          </a:stretch>
        </p:blipFill>
        <p:spPr bwMode="auto">
          <a:xfrm>
            <a:off x="6781800" y="6126163"/>
            <a:ext cx="2019987" cy="731837"/>
          </a:xfrm>
          <a:prstGeom prst="rect">
            <a:avLst/>
          </a:prstGeom>
          <a:noFill/>
        </p:spPr>
      </p:pic>
    </p:spTree>
    <p:extLst>
      <p:ext uri="{BB962C8B-B14F-4D97-AF65-F5344CB8AC3E}">
        <p14:creationId xmlns:p14="http://schemas.microsoft.com/office/powerpoint/2010/main" val="405720610"/>
      </p:ext>
    </p:extLst>
  </p:cSld>
  <p:clrMapOvr>
    <a:masterClrMapping/>
  </p:clrMapOvr>
  <p:timing>
    <p:tnLst>
      <p:par>
        <p:cTn xmlns:p14="http://schemas.microsoft.com/office/powerpoint/2010/main" id="1" dur="indefinite" restart="never" nodeType="tmRoot"/>
      </p:par>
    </p:tnLst>
  </p:timing>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eavy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b="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415D0D4D-B039-42A4-8BB5-C8D211D42F92}" type="datetime1">
              <a:rPr lang="en-US" altLang="en-US" smtClean="0"/>
              <a:pPr>
                <a:defRPr/>
              </a:pPr>
              <a:t>3/10/16</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r>
              <a:rPr lang="en-US" smtClean="0"/>
              <a:t>G.R.E.A.T Sales Methodology</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843A0528-58C7-482A-9266-80B128CDDB90}" type="slidenum">
              <a:rPr lang="en-US" altLang="en-US" smtClean="0"/>
              <a:pPr>
                <a:defRPr/>
              </a:pPr>
              <a:t>‹#›</a:t>
            </a:fld>
            <a:endParaRPr lang="en-US" altLang="en-US"/>
          </a:p>
        </p:txBody>
      </p:sp>
      <p:sp>
        <p:nvSpPr>
          <p:cNvPr id="9" name="Picture Placeholder 2"/>
          <p:cNvSpPr>
            <a:spLocks noGrp="1"/>
          </p:cNvSpPr>
          <p:nvPr>
            <p:ph type="pic" idx="13"/>
          </p:nvPr>
        </p:nvSpPr>
        <p:spPr>
          <a:xfrm>
            <a:off x="228600" y="1554162"/>
            <a:ext cx="8610600" cy="42370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0" name="Date Placeholder 3"/>
          <p:cNvSpPr txBox="1">
            <a:spLocks/>
          </p:cNvSpPr>
          <p:nvPr/>
        </p:nvSpPr>
        <p:spPr>
          <a:xfrm>
            <a:off x="152400" y="5802620"/>
            <a:ext cx="5410200" cy="10064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smtClean="0">
                <a:solidFill>
                  <a:schemeClr val="tx1"/>
                </a:solidFill>
                <a:latin typeface="Century Gothic" panose="020B0502020202020204" pitchFamily="34" charset="0"/>
              </a:rPr>
              <a:t>Contact Us to Get Started Today </a:t>
            </a:r>
            <a:r>
              <a:rPr lang="en-US" dirty="0" smtClean="0">
                <a:solidFill>
                  <a:schemeClr val="tx1"/>
                </a:solidFill>
              </a:rPr>
              <a:t/>
            </a:r>
            <a:br>
              <a:rPr lang="en-US" dirty="0" smtClean="0">
                <a:solidFill>
                  <a:schemeClr val="tx1"/>
                </a:solidFill>
              </a:rPr>
            </a:br>
            <a:r>
              <a:rPr lang="en-US" sz="2000" b="1" dirty="0" smtClean="0">
                <a:solidFill>
                  <a:srgbClr val="98CA3C"/>
                </a:solidFill>
                <a:latin typeface="Century Gothic" panose="020B0502020202020204" pitchFamily="34" charset="0"/>
              </a:rPr>
              <a:t>XXX.XXX.XXXX | </a:t>
            </a:r>
            <a:r>
              <a:rPr lang="en-US" sz="2000" dirty="0" smtClean="0">
                <a:solidFill>
                  <a:srgbClr val="98CA3C"/>
                </a:solidFill>
                <a:latin typeface="Century Gothic" panose="020B0502020202020204" pitchFamily="34" charset="0"/>
              </a:rPr>
              <a:t>amplifiedlocal.com </a:t>
            </a:r>
            <a:r>
              <a:rPr lang="en-US" dirty="0" smtClean="0"/>
              <a:t/>
            </a:r>
            <a:br>
              <a:rPr lang="en-US" dirty="0" smtClean="0"/>
            </a:br>
            <a:r>
              <a:rPr lang="en-US" dirty="0" smtClean="0"/>
              <a:t>© 2015 Amplified. All Rights Reserved. No reproduction without permission</a:t>
            </a:r>
            <a:endParaRPr lang="en-US" dirty="0"/>
          </a:p>
        </p:txBody>
      </p:sp>
      <p:pic>
        <p:nvPicPr>
          <p:cNvPr id="11" name="Picture 2" descr="Amplified Digital Agency St. Louis"/>
          <p:cNvPicPr>
            <a:picLocks noChangeAspect="1" noChangeArrowheads="1"/>
          </p:cNvPicPr>
          <p:nvPr/>
        </p:nvPicPr>
        <p:blipFill>
          <a:blip r:embed="rId2" cstate="print"/>
          <a:stretch>
            <a:fillRect/>
          </a:stretch>
        </p:blipFill>
        <p:spPr bwMode="auto">
          <a:xfrm>
            <a:off x="6781800" y="6126163"/>
            <a:ext cx="2019987" cy="731837"/>
          </a:xfrm>
          <a:prstGeom prst="rect">
            <a:avLst/>
          </a:prstGeom>
          <a:noFill/>
        </p:spPr>
      </p:pic>
    </p:spTree>
    <p:extLst>
      <p:ext uri="{BB962C8B-B14F-4D97-AF65-F5344CB8AC3E}">
        <p14:creationId xmlns:p14="http://schemas.microsoft.com/office/powerpoint/2010/main" val="46310555"/>
      </p:ext>
    </p:extLst>
  </p:cSld>
  <p:clrMapOvr>
    <a:masterClrMapping/>
  </p:clrMapOvr>
  <p:timing>
    <p:tnLst>
      <p:par>
        <p:cTn xmlns:p14="http://schemas.microsoft.com/office/powerpoint/2010/main" id="1" dur="indefinite" restart="never" nodeType="tmRoot"/>
      </p:par>
    </p:tnLst>
  </p:timing>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Final Slide_Sales">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a:defRPr/>
            </a:pPr>
            <a:fld id="{415D0D4D-B039-42A4-8BB5-C8D211D42F92}" type="datetime1">
              <a:rPr lang="en-US" altLang="en-US" smtClean="0"/>
              <a:pPr>
                <a:defRPr/>
              </a:pPr>
              <a:t>3/10/16</a:t>
            </a:fld>
            <a:endParaRPr lang="en-US" alt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defRPr/>
            </a:pPr>
            <a:r>
              <a:rPr lang="en-US" smtClean="0"/>
              <a:t>G.R.E.A.T Sales Methodology</a:t>
            </a: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843A0528-58C7-482A-9266-80B128CDDB90}" type="slidenum">
              <a:rPr lang="en-US" altLang="en-US" smtClean="0"/>
              <a:pPr>
                <a:defRPr/>
              </a:pPr>
              <a:t>‹#›</a:t>
            </a:fld>
            <a:endParaRPr lang="en-US" altLang="en-US"/>
          </a:p>
        </p:txBody>
      </p:sp>
      <p:pic>
        <p:nvPicPr>
          <p:cNvPr id="5" name="Picture 2" descr="http://hermentorcenter.com/wp-content/uploads/2012/02/Fotolia-Next-Steps_34318240_Subscription_XL.jpg"/>
          <p:cNvPicPr>
            <a:picLocks noChangeAspect="1" noChangeArrowheads="1"/>
          </p:cNvPicPr>
          <p:nvPr/>
        </p:nvPicPr>
        <p:blipFill>
          <a:blip r:embed="rId2" cstate="print"/>
          <a:stretch>
            <a:fillRect/>
          </a:stretch>
        </p:blipFill>
        <p:spPr bwMode="auto">
          <a:xfrm>
            <a:off x="3166" y="0"/>
            <a:ext cx="9137667" cy="6858000"/>
          </a:xfrm>
          <a:prstGeom prst="rect">
            <a:avLst/>
          </a:prstGeom>
          <a:noFill/>
        </p:spPr>
      </p:pic>
      <p:pic>
        <p:nvPicPr>
          <p:cNvPr id="6" name="Picture 5" descr="Amplified_Dig_Logo_K.png"/>
          <p:cNvPicPr>
            <a:picLocks noChangeAspect="1"/>
          </p:cNvPicPr>
          <p:nvPr/>
        </p:nvPicPr>
        <p:blipFill>
          <a:blip r:embed="rId3" cstate="print"/>
          <a:stretch>
            <a:fillRect/>
          </a:stretch>
        </p:blipFill>
        <p:spPr>
          <a:xfrm>
            <a:off x="136221" y="5943600"/>
            <a:ext cx="2149779" cy="778860"/>
          </a:xfrm>
          <a:prstGeom prst="rect">
            <a:avLst/>
          </a:prstGeom>
        </p:spPr>
      </p:pic>
    </p:spTree>
  </p:cSld>
  <p:clrMapOvr>
    <a:masterClrMapping/>
  </p:clrMapOvr>
  <p:timing>
    <p:tnLst>
      <p:par>
        <p:cTn xmlns:p14="http://schemas.microsoft.com/office/powerpoint/2010/main" id="1" dur="indefinite" restart="never" nodeType="tmRoot"/>
      </p:par>
    </p:tnLst>
  </p:timing>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inal Slide_Creative">
    <p:spTree>
      <p:nvGrpSpPr>
        <p:cNvPr id="1" name=""/>
        <p:cNvGrpSpPr/>
        <p:nvPr/>
      </p:nvGrpSpPr>
      <p:grpSpPr>
        <a:xfrm>
          <a:off x="0" y="0"/>
          <a:ext cx="0" cy="0"/>
          <a:chOff x="0" y="0"/>
          <a:chExt cx="0" cy="0"/>
        </a:xfrm>
      </p:grpSpPr>
      <p:pic>
        <p:nvPicPr>
          <p:cNvPr id="7" name="Picture 2" descr="http://www.lahistoriadelapublicidad.com/documentos/bernbach3_11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810029"/>
            <a:ext cx="2974019" cy="4047971"/>
          </a:xfrm>
          <a:prstGeom prst="rect">
            <a:avLst/>
          </a:prstGeom>
          <a:solidFill>
            <a:schemeClr val="accent6">
              <a:lumMod val="60000"/>
              <a:lumOff val="40000"/>
            </a:schemeClr>
          </a:solidFill>
        </p:spPr>
      </p:pic>
      <p:grpSp>
        <p:nvGrpSpPr>
          <p:cNvPr id="8" name="Group 7"/>
          <p:cNvGrpSpPr/>
          <p:nvPr/>
        </p:nvGrpSpPr>
        <p:grpSpPr>
          <a:xfrm>
            <a:off x="2810733" y="1295400"/>
            <a:ext cx="6844895" cy="6868886"/>
            <a:chOff x="2810733" y="957943"/>
            <a:chExt cx="6844895" cy="6868886"/>
          </a:xfrm>
        </p:grpSpPr>
        <p:sp>
          <p:nvSpPr>
            <p:cNvPr id="9" name="Oval 8"/>
            <p:cNvSpPr/>
            <p:nvPr/>
          </p:nvSpPr>
          <p:spPr>
            <a:xfrm>
              <a:off x="2810733" y="957943"/>
              <a:ext cx="6844895" cy="686888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b="1" dirty="0"/>
            </a:p>
          </p:txBody>
        </p:sp>
        <p:sp>
          <p:nvSpPr>
            <p:cNvPr id="10" name="Content Placeholder 2"/>
            <p:cNvSpPr txBox="1">
              <a:spLocks/>
            </p:cNvSpPr>
            <p:nvPr/>
          </p:nvSpPr>
          <p:spPr>
            <a:xfrm>
              <a:off x="4419600" y="2642063"/>
              <a:ext cx="4484914" cy="3623835"/>
            </a:xfrm>
            <a:prstGeom prst="rect">
              <a:avLst/>
            </a:prstGeom>
          </p:spPr>
          <p:txBody>
            <a:bodyPr/>
            <a:lstStyle/>
            <a:p>
              <a:pPr lvl="0" eaLnBrk="0" fontAlgn="base" hangingPunct="0">
                <a:spcBef>
                  <a:spcPct val="20000"/>
                </a:spcBef>
                <a:spcAft>
                  <a:spcPct val="0"/>
                </a:spcAft>
                <a:defRPr/>
              </a:pPr>
              <a:r>
                <a:rPr lang="en-US" sz="3200" dirty="0" smtClean="0">
                  <a:solidFill>
                    <a:schemeClr val="bg1"/>
                  </a:solidFill>
                  <a:cs typeface="David" pitchFamily="2" charset="-79"/>
                </a:rPr>
                <a:t>Nobody counts the number of ads you run; they just remember the impression you make.</a:t>
              </a:r>
            </a:p>
            <a:p>
              <a:pPr marL="0" marR="0" lvl="0" indent="0"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800" b="0" i="1" u="none" strike="noStrike" kern="1200" cap="none" spc="0" normalizeH="0" baseline="0" noProof="0" dirty="0" smtClean="0">
                  <a:ln>
                    <a:noFill/>
                  </a:ln>
                  <a:solidFill>
                    <a:schemeClr val="bg1"/>
                  </a:solidFill>
                  <a:effectLst/>
                  <a:uLnTx/>
                  <a:uFillTx/>
                  <a:latin typeface="Verdana" pitchFamily="34" charset="0"/>
                  <a:ea typeface="+mn-ea"/>
                </a:rPr>
                <a:t>Bill </a:t>
              </a:r>
              <a:r>
                <a:rPr kumimoji="0" lang="en-US" sz="1800" b="0" i="1" u="none" strike="noStrike" kern="1200" cap="none" spc="0" normalizeH="0" baseline="0" noProof="0" dirty="0" err="1" smtClean="0">
                  <a:ln>
                    <a:noFill/>
                  </a:ln>
                  <a:solidFill>
                    <a:schemeClr val="bg1"/>
                  </a:solidFill>
                  <a:effectLst/>
                  <a:uLnTx/>
                  <a:uFillTx/>
                  <a:latin typeface="Verdana" pitchFamily="34" charset="0"/>
                  <a:ea typeface="+mn-ea"/>
                </a:rPr>
                <a:t>Bernbach</a:t>
              </a:r>
              <a:r>
                <a:rPr kumimoji="0" lang="en-US" sz="1800" b="0" i="1" u="none" strike="noStrike" kern="1200" cap="none" spc="0" normalizeH="0" baseline="0" noProof="0" dirty="0" smtClean="0">
                  <a:ln>
                    <a:noFill/>
                  </a:ln>
                  <a:solidFill>
                    <a:schemeClr val="bg1"/>
                  </a:solidFill>
                  <a:effectLst/>
                  <a:uLnTx/>
                  <a:uFillTx/>
                  <a:latin typeface="Verdana" pitchFamily="34" charset="0"/>
                  <a:ea typeface="+mn-ea"/>
                </a:rPr>
                <a:t>, </a:t>
              </a:r>
            </a:p>
            <a:p>
              <a:pPr marL="0" marR="0" lvl="0" indent="0"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800" b="0" i="1" u="none" strike="noStrike" kern="1200" cap="none" spc="0" normalizeH="0" baseline="0" noProof="0" dirty="0" smtClean="0">
                  <a:ln>
                    <a:noFill/>
                  </a:ln>
                  <a:solidFill>
                    <a:schemeClr val="bg1"/>
                  </a:solidFill>
                  <a:effectLst/>
                  <a:uLnTx/>
                  <a:uFillTx/>
                  <a:latin typeface="Verdana" pitchFamily="34" charset="0"/>
                  <a:ea typeface="+mn-ea"/>
                </a:rPr>
                <a:t>Advertising Pioneer</a:t>
              </a:r>
              <a:r>
                <a:rPr kumimoji="0" lang="en-US" sz="1800" b="0" i="1" u="none" strike="noStrike" kern="1200" cap="none" spc="0" normalizeH="0" noProof="0" dirty="0" smtClean="0">
                  <a:ln>
                    <a:noFill/>
                  </a:ln>
                  <a:solidFill>
                    <a:schemeClr val="bg1"/>
                  </a:solidFill>
                  <a:effectLst/>
                  <a:uLnTx/>
                  <a:uFillTx/>
                  <a:latin typeface="Verdana" pitchFamily="34" charset="0"/>
                  <a:ea typeface="+mn-ea"/>
                </a:rPr>
                <a:t> &amp; Founder DDB</a:t>
              </a:r>
              <a:endParaRPr kumimoji="0" lang="en-US" sz="1800" b="0" i="1" u="none" strike="noStrike" kern="1200" cap="none" spc="0" normalizeH="0" baseline="0" noProof="0" dirty="0" smtClean="0">
                <a:ln>
                  <a:noFill/>
                </a:ln>
                <a:solidFill>
                  <a:schemeClr val="bg1"/>
                </a:solidFill>
                <a:effectLst/>
                <a:uLnTx/>
                <a:uFillTx/>
                <a:ea typeface="+mn-ea"/>
              </a:endParaRPr>
            </a:p>
            <a:p>
              <a:pPr marL="342900" marR="0" lvl="0" indent="-342900"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u="none" strike="noStrike" kern="1200" cap="none" spc="0" normalizeH="0" baseline="0" noProof="0" dirty="0">
                <a:ln>
                  <a:noFill/>
                </a:ln>
                <a:solidFill>
                  <a:schemeClr val="bg1"/>
                </a:solidFill>
                <a:effectLst/>
                <a:uLnTx/>
                <a:uFillTx/>
                <a:ea typeface="+mn-ea"/>
              </a:endParaRPr>
            </a:p>
          </p:txBody>
        </p:sp>
        <p:sp>
          <p:nvSpPr>
            <p:cNvPr id="11" name="TextBox 10"/>
            <p:cNvSpPr txBox="1"/>
            <p:nvPr/>
          </p:nvSpPr>
          <p:spPr>
            <a:xfrm>
              <a:off x="3498049" y="2094567"/>
              <a:ext cx="1058303" cy="2646878"/>
            </a:xfrm>
            <a:prstGeom prst="rect">
              <a:avLst/>
            </a:prstGeom>
            <a:noFill/>
          </p:spPr>
          <p:txBody>
            <a:bodyPr wrap="none" rtlCol="0">
              <a:spAutoFit/>
            </a:bodyPr>
            <a:lstStyle/>
            <a:p>
              <a:r>
                <a:rPr lang="en-US" sz="16600" dirty="0" smtClean="0">
                  <a:solidFill>
                    <a:schemeClr val="bg1"/>
                  </a:solidFill>
                  <a:latin typeface="Georgia" panose="02040502050405020303" pitchFamily="18" charset="0"/>
                </a:rPr>
                <a:t>“</a:t>
              </a:r>
              <a:endParaRPr lang="en-US" sz="16600" dirty="0">
                <a:solidFill>
                  <a:schemeClr val="bg1"/>
                </a:solidFill>
                <a:latin typeface="Georgia" panose="02040502050405020303" pitchFamily="18" charset="0"/>
              </a:endParaRPr>
            </a:p>
          </p:txBody>
        </p:sp>
      </p:grpSp>
      <p:sp>
        <p:nvSpPr>
          <p:cNvPr id="12" name="Title 1"/>
          <p:cNvSpPr>
            <a:spLocks noGrp="1"/>
          </p:cNvSpPr>
          <p:nvPr>
            <p:ph type="title"/>
          </p:nvPr>
        </p:nvSpPr>
        <p:spPr>
          <a:xfrm>
            <a:off x="623888" y="434829"/>
            <a:ext cx="7886700" cy="983761"/>
          </a:xfrm>
        </p:spPr>
        <p:txBody>
          <a:bodyPr/>
          <a:lstStyle>
            <a:lvl1pPr algn="l">
              <a:defRPr/>
            </a:lvl1pPr>
          </a:lstStyle>
          <a:p>
            <a:r>
              <a:rPr lang="en-US" smtClean="0"/>
              <a:t>Click to edit Master title style</a:t>
            </a:r>
            <a:endParaRPr lang="en-US" dirty="0"/>
          </a:p>
        </p:txBody>
      </p:sp>
      <p:sp>
        <p:nvSpPr>
          <p:cNvPr id="2" name="Date Placeholder 1"/>
          <p:cNvSpPr>
            <a:spLocks noGrp="1"/>
          </p:cNvSpPr>
          <p:nvPr>
            <p:ph type="dt" sz="half" idx="10"/>
          </p:nvPr>
        </p:nvSpPr>
        <p:spPr>
          <a:xfrm>
            <a:off x="457200" y="6356350"/>
            <a:ext cx="2133600" cy="365125"/>
          </a:xfrm>
          <a:prstGeom prst="rect">
            <a:avLst/>
          </a:prstGeom>
        </p:spPr>
        <p:txBody>
          <a:bodyPr/>
          <a:lstStyle/>
          <a:p>
            <a:pPr>
              <a:defRPr/>
            </a:pPr>
            <a:fld id="{415D0D4D-B039-42A4-8BB5-C8D211D42F92}" type="datetime1">
              <a:rPr lang="en-US" altLang="en-US" smtClean="0"/>
              <a:pPr>
                <a:defRPr/>
              </a:pPr>
              <a:t>3/10/16</a:t>
            </a:fld>
            <a:endParaRPr lang="en-US" alt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defRPr/>
            </a:pPr>
            <a:r>
              <a:rPr lang="en-US" smtClean="0"/>
              <a:t>G.R.E.A.T Sales Methodology</a:t>
            </a: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843A0528-58C7-482A-9266-80B128CDDB90}" type="slidenum">
              <a:rPr lang="en-US" altLang="en-US" smtClean="0"/>
              <a:pPr>
                <a:defRPr/>
              </a:pPr>
              <a:t>‹#›</a:t>
            </a:fld>
            <a:endParaRPr lang="en-US" altLang="en-US"/>
          </a:p>
        </p:txBody>
      </p:sp>
      <p:pic>
        <p:nvPicPr>
          <p:cNvPr id="13" name="Picture 2" descr="Amplified Digital Agency St. Louis"/>
          <p:cNvPicPr>
            <a:picLocks noChangeAspect="1" noChangeArrowheads="1"/>
          </p:cNvPicPr>
          <p:nvPr/>
        </p:nvPicPr>
        <p:blipFill>
          <a:blip r:embed="rId3" cstate="print"/>
          <a:stretch>
            <a:fillRect/>
          </a:stretch>
        </p:blipFill>
        <p:spPr bwMode="auto">
          <a:xfrm>
            <a:off x="6934200" y="534194"/>
            <a:ext cx="1965720" cy="712176"/>
          </a:xfrm>
          <a:prstGeom prst="rect">
            <a:avLst/>
          </a:prstGeom>
          <a:noFill/>
        </p:spPr>
      </p:pic>
    </p:spTree>
    <p:extLst>
      <p:ext uri="{BB962C8B-B14F-4D97-AF65-F5344CB8AC3E}">
        <p14:creationId xmlns:p14="http://schemas.microsoft.com/office/powerpoint/2010/main" val="1335823732"/>
      </p:ext>
    </p:extLst>
  </p:cSld>
  <p:clrMapOvr>
    <a:masterClrMapping/>
  </p:clrMapOvr>
  <p:hf hd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Lst>
  <p:timing>
    <p:tnLst>
      <p:par>
        <p:cTn xmlns:p14="http://schemas.microsoft.com/office/powerpoint/2010/mai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7.png"/><Relationship Id="rId5" Type="http://schemas.openxmlformats.org/officeDocument/2006/relationships/image" Target="../media/image17.png"/><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Webinar Training Series</a:t>
            </a:r>
            <a:endParaRPr lang="en-US" dirty="0"/>
          </a:p>
        </p:txBody>
      </p:sp>
      <p:sp>
        <p:nvSpPr>
          <p:cNvPr id="3" name="Subtitle 2"/>
          <p:cNvSpPr>
            <a:spLocks noGrp="1"/>
          </p:cNvSpPr>
          <p:nvPr>
            <p:ph type="subTitle" idx="1"/>
          </p:nvPr>
        </p:nvSpPr>
        <p:spPr/>
        <p:txBody>
          <a:bodyPr/>
          <a:lstStyle/>
          <a:p>
            <a:r>
              <a:rPr lang="en-US" dirty="0" smtClean="0"/>
              <a:t>Auto Reporting</a:t>
            </a:r>
            <a:endParaRPr lang="en-US" dirty="0"/>
          </a:p>
        </p:txBody>
      </p:sp>
    </p:spTree>
    <p:extLst>
      <p:ext uri="{BB962C8B-B14F-4D97-AF65-F5344CB8AC3E}">
        <p14:creationId xmlns:p14="http://schemas.microsoft.com/office/powerpoint/2010/main" val="77207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0" y="469900"/>
            <a:ext cx="9144000" cy="5899094"/>
          </a:xfrm>
          <a:prstGeom prst="rect">
            <a:avLst/>
          </a:prstGeom>
        </p:spPr>
      </p:pic>
    </p:spTree>
    <p:extLst>
      <p:ext uri="{BB962C8B-B14F-4D97-AF65-F5344CB8AC3E}">
        <p14:creationId xmlns:p14="http://schemas.microsoft.com/office/powerpoint/2010/main" val="17187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3949" y="5348234"/>
            <a:ext cx="8749503" cy="1471156"/>
          </a:xfrm>
          <a:prstGeom prst="rect">
            <a:avLst/>
          </a:prstGeom>
        </p:spPr>
      </p:pic>
      <p:pic>
        <p:nvPicPr>
          <p:cNvPr id="2" name="Picture 1"/>
          <p:cNvPicPr>
            <a:picLocks noChangeAspect="1"/>
          </p:cNvPicPr>
          <p:nvPr/>
        </p:nvPicPr>
        <p:blipFill rotWithShape="1">
          <a:blip r:embed="rId4" cstate="print"/>
          <a:srcRect b="31896"/>
          <a:stretch/>
        </p:blipFill>
        <p:spPr>
          <a:xfrm>
            <a:off x="128292" y="24639"/>
            <a:ext cx="8826478" cy="5361956"/>
          </a:xfrm>
          <a:prstGeom prst="rect">
            <a:avLst/>
          </a:prstGeom>
        </p:spPr>
      </p:pic>
      <p:pic>
        <p:nvPicPr>
          <p:cNvPr id="3" name="Picture 2"/>
          <p:cNvPicPr>
            <a:picLocks noChangeAspect="1"/>
          </p:cNvPicPr>
          <p:nvPr/>
        </p:nvPicPr>
        <p:blipFill>
          <a:blip r:embed="rId5"/>
          <a:stretch>
            <a:fillRect/>
          </a:stretch>
        </p:blipFill>
        <p:spPr>
          <a:xfrm>
            <a:off x="128292" y="710188"/>
            <a:ext cx="8826478" cy="757532"/>
          </a:xfrm>
          <a:prstGeom prst="rect">
            <a:avLst/>
          </a:prstGeom>
        </p:spPr>
      </p:pic>
      <p:cxnSp>
        <p:nvCxnSpPr>
          <p:cNvPr id="32" name="Straight Connector 31"/>
          <p:cNvCxnSpPr/>
          <p:nvPr/>
        </p:nvCxnSpPr>
        <p:spPr>
          <a:xfrm flipV="1">
            <a:off x="585058" y="971927"/>
            <a:ext cx="0" cy="166730"/>
          </a:xfrm>
          <a:prstGeom prst="line">
            <a:avLst/>
          </a:prstGeom>
          <a:ln>
            <a:solidFill>
              <a:srgbClr val="9BBB59"/>
            </a:solidFill>
          </a:ln>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6864568" y="967270"/>
            <a:ext cx="694396" cy="589074"/>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
        <p:nvSpPr>
          <p:cNvPr id="6" name="Rectangle 5"/>
          <p:cNvSpPr/>
          <p:nvPr/>
        </p:nvSpPr>
        <p:spPr>
          <a:xfrm>
            <a:off x="384875" y="5823768"/>
            <a:ext cx="8351798" cy="872283"/>
          </a:xfrm>
          <a:prstGeom prst="rect">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5965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par>
                                <p:cTn id="13" presetID="26" presetClass="emph" presetSubtype="0" repeatCount="3000" fill="hold" grpId="1" nodeType="withEffect">
                                  <p:stCondLst>
                                    <p:cond delay="0"/>
                                  </p:stCondLst>
                                  <p:childTnLst>
                                    <p:animEffect transition="out" filter="fade">
                                      <p:cBhvr>
                                        <p:cTn id="14" dur="500" tmFilter="0, 0; .2, .5; .8, .5; 1, 0"/>
                                        <p:tgtEl>
                                          <p:spTgt spid="6"/>
                                        </p:tgtEl>
                                      </p:cBhvr>
                                    </p:animEffect>
                                    <p:animScale>
                                      <p:cBhvr>
                                        <p:cTn id="15"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srcRect b="92167"/>
          <a:stretch/>
        </p:blipFill>
        <p:spPr>
          <a:xfrm>
            <a:off x="128292" y="24639"/>
            <a:ext cx="8826478" cy="616745"/>
          </a:xfrm>
          <a:prstGeom prst="rect">
            <a:avLst/>
          </a:prstGeom>
        </p:spPr>
      </p:pic>
      <p:pic>
        <p:nvPicPr>
          <p:cNvPr id="5" name="Picture 4"/>
          <p:cNvPicPr>
            <a:picLocks noChangeAspect="1"/>
          </p:cNvPicPr>
          <p:nvPr/>
        </p:nvPicPr>
        <p:blipFill>
          <a:blip r:embed="rId4"/>
          <a:stretch>
            <a:fillRect/>
          </a:stretch>
        </p:blipFill>
        <p:spPr>
          <a:xfrm>
            <a:off x="166779" y="654214"/>
            <a:ext cx="8752170" cy="6074123"/>
          </a:xfrm>
          <a:prstGeom prst="rect">
            <a:avLst/>
          </a:prstGeom>
        </p:spPr>
      </p:pic>
      <p:pic>
        <p:nvPicPr>
          <p:cNvPr id="6" name="Picture 5"/>
          <p:cNvPicPr>
            <a:picLocks noChangeAspect="1"/>
          </p:cNvPicPr>
          <p:nvPr/>
        </p:nvPicPr>
        <p:blipFill>
          <a:blip r:embed="rId5"/>
          <a:stretch>
            <a:fillRect/>
          </a:stretch>
        </p:blipFill>
        <p:spPr>
          <a:xfrm>
            <a:off x="4651231" y="1860012"/>
            <a:ext cx="825182" cy="334975"/>
          </a:xfrm>
          <a:prstGeom prst="rect">
            <a:avLst/>
          </a:prstGeom>
        </p:spPr>
      </p:pic>
      <p:sp>
        <p:nvSpPr>
          <p:cNvPr id="7" name="Oval 6"/>
          <p:cNvSpPr/>
          <p:nvPr/>
        </p:nvSpPr>
        <p:spPr>
          <a:xfrm>
            <a:off x="4057187" y="1292814"/>
            <a:ext cx="1053917" cy="567198"/>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
        <p:nvSpPr>
          <p:cNvPr id="8" name="Oval 7"/>
          <p:cNvSpPr/>
          <p:nvPr/>
        </p:nvSpPr>
        <p:spPr>
          <a:xfrm>
            <a:off x="4070016" y="4027891"/>
            <a:ext cx="1053917" cy="383296"/>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pic>
        <p:nvPicPr>
          <p:cNvPr id="9" name="Picture 8"/>
          <p:cNvPicPr>
            <a:picLocks noChangeAspect="1"/>
          </p:cNvPicPr>
          <p:nvPr/>
        </p:nvPicPr>
        <p:blipFill>
          <a:blip r:embed="rId6"/>
          <a:stretch>
            <a:fillRect/>
          </a:stretch>
        </p:blipFill>
        <p:spPr>
          <a:xfrm>
            <a:off x="5019817" y="1846171"/>
            <a:ext cx="1753990" cy="1997600"/>
          </a:xfrm>
          <a:prstGeom prst="rect">
            <a:avLst/>
          </a:prstGeom>
        </p:spPr>
      </p:pic>
      <p:pic>
        <p:nvPicPr>
          <p:cNvPr id="10" name="Picture 9"/>
          <p:cNvPicPr>
            <a:picLocks noChangeAspect="1"/>
          </p:cNvPicPr>
          <p:nvPr/>
        </p:nvPicPr>
        <p:blipFill>
          <a:blip r:embed="rId7"/>
          <a:stretch>
            <a:fillRect/>
          </a:stretch>
        </p:blipFill>
        <p:spPr>
          <a:xfrm>
            <a:off x="513218" y="1367831"/>
            <a:ext cx="8122077" cy="3043356"/>
          </a:xfrm>
          <a:prstGeom prst="rect">
            <a:avLst/>
          </a:prstGeom>
        </p:spPr>
      </p:pic>
      <p:sp>
        <p:nvSpPr>
          <p:cNvPr id="11" name="Right Arrow 10"/>
          <p:cNvSpPr/>
          <p:nvPr/>
        </p:nvSpPr>
        <p:spPr>
          <a:xfrm rot="20481160">
            <a:off x="7398404" y="1961191"/>
            <a:ext cx="493853" cy="257021"/>
          </a:xfrm>
          <a:prstGeom prst="right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8"/>
          <a:stretch>
            <a:fillRect/>
          </a:stretch>
        </p:blipFill>
        <p:spPr>
          <a:xfrm>
            <a:off x="4570354" y="4451200"/>
            <a:ext cx="2093876" cy="1791968"/>
          </a:xfrm>
          <a:prstGeom prst="rect">
            <a:avLst/>
          </a:prstGeom>
        </p:spPr>
      </p:pic>
      <p:sp>
        <p:nvSpPr>
          <p:cNvPr id="13" name="5-Point Star 12"/>
          <p:cNvSpPr/>
          <p:nvPr/>
        </p:nvSpPr>
        <p:spPr>
          <a:xfrm>
            <a:off x="384875" y="4541000"/>
            <a:ext cx="455692" cy="430403"/>
          </a:xfrm>
          <a:prstGeom prst="star5">
            <a:avLst/>
          </a:prstGeom>
          <a:solidFill>
            <a:srgbClr val="9BBB59"/>
          </a:solidFill>
          <a:ln>
            <a:solidFill>
              <a:srgbClr val="9BBB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95070" y="5182384"/>
            <a:ext cx="2027012" cy="538764"/>
          </a:xfrm>
          <a:prstGeom prst="rect">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5-Point Star 14"/>
          <p:cNvSpPr/>
          <p:nvPr/>
        </p:nvSpPr>
        <p:spPr>
          <a:xfrm>
            <a:off x="2564285" y="4586574"/>
            <a:ext cx="455692" cy="430403"/>
          </a:xfrm>
          <a:prstGeom prst="star5">
            <a:avLst/>
          </a:prstGeom>
          <a:solidFill>
            <a:srgbClr val="9BBB59"/>
          </a:solidFill>
          <a:ln>
            <a:solidFill>
              <a:srgbClr val="9BBB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2461653" y="5182384"/>
            <a:ext cx="2027012" cy="295037"/>
          </a:xfrm>
          <a:prstGeom prst="rect">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2461653" y="5426111"/>
            <a:ext cx="2027012" cy="295037"/>
          </a:xfrm>
          <a:prstGeom prst="rect">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2461653" y="5708320"/>
            <a:ext cx="2027012" cy="295037"/>
          </a:xfrm>
          <a:prstGeom prst="rect">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461653" y="5948131"/>
            <a:ext cx="2027012" cy="295037"/>
          </a:xfrm>
          <a:prstGeom prst="rect">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2461653" y="6237722"/>
            <a:ext cx="2027012" cy="295037"/>
          </a:xfrm>
          <a:prstGeom prst="rect">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5-Point Star 20"/>
          <p:cNvSpPr/>
          <p:nvPr/>
        </p:nvSpPr>
        <p:spPr>
          <a:xfrm>
            <a:off x="4791971" y="4586574"/>
            <a:ext cx="455692" cy="430403"/>
          </a:xfrm>
          <a:prstGeom prst="star5">
            <a:avLst/>
          </a:prstGeom>
          <a:solidFill>
            <a:srgbClr val="9BBB59"/>
          </a:solidFill>
          <a:ln>
            <a:solidFill>
              <a:srgbClr val="9BBB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4596012" y="5182384"/>
            <a:ext cx="2027012" cy="525936"/>
          </a:xfrm>
          <a:prstGeom prst="rect">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4612744" y="5708319"/>
            <a:ext cx="2027012" cy="255023"/>
          </a:xfrm>
          <a:prstGeom prst="rect">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5-Point Star 24"/>
          <p:cNvSpPr/>
          <p:nvPr/>
        </p:nvSpPr>
        <p:spPr>
          <a:xfrm>
            <a:off x="7062461" y="4451200"/>
            <a:ext cx="455692" cy="430403"/>
          </a:xfrm>
          <a:prstGeom prst="star5">
            <a:avLst/>
          </a:prstGeom>
          <a:solidFill>
            <a:srgbClr val="9BBB59"/>
          </a:solidFill>
          <a:ln>
            <a:solidFill>
              <a:srgbClr val="9BBB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6775424" y="5193680"/>
            <a:ext cx="2027012" cy="525936"/>
          </a:xfrm>
          <a:prstGeom prst="rect">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262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9"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6"/>
                                        </p:tgtEl>
                                        <p:attrNameLst>
                                          <p:attrName>style.visibility</p:attrName>
                                        </p:attrNameLst>
                                      </p:cBhvr>
                                      <p:to>
                                        <p:strVal val="hidden"/>
                                      </p:to>
                                    </p:set>
                                  </p:childTnLst>
                                </p:cTn>
                              </p:par>
                              <p:par>
                                <p:cTn id="30" presetID="3" presetClass="entr" presetSubtype="1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9"/>
                                        </p:tgtEl>
                                        <p:attrNameLst>
                                          <p:attrName>style.visibility</p:attrName>
                                        </p:attrNameLst>
                                      </p:cBhvr>
                                      <p:to>
                                        <p:strVal val="hidden"/>
                                      </p:to>
                                    </p:set>
                                  </p:childTnLst>
                                </p:cTn>
                              </p:par>
                              <p:par>
                                <p:cTn id="37" presetID="9"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dissolv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dissolv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xit" presetSubtype="0" fill="hold" grpId="1" nodeType="clickEffect">
                                  <p:stCondLst>
                                    <p:cond delay="0"/>
                                  </p:stCondLst>
                                  <p:childTnLst>
                                    <p:animEffect transition="out" filter="dissolv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par>
                                <p:cTn id="50" presetID="3" presetClass="exit" presetSubtype="10" fill="hold" nodeType="withEffect">
                                  <p:stCondLst>
                                    <p:cond delay="0"/>
                                  </p:stCondLst>
                                  <p:childTnLst>
                                    <p:animEffect transition="out" filter="blinds(horizontal)">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dissolv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dissolve">
                                      <p:cBhvr>
                                        <p:cTn id="62" dur="500"/>
                                        <p:tgtEl>
                                          <p:spTgt spid="14"/>
                                        </p:tgtEl>
                                      </p:cBhvr>
                                    </p:animEffec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14"/>
                                        </p:tgtEl>
                                      </p:cBhvr>
                                    </p:animEffect>
                                    <p:animScale>
                                      <p:cBhvr>
                                        <p:cTn id="65" dur="250" autoRev="1" fill="hold"/>
                                        <p:tgtEl>
                                          <p:spTgt spid="14"/>
                                        </p:tgtEl>
                                      </p:cBhvr>
                                      <p:by x="105000" y="105000"/>
                                    </p:animScale>
                                  </p:childTnLst>
                                </p:cTn>
                              </p:par>
                            </p:childTnLst>
                          </p:cTn>
                        </p:par>
                      </p:childTnLst>
                    </p:cTn>
                  </p:par>
                  <p:par>
                    <p:cTn id="66" fill="hold">
                      <p:stCondLst>
                        <p:cond delay="indefinite"/>
                      </p:stCondLst>
                      <p:childTnLst>
                        <p:par>
                          <p:cTn id="67" fill="hold">
                            <p:stCondLst>
                              <p:cond delay="0"/>
                            </p:stCondLst>
                            <p:childTnLst>
                              <p:par>
                                <p:cTn id="68" presetID="9" presetClass="exit" presetSubtype="0" fill="hold" grpId="1" nodeType="clickEffect">
                                  <p:stCondLst>
                                    <p:cond delay="0"/>
                                  </p:stCondLst>
                                  <p:childTnLst>
                                    <p:animEffect transition="out" filter="dissolve">
                                      <p:cBhvr>
                                        <p:cTn id="69" dur="500"/>
                                        <p:tgtEl>
                                          <p:spTgt spid="13"/>
                                        </p:tgtEl>
                                      </p:cBhvr>
                                    </p:animEffect>
                                    <p:set>
                                      <p:cBhvr>
                                        <p:cTn id="70" dur="1" fill="hold">
                                          <p:stCondLst>
                                            <p:cond delay="499"/>
                                          </p:stCondLst>
                                        </p:cTn>
                                        <p:tgtEl>
                                          <p:spTgt spid="13"/>
                                        </p:tgtEl>
                                        <p:attrNameLst>
                                          <p:attrName>style.visibility</p:attrName>
                                        </p:attrNameLst>
                                      </p:cBhvr>
                                      <p:to>
                                        <p:strVal val="hidden"/>
                                      </p:to>
                                    </p:set>
                                  </p:childTnLst>
                                </p:cTn>
                              </p:par>
                              <p:par>
                                <p:cTn id="71" presetID="9" presetClass="exit" presetSubtype="0" fill="hold" grpId="2" nodeType="withEffect">
                                  <p:stCondLst>
                                    <p:cond delay="0"/>
                                  </p:stCondLst>
                                  <p:childTnLst>
                                    <p:animEffect transition="out" filter="dissolve">
                                      <p:cBhvr>
                                        <p:cTn id="72" dur="500"/>
                                        <p:tgtEl>
                                          <p:spTgt spid="14"/>
                                        </p:tgtEl>
                                      </p:cBhvr>
                                    </p:animEffect>
                                    <p:set>
                                      <p:cBhvr>
                                        <p:cTn id="73" dur="1" fill="hold">
                                          <p:stCondLst>
                                            <p:cond delay="499"/>
                                          </p:stCondLst>
                                        </p:cTn>
                                        <p:tgtEl>
                                          <p:spTgt spid="14"/>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dissolve">
                                      <p:cBhvr>
                                        <p:cTn id="78" dur="500"/>
                                        <p:tgtEl>
                                          <p:spTgt spid="15"/>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dissolve">
                                      <p:cBhvr>
                                        <p:cTn id="83" dur="500"/>
                                        <p:tgtEl>
                                          <p:spTgt spid="16"/>
                                        </p:tgtEl>
                                      </p:cBhvr>
                                    </p:animEffect>
                                  </p:childTnLst>
                                </p:cTn>
                              </p:par>
                              <p:par>
                                <p:cTn id="84" presetID="26" presetClass="emph" presetSubtype="0" repeatCount="2000" fill="hold" grpId="1" nodeType="withEffect">
                                  <p:stCondLst>
                                    <p:cond delay="0"/>
                                  </p:stCondLst>
                                  <p:childTnLst>
                                    <p:animEffect transition="out" filter="fade">
                                      <p:cBhvr>
                                        <p:cTn id="85" dur="500" tmFilter="0, 0; .2, .5; .8, .5; 1, 0"/>
                                        <p:tgtEl>
                                          <p:spTgt spid="16"/>
                                        </p:tgtEl>
                                      </p:cBhvr>
                                    </p:animEffect>
                                    <p:animScale>
                                      <p:cBhvr>
                                        <p:cTn id="86" dur="250" autoRev="1" fill="hold"/>
                                        <p:tgtEl>
                                          <p:spTgt spid="16"/>
                                        </p:tgtEl>
                                      </p:cBhvr>
                                      <p:by x="105000" y="105000"/>
                                    </p:animScale>
                                  </p:childTnLst>
                                </p:cTn>
                              </p:par>
                            </p:childTnLst>
                          </p:cTn>
                        </p:par>
                      </p:childTnLst>
                    </p:cTn>
                  </p:par>
                  <p:par>
                    <p:cTn id="87" fill="hold">
                      <p:stCondLst>
                        <p:cond delay="indefinite"/>
                      </p:stCondLst>
                      <p:childTnLst>
                        <p:par>
                          <p:cTn id="88" fill="hold">
                            <p:stCondLst>
                              <p:cond delay="0"/>
                            </p:stCondLst>
                            <p:childTnLst>
                              <p:par>
                                <p:cTn id="89" presetID="9" presetClass="exit" presetSubtype="0" fill="hold" grpId="2" nodeType="clickEffect">
                                  <p:stCondLst>
                                    <p:cond delay="0"/>
                                  </p:stCondLst>
                                  <p:childTnLst>
                                    <p:animEffect transition="out" filter="dissolve">
                                      <p:cBhvr>
                                        <p:cTn id="90" dur="500"/>
                                        <p:tgtEl>
                                          <p:spTgt spid="16"/>
                                        </p:tgtEl>
                                      </p:cBhvr>
                                    </p:animEffect>
                                    <p:set>
                                      <p:cBhvr>
                                        <p:cTn id="91" dur="1" fill="hold">
                                          <p:stCondLst>
                                            <p:cond delay="499"/>
                                          </p:stCondLst>
                                        </p:cTn>
                                        <p:tgtEl>
                                          <p:spTgt spid="16"/>
                                        </p:tgtEl>
                                        <p:attrNameLst>
                                          <p:attrName>style.visibility</p:attrName>
                                        </p:attrNameLst>
                                      </p:cBhvr>
                                      <p:to>
                                        <p:strVal val="hidden"/>
                                      </p:to>
                                    </p:set>
                                  </p:childTnLst>
                                </p:cTn>
                              </p:par>
                              <p:par>
                                <p:cTn id="92" presetID="9" presetClass="entr" presetSubtype="0" fill="hold" grpId="0" nodeType="with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dissolve">
                                      <p:cBhvr>
                                        <p:cTn id="94" dur="500"/>
                                        <p:tgtEl>
                                          <p:spTgt spid="17"/>
                                        </p:tgtEl>
                                      </p:cBhvr>
                                    </p:animEffect>
                                  </p:childTnLst>
                                </p:cTn>
                              </p:par>
                              <p:par>
                                <p:cTn id="95" presetID="26" presetClass="emph" presetSubtype="0" repeatCount="2000" fill="hold" grpId="1" nodeType="withEffect">
                                  <p:stCondLst>
                                    <p:cond delay="0"/>
                                  </p:stCondLst>
                                  <p:childTnLst>
                                    <p:animEffect transition="out" filter="fade">
                                      <p:cBhvr>
                                        <p:cTn id="96" dur="500" tmFilter="0, 0; .2, .5; .8, .5; 1, 0"/>
                                        <p:tgtEl>
                                          <p:spTgt spid="17"/>
                                        </p:tgtEl>
                                      </p:cBhvr>
                                    </p:animEffect>
                                    <p:animScale>
                                      <p:cBhvr>
                                        <p:cTn id="97" dur="250" autoRev="1" fill="hold"/>
                                        <p:tgtEl>
                                          <p:spTgt spid="17"/>
                                        </p:tgtEl>
                                      </p:cBhvr>
                                      <p:by x="105000" y="105000"/>
                                    </p:animScale>
                                  </p:childTnLst>
                                </p:cTn>
                              </p:par>
                            </p:childTnLst>
                          </p:cTn>
                        </p:par>
                      </p:childTnLst>
                    </p:cTn>
                  </p:par>
                  <p:par>
                    <p:cTn id="98" fill="hold">
                      <p:stCondLst>
                        <p:cond delay="indefinite"/>
                      </p:stCondLst>
                      <p:childTnLst>
                        <p:par>
                          <p:cTn id="99" fill="hold">
                            <p:stCondLst>
                              <p:cond delay="0"/>
                            </p:stCondLst>
                            <p:childTnLst>
                              <p:par>
                                <p:cTn id="100" presetID="9" presetClass="exit" presetSubtype="0" fill="hold" grpId="2" nodeType="clickEffect">
                                  <p:stCondLst>
                                    <p:cond delay="0"/>
                                  </p:stCondLst>
                                  <p:childTnLst>
                                    <p:animEffect transition="out" filter="dissolve">
                                      <p:cBhvr>
                                        <p:cTn id="101" dur="500"/>
                                        <p:tgtEl>
                                          <p:spTgt spid="17"/>
                                        </p:tgtEl>
                                      </p:cBhvr>
                                    </p:animEffect>
                                    <p:set>
                                      <p:cBhvr>
                                        <p:cTn id="102" dur="1" fill="hold">
                                          <p:stCondLst>
                                            <p:cond delay="499"/>
                                          </p:stCondLst>
                                        </p:cTn>
                                        <p:tgtEl>
                                          <p:spTgt spid="17"/>
                                        </p:tgtEl>
                                        <p:attrNameLst>
                                          <p:attrName>style.visibility</p:attrName>
                                        </p:attrNameLst>
                                      </p:cBhvr>
                                      <p:to>
                                        <p:strVal val="hidden"/>
                                      </p:to>
                                    </p:set>
                                  </p:childTnLst>
                                </p:cTn>
                              </p:par>
                              <p:par>
                                <p:cTn id="103" presetID="9" presetClass="entr" presetSubtype="0" fill="hold" grpId="0" nodeType="with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dissolve">
                                      <p:cBhvr>
                                        <p:cTn id="105" dur="500"/>
                                        <p:tgtEl>
                                          <p:spTgt spid="18"/>
                                        </p:tgtEl>
                                      </p:cBhvr>
                                    </p:animEffect>
                                  </p:childTnLst>
                                </p:cTn>
                              </p:par>
                              <p:par>
                                <p:cTn id="106" presetID="26" presetClass="emph" presetSubtype="0" repeatCount="2000" fill="hold" grpId="1" nodeType="withEffect">
                                  <p:stCondLst>
                                    <p:cond delay="0"/>
                                  </p:stCondLst>
                                  <p:childTnLst>
                                    <p:animEffect transition="out" filter="fade">
                                      <p:cBhvr>
                                        <p:cTn id="107" dur="500" tmFilter="0, 0; .2, .5; .8, .5; 1, 0"/>
                                        <p:tgtEl>
                                          <p:spTgt spid="18"/>
                                        </p:tgtEl>
                                      </p:cBhvr>
                                    </p:animEffect>
                                    <p:animScale>
                                      <p:cBhvr>
                                        <p:cTn id="108" dur="250" autoRev="1" fill="hold"/>
                                        <p:tgtEl>
                                          <p:spTgt spid="18"/>
                                        </p:tgtEl>
                                      </p:cBhvr>
                                      <p:by x="105000" y="105000"/>
                                    </p:animScale>
                                  </p:childTnLst>
                                </p:cTn>
                              </p:par>
                            </p:childTnLst>
                          </p:cTn>
                        </p:par>
                      </p:childTnLst>
                    </p:cTn>
                  </p:par>
                  <p:par>
                    <p:cTn id="109" fill="hold">
                      <p:stCondLst>
                        <p:cond delay="indefinite"/>
                      </p:stCondLst>
                      <p:childTnLst>
                        <p:par>
                          <p:cTn id="110" fill="hold">
                            <p:stCondLst>
                              <p:cond delay="0"/>
                            </p:stCondLst>
                            <p:childTnLst>
                              <p:par>
                                <p:cTn id="111" presetID="9" presetClass="exit" presetSubtype="0" fill="hold" grpId="2" nodeType="clickEffect">
                                  <p:stCondLst>
                                    <p:cond delay="0"/>
                                  </p:stCondLst>
                                  <p:childTnLst>
                                    <p:animEffect transition="out" filter="dissolve">
                                      <p:cBhvr>
                                        <p:cTn id="112" dur="500"/>
                                        <p:tgtEl>
                                          <p:spTgt spid="18"/>
                                        </p:tgtEl>
                                      </p:cBhvr>
                                    </p:animEffect>
                                    <p:set>
                                      <p:cBhvr>
                                        <p:cTn id="113" dur="1" fill="hold">
                                          <p:stCondLst>
                                            <p:cond delay="499"/>
                                          </p:stCondLst>
                                        </p:cTn>
                                        <p:tgtEl>
                                          <p:spTgt spid="18"/>
                                        </p:tgtEl>
                                        <p:attrNameLst>
                                          <p:attrName>style.visibility</p:attrName>
                                        </p:attrNameLst>
                                      </p:cBhvr>
                                      <p:to>
                                        <p:strVal val="hidden"/>
                                      </p:to>
                                    </p:set>
                                  </p:childTnLst>
                                </p:cTn>
                              </p:par>
                              <p:par>
                                <p:cTn id="114" presetID="9" presetClass="entr" presetSubtype="0" fill="hold" grpId="0" nodeType="withEffect">
                                  <p:stCondLst>
                                    <p:cond delay="0"/>
                                  </p:stCondLst>
                                  <p:childTnLst>
                                    <p:set>
                                      <p:cBhvr>
                                        <p:cTn id="115" dur="1" fill="hold">
                                          <p:stCondLst>
                                            <p:cond delay="0"/>
                                          </p:stCondLst>
                                        </p:cTn>
                                        <p:tgtEl>
                                          <p:spTgt spid="19"/>
                                        </p:tgtEl>
                                        <p:attrNameLst>
                                          <p:attrName>style.visibility</p:attrName>
                                        </p:attrNameLst>
                                      </p:cBhvr>
                                      <p:to>
                                        <p:strVal val="visible"/>
                                      </p:to>
                                    </p:set>
                                    <p:animEffect transition="in" filter="dissolve">
                                      <p:cBhvr>
                                        <p:cTn id="116" dur="500"/>
                                        <p:tgtEl>
                                          <p:spTgt spid="19"/>
                                        </p:tgtEl>
                                      </p:cBhvr>
                                    </p:animEffect>
                                  </p:childTnLst>
                                </p:cTn>
                              </p:par>
                              <p:par>
                                <p:cTn id="117" presetID="26" presetClass="emph" presetSubtype="0" repeatCount="2000" fill="hold" grpId="1" nodeType="withEffect">
                                  <p:stCondLst>
                                    <p:cond delay="0"/>
                                  </p:stCondLst>
                                  <p:childTnLst>
                                    <p:animEffect transition="out" filter="fade">
                                      <p:cBhvr>
                                        <p:cTn id="118" dur="500" tmFilter="0, 0; .2, .5; .8, .5; 1, 0"/>
                                        <p:tgtEl>
                                          <p:spTgt spid="19"/>
                                        </p:tgtEl>
                                      </p:cBhvr>
                                    </p:animEffect>
                                    <p:animScale>
                                      <p:cBhvr>
                                        <p:cTn id="119" dur="250" autoRev="1" fill="hold"/>
                                        <p:tgtEl>
                                          <p:spTgt spid="19"/>
                                        </p:tgtEl>
                                      </p:cBhvr>
                                      <p:by x="105000" y="105000"/>
                                    </p:animScale>
                                  </p:childTnLst>
                                </p:cTn>
                              </p:par>
                            </p:childTnLst>
                          </p:cTn>
                        </p:par>
                      </p:childTnLst>
                    </p:cTn>
                  </p:par>
                  <p:par>
                    <p:cTn id="120" fill="hold">
                      <p:stCondLst>
                        <p:cond delay="indefinite"/>
                      </p:stCondLst>
                      <p:childTnLst>
                        <p:par>
                          <p:cTn id="121" fill="hold">
                            <p:stCondLst>
                              <p:cond delay="0"/>
                            </p:stCondLst>
                            <p:childTnLst>
                              <p:par>
                                <p:cTn id="122" presetID="9" presetClass="exit" presetSubtype="0" fill="hold" grpId="2" nodeType="clickEffect">
                                  <p:stCondLst>
                                    <p:cond delay="0"/>
                                  </p:stCondLst>
                                  <p:childTnLst>
                                    <p:animEffect transition="out" filter="dissolve">
                                      <p:cBhvr>
                                        <p:cTn id="123" dur="500"/>
                                        <p:tgtEl>
                                          <p:spTgt spid="19"/>
                                        </p:tgtEl>
                                      </p:cBhvr>
                                    </p:animEffect>
                                    <p:set>
                                      <p:cBhvr>
                                        <p:cTn id="124" dur="1" fill="hold">
                                          <p:stCondLst>
                                            <p:cond delay="499"/>
                                          </p:stCondLst>
                                        </p:cTn>
                                        <p:tgtEl>
                                          <p:spTgt spid="19"/>
                                        </p:tgtEl>
                                        <p:attrNameLst>
                                          <p:attrName>style.visibility</p:attrName>
                                        </p:attrNameLst>
                                      </p:cBhvr>
                                      <p:to>
                                        <p:strVal val="hidden"/>
                                      </p:to>
                                    </p:set>
                                  </p:childTnLst>
                                </p:cTn>
                              </p:par>
                              <p:par>
                                <p:cTn id="125" presetID="9" presetClass="entr" presetSubtype="0" fill="hold" grpId="0" nodeType="withEffect">
                                  <p:stCondLst>
                                    <p:cond delay="0"/>
                                  </p:stCondLst>
                                  <p:childTnLst>
                                    <p:set>
                                      <p:cBhvr>
                                        <p:cTn id="126" dur="1" fill="hold">
                                          <p:stCondLst>
                                            <p:cond delay="0"/>
                                          </p:stCondLst>
                                        </p:cTn>
                                        <p:tgtEl>
                                          <p:spTgt spid="20"/>
                                        </p:tgtEl>
                                        <p:attrNameLst>
                                          <p:attrName>style.visibility</p:attrName>
                                        </p:attrNameLst>
                                      </p:cBhvr>
                                      <p:to>
                                        <p:strVal val="visible"/>
                                      </p:to>
                                    </p:set>
                                    <p:animEffect transition="in" filter="dissolve">
                                      <p:cBhvr>
                                        <p:cTn id="127" dur="500"/>
                                        <p:tgtEl>
                                          <p:spTgt spid="20"/>
                                        </p:tgtEl>
                                      </p:cBhvr>
                                    </p:animEffect>
                                  </p:childTnLst>
                                </p:cTn>
                              </p:par>
                              <p:par>
                                <p:cTn id="128" presetID="26" presetClass="emph" presetSubtype="0" repeatCount="2000" fill="hold" grpId="1" nodeType="withEffect">
                                  <p:stCondLst>
                                    <p:cond delay="0"/>
                                  </p:stCondLst>
                                  <p:childTnLst>
                                    <p:animEffect transition="out" filter="fade">
                                      <p:cBhvr>
                                        <p:cTn id="129" dur="500" tmFilter="0, 0; .2, .5; .8, .5; 1, 0"/>
                                        <p:tgtEl>
                                          <p:spTgt spid="20"/>
                                        </p:tgtEl>
                                      </p:cBhvr>
                                    </p:animEffect>
                                    <p:animScale>
                                      <p:cBhvr>
                                        <p:cTn id="130" dur="250" autoRev="1" fill="hold"/>
                                        <p:tgtEl>
                                          <p:spTgt spid="20"/>
                                        </p:tgtEl>
                                      </p:cBhvr>
                                      <p:by x="105000" y="105000"/>
                                    </p:animScale>
                                  </p:childTnLst>
                                </p:cTn>
                              </p:par>
                            </p:childTnLst>
                          </p:cTn>
                        </p:par>
                      </p:childTnLst>
                    </p:cTn>
                  </p:par>
                  <p:par>
                    <p:cTn id="131" fill="hold">
                      <p:stCondLst>
                        <p:cond delay="indefinite"/>
                      </p:stCondLst>
                      <p:childTnLst>
                        <p:par>
                          <p:cTn id="132" fill="hold">
                            <p:stCondLst>
                              <p:cond delay="0"/>
                            </p:stCondLst>
                            <p:childTnLst>
                              <p:par>
                                <p:cTn id="133" presetID="9" presetClass="exit" presetSubtype="0" fill="hold" grpId="2" nodeType="clickEffect">
                                  <p:stCondLst>
                                    <p:cond delay="0"/>
                                  </p:stCondLst>
                                  <p:childTnLst>
                                    <p:animEffect transition="out" filter="dissolve">
                                      <p:cBhvr>
                                        <p:cTn id="134" dur="500"/>
                                        <p:tgtEl>
                                          <p:spTgt spid="20"/>
                                        </p:tgtEl>
                                      </p:cBhvr>
                                    </p:animEffect>
                                    <p:set>
                                      <p:cBhvr>
                                        <p:cTn id="135" dur="1" fill="hold">
                                          <p:stCondLst>
                                            <p:cond delay="499"/>
                                          </p:stCondLst>
                                        </p:cTn>
                                        <p:tgtEl>
                                          <p:spTgt spid="20"/>
                                        </p:tgtEl>
                                        <p:attrNameLst>
                                          <p:attrName>style.visibility</p:attrName>
                                        </p:attrNameLst>
                                      </p:cBhvr>
                                      <p:to>
                                        <p:strVal val="hidden"/>
                                      </p:to>
                                    </p:set>
                                  </p:childTnLst>
                                </p:cTn>
                              </p:par>
                              <p:par>
                                <p:cTn id="136" presetID="9" presetClass="exit" presetSubtype="0" fill="hold" grpId="1" nodeType="withEffect">
                                  <p:stCondLst>
                                    <p:cond delay="0"/>
                                  </p:stCondLst>
                                  <p:childTnLst>
                                    <p:animEffect transition="out" filter="dissolve">
                                      <p:cBhvr>
                                        <p:cTn id="137" dur="500"/>
                                        <p:tgtEl>
                                          <p:spTgt spid="15"/>
                                        </p:tgtEl>
                                      </p:cBhvr>
                                    </p:animEffect>
                                    <p:set>
                                      <p:cBhvr>
                                        <p:cTn id="138" dur="1" fill="hold">
                                          <p:stCondLst>
                                            <p:cond delay="499"/>
                                          </p:stCondLst>
                                        </p:cTn>
                                        <p:tgtEl>
                                          <p:spTgt spid="15"/>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9" presetClass="entr" presetSubtype="0" fill="hold" grpId="0" nodeType="clickEffect">
                                  <p:stCondLst>
                                    <p:cond delay="0"/>
                                  </p:stCondLst>
                                  <p:childTnLst>
                                    <p:set>
                                      <p:cBhvr>
                                        <p:cTn id="142" dur="1" fill="hold">
                                          <p:stCondLst>
                                            <p:cond delay="0"/>
                                          </p:stCondLst>
                                        </p:cTn>
                                        <p:tgtEl>
                                          <p:spTgt spid="21"/>
                                        </p:tgtEl>
                                        <p:attrNameLst>
                                          <p:attrName>style.visibility</p:attrName>
                                        </p:attrNameLst>
                                      </p:cBhvr>
                                      <p:to>
                                        <p:strVal val="visible"/>
                                      </p:to>
                                    </p:set>
                                    <p:animEffect transition="in" filter="dissolve">
                                      <p:cBhvr>
                                        <p:cTn id="143" dur="500"/>
                                        <p:tgtEl>
                                          <p:spTgt spid="21"/>
                                        </p:tgtEl>
                                      </p:cBhvr>
                                    </p:animEffect>
                                  </p:childTnLst>
                                </p:cTn>
                              </p:par>
                            </p:childTnLst>
                          </p:cTn>
                        </p:par>
                      </p:childTnLst>
                    </p:cTn>
                  </p:par>
                  <p:par>
                    <p:cTn id="144" fill="hold">
                      <p:stCondLst>
                        <p:cond delay="indefinite"/>
                      </p:stCondLst>
                      <p:childTnLst>
                        <p:par>
                          <p:cTn id="145" fill="hold">
                            <p:stCondLst>
                              <p:cond delay="0"/>
                            </p:stCondLst>
                            <p:childTnLst>
                              <p:par>
                                <p:cTn id="146" presetID="9" presetClass="entr" presetSubtype="0" fill="hold" grpId="0" nodeType="clickEffect">
                                  <p:stCondLst>
                                    <p:cond delay="0"/>
                                  </p:stCondLst>
                                  <p:childTnLst>
                                    <p:set>
                                      <p:cBhvr>
                                        <p:cTn id="147" dur="1" fill="hold">
                                          <p:stCondLst>
                                            <p:cond delay="0"/>
                                          </p:stCondLst>
                                        </p:cTn>
                                        <p:tgtEl>
                                          <p:spTgt spid="22"/>
                                        </p:tgtEl>
                                        <p:attrNameLst>
                                          <p:attrName>style.visibility</p:attrName>
                                        </p:attrNameLst>
                                      </p:cBhvr>
                                      <p:to>
                                        <p:strVal val="visible"/>
                                      </p:to>
                                    </p:set>
                                    <p:animEffect transition="in" filter="dissolve">
                                      <p:cBhvr>
                                        <p:cTn id="148" dur="500"/>
                                        <p:tgtEl>
                                          <p:spTgt spid="22"/>
                                        </p:tgtEl>
                                      </p:cBhvr>
                                    </p:animEffect>
                                  </p:childTnLst>
                                </p:cTn>
                              </p:par>
                              <p:par>
                                <p:cTn id="149" presetID="26" presetClass="emph" presetSubtype="0" repeatCount="2000" fill="hold" grpId="1" nodeType="withEffect">
                                  <p:stCondLst>
                                    <p:cond delay="0"/>
                                  </p:stCondLst>
                                  <p:childTnLst>
                                    <p:animEffect transition="out" filter="fade">
                                      <p:cBhvr>
                                        <p:cTn id="150" dur="500" tmFilter="0, 0; .2, .5; .8, .5; 1, 0"/>
                                        <p:tgtEl>
                                          <p:spTgt spid="22"/>
                                        </p:tgtEl>
                                      </p:cBhvr>
                                    </p:animEffect>
                                    <p:animScale>
                                      <p:cBhvr>
                                        <p:cTn id="151" dur="250" autoRev="1" fill="hold"/>
                                        <p:tgtEl>
                                          <p:spTgt spid="22"/>
                                        </p:tgtEl>
                                      </p:cBhvr>
                                      <p:by x="105000" y="105000"/>
                                    </p:animScale>
                                  </p:childTnLst>
                                </p:cTn>
                              </p:par>
                            </p:childTnLst>
                          </p:cTn>
                        </p:par>
                      </p:childTnLst>
                    </p:cTn>
                  </p:par>
                  <p:par>
                    <p:cTn id="152" fill="hold">
                      <p:stCondLst>
                        <p:cond delay="indefinite"/>
                      </p:stCondLst>
                      <p:childTnLst>
                        <p:par>
                          <p:cTn id="153" fill="hold">
                            <p:stCondLst>
                              <p:cond delay="0"/>
                            </p:stCondLst>
                            <p:childTnLst>
                              <p:par>
                                <p:cTn id="154" presetID="9" presetClass="exit" presetSubtype="0" fill="hold" grpId="2" nodeType="clickEffect">
                                  <p:stCondLst>
                                    <p:cond delay="0"/>
                                  </p:stCondLst>
                                  <p:childTnLst>
                                    <p:animEffect transition="out" filter="dissolve">
                                      <p:cBhvr>
                                        <p:cTn id="155" dur="500"/>
                                        <p:tgtEl>
                                          <p:spTgt spid="22"/>
                                        </p:tgtEl>
                                      </p:cBhvr>
                                    </p:animEffect>
                                    <p:set>
                                      <p:cBhvr>
                                        <p:cTn id="156" dur="1" fill="hold">
                                          <p:stCondLst>
                                            <p:cond delay="499"/>
                                          </p:stCondLst>
                                        </p:cTn>
                                        <p:tgtEl>
                                          <p:spTgt spid="22"/>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9" presetClass="entr" presetSubtype="0" fill="hold" grpId="0" nodeType="clickEffect">
                                  <p:stCondLst>
                                    <p:cond delay="0"/>
                                  </p:stCondLst>
                                  <p:childTnLst>
                                    <p:set>
                                      <p:cBhvr>
                                        <p:cTn id="160" dur="1" fill="hold">
                                          <p:stCondLst>
                                            <p:cond delay="0"/>
                                          </p:stCondLst>
                                        </p:cTn>
                                        <p:tgtEl>
                                          <p:spTgt spid="23"/>
                                        </p:tgtEl>
                                        <p:attrNameLst>
                                          <p:attrName>style.visibility</p:attrName>
                                        </p:attrNameLst>
                                      </p:cBhvr>
                                      <p:to>
                                        <p:strVal val="visible"/>
                                      </p:to>
                                    </p:set>
                                    <p:animEffect transition="in" filter="dissolve">
                                      <p:cBhvr>
                                        <p:cTn id="161" dur="500"/>
                                        <p:tgtEl>
                                          <p:spTgt spid="23"/>
                                        </p:tgtEl>
                                      </p:cBhvr>
                                    </p:animEffect>
                                  </p:childTnLst>
                                </p:cTn>
                              </p:par>
                              <p:par>
                                <p:cTn id="162" presetID="26" presetClass="emph" presetSubtype="0" repeatCount="2000" fill="hold" grpId="1" nodeType="withEffect">
                                  <p:stCondLst>
                                    <p:cond delay="0"/>
                                  </p:stCondLst>
                                  <p:childTnLst>
                                    <p:animEffect transition="out" filter="fade">
                                      <p:cBhvr>
                                        <p:cTn id="163" dur="500" tmFilter="0, 0; .2, .5; .8, .5; 1, 0"/>
                                        <p:tgtEl>
                                          <p:spTgt spid="23"/>
                                        </p:tgtEl>
                                      </p:cBhvr>
                                    </p:animEffect>
                                    <p:animScale>
                                      <p:cBhvr>
                                        <p:cTn id="164" dur="250" autoRev="1" fill="hold"/>
                                        <p:tgtEl>
                                          <p:spTgt spid="23"/>
                                        </p:tgtEl>
                                      </p:cBhvr>
                                      <p:by x="105000" y="105000"/>
                                    </p:animScale>
                                  </p:childTnLst>
                                </p:cTn>
                              </p:par>
                            </p:childTnLst>
                          </p:cTn>
                        </p:par>
                      </p:childTnLst>
                    </p:cTn>
                  </p:par>
                  <p:par>
                    <p:cTn id="165" fill="hold">
                      <p:stCondLst>
                        <p:cond delay="indefinite"/>
                      </p:stCondLst>
                      <p:childTnLst>
                        <p:par>
                          <p:cTn id="166" fill="hold">
                            <p:stCondLst>
                              <p:cond delay="0"/>
                            </p:stCondLst>
                            <p:childTnLst>
                              <p:par>
                                <p:cTn id="167" presetID="9" presetClass="exit" presetSubtype="0" fill="hold" grpId="1" nodeType="clickEffect">
                                  <p:stCondLst>
                                    <p:cond delay="0"/>
                                  </p:stCondLst>
                                  <p:childTnLst>
                                    <p:animEffect transition="out" filter="dissolve">
                                      <p:cBhvr>
                                        <p:cTn id="168" dur="500"/>
                                        <p:tgtEl>
                                          <p:spTgt spid="21"/>
                                        </p:tgtEl>
                                      </p:cBhvr>
                                    </p:animEffect>
                                    <p:set>
                                      <p:cBhvr>
                                        <p:cTn id="169" dur="1" fill="hold">
                                          <p:stCondLst>
                                            <p:cond delay="499"/>
                                          </p:stCondLst>
                                        </p:cTn>
                                        <p:tgtEl>
                                          <p:spTgt spid="21"/>
                                        </p:tgtEl>
                                        <p:attrNameLst>
                                          <p:attrName>style.visibility</p:attrName>
                                        </p:attrNameLst>
                                      </p:cBhvr>
                                      <p:to>
                                        <p:strVal val="hidden"/>
                                      </p:to>
                                    </p:set>
                                  </p:childTnLst>
                                </p:cTn>
                              </p:par>
                              <p:par>
                                <p:cTn id="170" presetID="9" presetClass="exit" presetSubtype="0" fill="hold" grpId="2" nodeType="withEffect">
                                  <p:stCondLst>
                                    <p:cond delay="0"/>
                                  </p:stCondLst>
                                  <p:childTnLst>
                                    <p:animEffect transition="out" filter="dissolve">
                                      <p:cBhvr>
                                        <p:cTn id="171" dur="500"/>
                                        <p:tgtEl>
                                          <p:spTgt spid="23"/>
                                        </p:tgtEl>
                                      </p:cBhvr>
                                    </p:animEffect>
                                    <p:set>
                                      <p:cBhvr>
                                        <p:cTn id="172" dur="1" fill="hold">
                                          <p:stCondLst>
                                            <p:cond delay="499"/>
                                          </p:stCondLst>
                                        </p:cTn>
                                        <p:tgtEl>
                                          <p:spTgt spid="23"/>
                                        </p:tgtEl>
                                        <p:attrNameLst>
                                          <p:attrName>style.visibility</p:attrName>
                                        </p:attrNameLst>
                                      </p:cBhvr>
                                      <p:to>
                                        <p:strVal val="hidden"/>
                                      </p:to>
                                    </p:set>
                                  </p:childTnLst>
                                </p:cTn>
                              </p:par>
                            </p:childTnLst>
                          </p:cTn>
                        </p:par>
                      </p:childTnLst>
                    </p:cTn>
                  </p:par>
                  <p:par>
                    <p:cTn id="173" fill="hold">
                      <p:stCondLst>
                        <p:cond delay="indefinite"/>
                      </p:stCondLst>
                      <p:childTnLst>
                        <p:par>
                          <p:cTn id="174" fill="hold">
                            <p:stCondLst>
                              <p:cond delay="0"/>
                            </p:stCondLst>
                            <p:childTnLst>
                              <p:par>
                                <p:cTn id="175" presetID="9" presetClass="entr" presetSubtype="0" fill="hold" grpId="0" nodeType="click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dissolve">
                                      <p:cBhvr>
                                        <p:cTn id="177" dur="500"/>
                                        <p:tgtEl>
                                          <p:spTgt spid="25"/>
                                        </p:tgtEl>
                                      </p:cBhvr>
                                    </p:animEffect>
                                  </p:childTnLst>
                                </p:cTn>
                              </p:par>
                            </p:childTnLst>
                          </p:cTn>
                        </p:par>
                      </p:childTnLst>
                    </p:cTn>
                  </p:par>
                  <p:par>
                    <p:cTn id="178" fill="hold">
                      <p:stCondLst>
                        <p:cond delay="indefinite"/>
                      </p:stCondLst>
                      <p:childTnLst>
                        <p:par>
                          <p:cTn id="179" fill="hold">
                            <p:stCondLst>
                              <p:cond delay="0"/>
                            </p:stCondLst>
                            <p:childTnLst>
                              <p:par>
                                <p:cTn id="180" presetID="9" presetClass="entr" presetSubtype="0" fill="hold" grpId="0" nodeType="clickEffect">
                                  <p:stCondLst>
                                    <p:cond delay="0"/>
                                  </p:stCondLst>
                                  <p:childTnLst>
                                    <p:set>
                                      <p:cBhvr>
                                        <p:cTn id="181" dur="1" fill="hold">
                                          <p:stCondLst>
                                            <p:cond delay="0"/>
                                          </p:stCondLst>
                                        </p:cTn>
                                        <p:tgtEl>
                                          <p:spTgt spid="26"/>
                                        </p:tgtEl>
                                        <p:attrNameLst>
                                          <p:attrName>style.visibility</p:attrName>
                                        </p:attrNameLst>
                                      </p:cBhvr>
                                      <p:to>
                                        <p:strVal val="visible"/>
                                      </p:to>
                                    </p:set>
                                    <p:animEffect transition="in" filter="dissolve">
                                      <p:cBhvr>
                                        <p:cTn id="182" dur="500"/>
                                        <p:tgtEl>
                                          <p:spTgt spid="26"/>
                                        </p:tgtEl>
                                      </p:cBhvr>
                                    </p:animEffect>
                                  </p:childTnLst>
                                </p:cTn>
                              </p:par>
                              <p:par>
                                <p:cTn id="183" presetID="26" presetClass="emph" presetSubtype="0" repeatCount="2000" fill="hold" grpId="1" nodeType="withEffect">
                                  <p:stCondLst>
                                    <p:cond delay="0"/>
                                  </p:stCondLst>
                                  <p:childTnLst>
                                    <p:animEffect transition="out" filter="fade">
                                      <p:cBhvr>
                                        <p:cTn id="184" dur="500" tmFilter="0, 0; .2, .5; .8, .5; 1, 0"/>
                                        <p:tgtEl>
                                          <p:spTgt spid="26"/>
                                        </p:tgtEl>
                                      </p:cBhvr>
                                    </p:animEffect>
                                    <p:animScale>
                                      <p:cBhvr>
                                        <p:cTn id="185" dur="25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1" grpId="0" animBg="1"/>
      <p:bldP spid="11" grpId="1" animBg="1"/>
      <p:bldP spid="13" grpId="0" animBg="1"/>
      <p:bldP spid="13" grpId="1" animBg="1"/>
      <p:bldP spid="14" grpId="0" animBg="1"/>
      <p:bldP spid="14" grpId="1" animBg="1"/>
      <p:bldP spid="14" grpId="2" animBg="1"/>
      <p:bldP spid="15" grpId="0" animBg="1"/>
      <p:bldP spid="15" grpId="1"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P spid="22" grpId="0" animBg="1"/>
      <p:bldP spid="22" grpId="1" animBg="1"/>
      <p:bldP spid="22" grpId="2" animBg="1"/>
      <p:bldP spid="23" grpId="0" animBg="1"/>
      <p:bldP spid="23" grpId="1" animBg="1"/>
      <p:bldP spid="23" grpId="2" animBg="1"/>
      <p:bldP spid="25" grpId="0" animBg="1"/>
      <p:bldP spid="26" grpId="0" animBg="1"/>
      <p:bldP spid="2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srcRect b="92167"/>
          <a:stretch/>
        </p:blipFill>
        <p:spPr>
          <a:xfrm>
            <a:off x="128292" y="1076535"/>
            <a:ext cx="8826478" cy="616745"/>
          </a:xfrm>
          <a:prstGeom prst="rect">
            <a:avLst/>
          </a:prstGeom>
        </p:spPr>
      </p:pic>
      <p:pic>
        <p:nvPicPr>
          <p:cNvPr id="3" name="Picture 2"/>
          <p:cNvPicPr>
            <a:picLocks noChangeAspect="1"/>
          </p:cNvPicPr>
          <p:nvPr/>
        </p:nvPicPr>
        <p:blipFill rotWithShape="1">
          <a:blip r:embed="rId4"/>
          <a:srcRect b="89090"/>
          <a:stretch/>
        </p:blipFill>
        <p:spPr>
          <a:xfrm>
            <a:off x="128290" y="1731762"/>
            <a:ext cx="8809621" cy="667041"/>
          </a:xfrm>
          <a:prstGeom prst="rect">
            <a:avLst/>
          </a:prstGeom>
        </p:spPr>
      </p:pic>
      <p:pic>
        <p:nvPicPr>
          <p:cNvPr id="4" name="Picture 3"/>
          <p:cNvPicPr>
            <a:picLocks noChangeAspect="1"/>
          </p:cNvPicPr>
          <p:nvPr/>
        </p:nvPicPr>
        <p:blipFill>
          <a:blip r:embed="rId5"/>
          <a:stretch>
            <a:fillRect/>
          </a:stretch>
        </p:blipFill>
        <p:spPr>
          <a:xfrm>
            <a:off x="153950" y="2406153"/>
            <a:ext cx="8809619" cy="2897386"/>
          </a:xfrm>
          <a:prstGeom prst="rect">
            <a:avLst/>
          </a:prstGeom>
        </p:spPr>
      </p:pic>
      <p:sp>
        <p:nvSpPr>
          <p:cNvPr id="5" name="Rectangle 4"/>
          <p:cNvSpPr/>
          <p:nvPr/>
        </p:nvSpPr>
        <p:spPr>
          <a:xfrm>
            <a:off x="5901424" y="2769247"/>
            <a:ext cx="2617153" cy="2079616"/>
          </a:xfrm>
          <a:prstGeom prst="rect">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5-Point Star 5"/>
          <p:cNvSpPr/>
          <p:nvPr/>
        </p:nvSpPr>
        <p:spPr>
          <a:xfrm>
            <a:off x="3475157" y="2398803"/>
            <a:ext cx="424915" cy="363094"/>
          </a:xfrm>
          <a:prstGeom prst="star5">
            <a:avLst/>
          </a:prstGeom>
          <a:solidFill>
            <a:srgbClr val="9BBB59"/>
          </a:solidFill>
          <a:ln>
            <a:solidFill>
              <a:srgbClr val="9BBB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5-Point Star 6"/>
          <p:cNvSpPr/>
          <p:nvPr/>
        </p:nvSpPr>
        <p:spPr>
          <a:xfrm>
            <a:off x="518030" y="2619973"/>
            <a:ext cx="243755" cy="206880"/>
          </a:xfrm>
          <a:prstGeom prst="star5">
            <a:avLst/>
          </a:prstGeom>
          <a:solidFill>
            <a:srgbClr val="9BBB59"/>
          </a:solidFill>
          <a:ln>
            <a:solidFill>
              <a:srgbClr val="9BBB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5-Point Star 7"/>
          <p:cNvSpPr/>
          <p:nvPr/>
        </p:nvSpPr>
        <p:spPr>
          <a:xfrm>
            <a:off x="1257472" y="2611327"/>
            <a:ext cx="243755" cy="206880"/>
          </a:xfrm>
          <a:prstGeom prst="star5">
            <a:avLst/>
          </a:prstGeom>
          <a:solidFill>
            <a:srgbClr val="9BBB59"/>
          </a:solidFill>
          <a:ln>
            <a:solidFill>
              <a:srgbClr val="9BBB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5-Point Star 8"/>
          <p:cNvSpPr/>
          <p:nvPr/>
        </p:nvSpPr>
        <p:spPr>
          <a:xfrm>
            <a:off x="2355917" y="2627323"/>
            <a:ext cx="243755" cy="206880"/>
          </a:xfrm>
          <a:prstGeom prst="star5">
            <a:avLst/>
          </a:prstGeom>
          <a:solidFill>
            <a:srgbClr val="9BBB59"/>
          </a:solidFill>
          <a:ln>
            <a:solidFill>
              <a:srgbClr val="9BBB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5-Point Star 9"/>
          <p:cNvSpPr/>
          <p:nvPr/>
        </p:nvSpPr>
        <p:spPr>
          <a:xfrm>
            <a:off x="3513856" y="2632801"/>
            <a:ext cx="243755" cy="206880"/>
          </a:xfrm>
          <a:prstGeom prst="star5">
            <a:avLst/>
          </a:prstGeom>
          <a:solidFill>
            <a:srgbClr val="9BBB59"/>
          </a:solidFill>
          <a:ln>
            <a:solidFill>
              <a:srgbClr val="9BBB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5-Point Star 10"/>
          <p:cNvSpPr/>
          <p:nvPr/>
        </p:nvSpPr>
        <p:spPr>
          <a:xfrm>
            <a:off x="4987662" y="2632801"/>
            <a:ext cx="243755" cy="206880"/>
          </a:xfrm>
          <a:prstGeom prst="star5">
            <a:avLst/>
          </a:prstGeom>
          <a:solidFill>
            <a:srgbClr val="9BBB59"/>
          </a:solidFill>
          <a:ln>
            <a:solidFill>
              <a:srgbClr val="9BBB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rot="20481160">
            <a:off x="7603672" y="4961483"/>
            <a:ext cx="493853" cy="257021"/>
          </a:xfrm>
          <a:prstGeom prst="right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537021" y="1944820"/>
            <a:ext cx="694396" cy="589074"/>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Tree>
    <p:extLst>
      <p:ext uri="{BB962C8B-B14F-4D97-AF65-F5344CB8AC3E}">
        <p14:creationId xmlns:p14="http://schemas.microsoft.com/office/powerpoint/2010/main" val="292552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26" presetClass="emph" presetSubtype="0" repeatCount="3000" fill="hold" grpId="1" nodeType="withEffect">
                                  <p:stCondLst>
                                    <p:cond delay="0"/>
                                  </p:stCondLst>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9" presetClass="exit" presetSubtype="0" fill="hold" grpId="2" nodeType="withEffect">
                                  <p:stCondLst>
                                    <p:cond delay="0"/>
                                  </p:stCondLst>
                                  <p:childTnLst>
                                    <p:animEffect transition="out" filter="dissolv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dissolve">
                                      <p:cBhvr>
                                        <p:cTn id="33" dur="500"/>
                                        <p:tgtEl>
                                          <p:spTgt spid="8"/>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dissolv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xit" presetSubtype="0" fill="hold" grpId="1" nodeType="clickEffect">
                                  <p:stCondLst>
                                    <p:cond delay="0"/>
                                  </p:stCondLst>
                                  <p:childTnLst>
                                    <p:animEffect transition="out" filter="dissolv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par>
                                <p:cTn id="42" presetID="9" presetClass="exit" presetSubtype="0" fill="hold" grpId="1" nodeType="withEffect">
                                  <p:stCondLst>
                                    <p:cond delay="0"/>
                                  </p:stCondLst>
                                  <p:childTnLst>
                                    <p:animEffect transition="out" filter="dissolve">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par>
                                <p:cTn id="45" presetID="9" presetClass="exit" presetSubtype="0" fill="hold" grpId="1" nodeType="withEffect">
                                  <p:stCondLst>
                                    <p:cond delay="0"/>
                                  </p:stCondLst>
                                  <p:childTnLst>
                                    <p:animEffect transition="out" filter="dissolve">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par>
                                <p:cTn id="48" presetID="9"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dissolv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dissolv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xit" presetSubtype="0" fill="hold" grpId="1" nodeType="clickEffect">
                                  <p:stCondLst>
                                    <p:cond delay="0"/>
                                  </p:stCondLst>
                                  <p:childTnLst>
                                    <p:animEffect transition="out" filter="dissolve">
                                      <p:cBhvr>
                                        <p:cTn id="59" dur="500"/>
                                        <p:tgtEl>
                                          <p:spTgt spid="10"/>
                                        </p:tgtEl>
                                      </p:cBhvr>
                                    </p:animEffect>
                                    <p:set>
                                      <p:cBhvr>
                                        <p:cTn id="60" dur="1" fill="hold">
                                          <p:stCondLst>
                                            <p:cond delay="499"/>
                                          </p:stCondLst>
                                        </p:cTn>
                                        <p:tgtEl>
                                          <p:spTgt spid="10"/>
                                        </p:tgtEl>
                                        <p:attrNameLst>
                                          <p:attrName>style.visibility</p:attrName>
                                        </p:attrNameLst>
                                      </p:cBhvr>
                                      <p:to>
                                        <p:strVal val="hidden"/>
                                      </p:to>
                                    </p:set>
                                  </p:childTnLst>
                                </p:cTn>
                              </p:par>
                              <p:par>
                                <p:cTn id="61" presetID="9" presetClass="exit" presetSubtype="0" fill="hold" grpId="1" nodeType="withEffect">
                                  <p:stCondLst>
                                    <p:cond delay="0"/>
                                  </p:stCondLst>
                                  <p:childTnLst>
                                    <p:animEffect transition="out" filter="dissolve">
                                      <p:cBhvr>
                                        <p:cTn id="62" dur="500"/>
                                        <p:tgtEl>
                                          <p:spTgt spid="11"/>
                                        </p:tgtEl>
                                      </p:cBhvr>
                                    </p:animEffect>
                                    <p:set>
                                      <p:cBhvr>
                                        <p:cTn id="63" dur="1" fill="hold">
                                          <p:stCondLst>
                                            <p:cond delay="499"/>
                                          </p:stCondLst>
                                        </p:cTn>
                                        <p:tgtEl>
                                          <p:spTgt spid="11"/>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dissolve">
                                      <p:cBhvr>
                                        <p:cTn id="68" dur="50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xit" presetSubtype="0" fill="hold" grpId="1" nodeType="clickEffect">
                                  <p:stCondLst>
                                    <p:cond delay="0"/>
                                  </p:stCondLst>
                                  <p:childTnLst>
                                    <p:animEffect transition="out" filter="dissolve">
                                      <p:cBhvr>
                                        <p:cTn id="72" dur="500"/>
                                        <p:tgtEl>
                                          <p:spTgt spid="12"/>
                                        </p:tgtEl>
                                      </p:cBhvr>
                                    </p:animEffect>
                                    <p:set>
                                      <p:cBhvr>
                                        <p:cTn id="73" dur="1" fill="hold">
                                          <p:stCondLst>
                                            <p:cond delay="499"/>
                                          </p:stCondLst>
                                        </p:cTn>
                                        <p:tgtEl>
                                          <p:spTgt spid="12"/>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dissolve">
                                      <p:cBhvr>
                                        <p:cTn id="7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5994" y="673598"/>
            <a:ext cx="8080548" cy="610531"/>
          </a:xfrm>
          <a:prstGeom prst="rect">
            <a:avLst/>
          </a:prstGeom>
        </p:spPr>
      </p:pic>
      <p:pic>
        <p:nvPicPr>
          <p:cNvPr id="3" name="Picture 2"/>
          <p:cNvPicPr>
            <a:picLocks noChangeAspect="1"/>
          </p:cNvPicPr>
          <p:nvPr/>
        </p:nvPicPr>
        <p:blipFill rotWithShape="1">
          <a:blip r:embed="rId4" cstate="print"/>
          <a:srcRect b="92167"/>
          <a:stretch/>
        </p:blipFill>
        <p:spPr>
          <a:xfrm>
            <a:off x="525993" y="89592"/>
            <a:ext cx="8080549" cy="564623"/>
          </a:xfrm>
          <a:prstGeom prst="rect">
            <a:avLst/>
          </a:prstGeom>
        </p:spPr>
      </p:pic>
      <p:pic>
        <p:nvPicPr>
          <p:cNvPr id="4" name="Picture 3"/>
          <p:cNvPicPr>
            <a:picLocks noChangeAspect="1"/>
          </p:cNvPicPr>
          <p:nvPr/>
        </p:nvPicPr>
        <p:blipFill rotWithShape="1">
          <a:blip r:embed="rId5"/>
          <a:srcRect t="4435"/>
          <a:stretch/>
        </p:blipFill>
        <p:spPr>
          <a:xfrm>
            <a:off x="525993" y="1323977"/>
            <a:ext cx="8080548" cy="5487616"/>
          </a:xfrm>
          <a:prstGeom prst="rect">
            <a:avLst/>
          </a:prstGeom>
        </p:spPr>
      </p:pic>
      <p:sp>
        <p:nvSpPr>
          <p:cNvPr id="5" name="Oval 4"/>
          <p:cNvSpPr/>
          <p:nvPr/>
        </p:nvSpPr>
        <p:spPr>
          <a:xfrm>
            <a:off x="1927543" y="1576413"/>
            <a:ext cx="1626140" cy="567198"/>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
        <p:nvSpPr>
          <p:cNvPr id="6" name="Oval 5"/>
          <p:cNvSpPr/>
          <p:nvPr/>
        </p:nvSpPr>
        <p:spPr>
          <a:xfrm>
            <a:off x="5646455" y="1576413"/>
            <a:ext cx="1626140" cy="567198"/>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
        <p:nvSpPr>
          <p:cNvPr id="7" name="Rectangle 6"/>
          <p:cNvSpPr/>
          <p:nvPr/>
        </p:nvSpPr>
        <p:spPr>
          <a:xfrm>
            <a:off x="792202" y="4451206"/>
            <a:ext cx="7585254" cy="1936980"/>
          </a:xfrm>
          <a:prstGeom prst="rect">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rot="6848921">
            <a:off x="922962" y="4141902"/>
            <a:ext cx="493853" cy="257021"/>
          </a:xfrm>
          <a:prstGeom prst="right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rot="6848921">
            <a:off x="1755309" y="4167559"/>
            <a:ext cx="493853" cy="257021"/>
          </a:xfrm>
          <a:prstGeom prst="right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6848921">
            <a:off x="4985537" y="4167560"/>
            <a:ext cx="493853" cy="257021"/>
          </a:xfrm>
          <a:prstGeom prst="right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7569218" y="4449670"/>
            <a:ext cx="795410" cy="1936980"/>
          </a:xfrm>
          <a:prstGeom prst="rect">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77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9" presetClass="exit" presetSubtype="0" fill="hold" grpId="1" nodeType="withEffect">
                                  <p:stCondLst>
                                    <p:cond delay="0"/>
                                  </p:stCondLst>
                                  <p:childTnLst>
                                    <p:animEffect transition="out" filter="dissolv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par>
                                <p:cTn id="24" presetID="26" presetClass="emph" presetSubtype="0" repeatCount="3000" fill="hold" grpId="1" nodeType="withEffect">
                                  <p:stCondLst>
                                    <p:cond delay="0"/>
                                  </p:stCondLst>
                                  <p:childTnLst>
                                    <p:animEffect transition="out" filter="fade">
                                      <p:cBhvr>
                                        <p:cTn id="25" dur="500" tmFilter="0, 0; .2, .5; .8, .5; 1, 0"/>
                                        <p:tgtEl>
                                          <p:spTgt spid="7"/>
                                        </p:tgtEl>
                                      </p:cBhvr>
                                    </p:animEffect>
                                    <p:animScale>
                                      <p:cBhvr>
                                        <p:cTn id="26" dur="250" autoRev="1" fill="hold"/>
                                        <p:tgtEl>
                                          <p:spTgt spid="7"/>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9" presetClass="exit" presetSubtype="0" fill="hold" grpId="2" nodeType="clickEffect">
                                  <p:stCondLst>
                                    <p:cond delay="0"/>
                                  </p:stCondLst>
                                  <p:childTnLst>
                                    <p:animEffect transition="out" filter="dissolv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dissolv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dissolv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dissolv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xit" presetSubtype="0" fill="hold" grpId="1" nodeType="clickEffect">
                                  <p:stCondLst>
                                    <p:cond delay="0"/>
                                  </p:stCondLst>
                                  <p:childTnLst>
                                    <p:animEffect transition="out" filter="dissolve">
                                      <p:cBhvr>
                                        <p:cTn id="50" dur="500"/>
                                        <p:tgtEl>
                                          <p:spTgt spid="8"/>
                                        </p:tgtEl>
                                      </p:cBhvr>
                                    </p:animEffect>
                                    <p:set>
                                      <p:cBhvr>
                                        <p:cTn id="51" dur="1" fill="hold">
                                          <p:stCondLst>
                                            <p:cond delay="499"/>
                                          </p:stCondLst>
                                        </p:cTn>
                                        <p:tgtEl>
                                          <p:spTgt spid="8"/>
                                        </p:tgtEl>
                                        <p:attrNameLst>
                                          <p:attrName>style.visibility</p:attrName>
                                        </p:attrNameLst>
                                      </p:cBhvr>
                                      <p:to>
                                        <p:strVal val="hidden"/>
                                      </p:to>
                                    </p:set>
                                  </p:childTnLst>
                                </p:cTn>
                              </p:par>
                              <p:par>
                                <p:cTn id="52" presetID="9" presetClass="exit" presetSubtype="0" fill="hold" grpId="1" nodeType="withEffect">
                                  <p:stCondLst>
                                    <p:cond delay="0"/>
                                  </p:stCondLst>
                                  <p:childTnLst>
                                    <p:animEffect transition="out" filter="dissolve">
                                      <p:cBhvr>
                                        <p:cTn id="53" dur="500"/>
                                        <p:tgtEl>
                                          <p:spTgt spid="9"/>
                                        </p:tgtEl>
                                      </p:cBhvr>
                                    </p:animEffect>
                                    <p:set>
                                      <p:cBhvr>
                                        <p:cTn id="54" dur="1" fill="hold">
                                          <p:stCondLst>
                                            <p:cond delay="499"/>
                                          </p:stCondLst>
                                        </p:cTn>
                                        <p:tgtEl>
                                          <p:spTgt spid="9"/>
                                        </p:tgtEl>
                                        <p:attrNameLst>
                                          <p:attrName>style.visibility</p:attrName>
                                        </p:attrNameLst>
                                      </p:cBhvr>
                                      <p:to>
                                        <p:strVal val="hidden"/>
                                      </p:to>
                                    </p:set>
                                  </p:childTnLst>
                                </p:cTn>
                              </p:par>
                              <p:par>
                                <p:cTn id="55" presetID="9" presetClass="exit" presetSubtype="0" fill="hold" grpId="1" nodeType="withEffect">
                                  <p:stCondLst>
                                    <p:cond delay="0"/>
                                  </p:stCondLst>
                                  <p:childTnLst>
                                    <p:animEffect transition="out" filter="dissolve">
                                      <p:cBhvr>
                                        <p:cTn id="56" dur="500"/>
                                        <p:tgtEl>
                                          <p:spTgt spid="11"/>
                                        </p:tgtEl>
                                      </p:cBhvr>
                                    </p:animEffect>
                                    <p:set>
                                      <p:cBhvr>
                                        <p:cTn id="57" dur="1" fill="hold">
                                          <p:stCondLst>
                                            <p:cond delay="499"/>
                                          </p:stCondLst>
                                        </p:cTn>
                                        <p:tgtEl>
                                          <p:spTgt spid="1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dissolve">
                                      <p:cBhvr>
                                        <p:cTn id="62" dur="500"/>
                                        <p:tgtEl>
                                          <p:spTgt spid="13"/>
                                        </p:tgtEl>
                                      </p:cBhvr>
                                    </p:animEffect>
                                  </p:childTnLst>
                                </p:cTn>
                              </p:par>
                              <p:par>
                                <p:cTn id="63" presetID="26" presetClass="emph" presetSubtype="0" repeatCount="3000" fill="hold" grpId="1" nodeType="withEffect">
                                  <p:stCondLst>
                                    <p:cond delay="0"/>
                                  </p:stCondLst>
                                  <p:childTnLst>
                                    <p:animEffect transition="out" filter="fade">
                                      <p:cBhvr>
                                        <p:cTn id="64" dur="500" tmFilter="0, 0; .2, .5; .8, .5; 1, 0"/>
                                        <p:tgtEl>
                                          <p:spTgt spid="13"/>
                                        </p:tgtEl>
                                      </p:cBhvr>
                                    </p:animEffect>
                                    <p:animScale>
                                      <p:cBhvr>
                                        <p:cTn id="65"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7" grpId="2" animBg="1"/>
      <p:bldP spid="8" grpId="0" animBg="1"/>
      <p:bldP spid="8" grpId="1" animBg="1"/>
      <p:bldP spid="9" grpId="0" animBg="1"/>
      <p:bldP spid="9" grpId="1" animBg="1"/>
      <p:bldP spid="11" grpId="0" animBg="1"/>
      <p:bldP spid="11" grpId="1" animBg="1"/>
      <p:bldP spid="13" grpId="0" animBg="1"/>
      <p:bldP spid="1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508000" y="0"/>
            <a:ext cx="8122381" cy="6858000"/>
          </a:xfrm>
          <a:prstGeom prst="rect">
            <a:avLst/>
          </a:prstGeom>
        </p:spPr>
      </p:pic>
      <p:sp>
        <p:nvSpPr>
          <p:cNvPr id="3" name="Oval 2"/>
          <p:cNvSpPr/>
          <p:nvPr/>
        </p:nvSpPr>
        <p:spPr>
          <a:xfrm rot="16200000">
            <a:off x="4369360" y="-843624"/>
            <a:ext cx="434026" cy="2121271"/>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
        <p:nvSpPr>
          <p:cNvPr id="4" name="Oval 3"/>
          <p:cNvSpPr/>
          <p:nvPr/>
        </p:nvSpPr>
        <p:spPr>
          <a:xfrm>
            <a:off x="1643911" y="1125252"/>
            <a:ext cx="848080" cy="578700"/>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
        <p:nvSpPr>
          <p:cNvPr id="5" name="Oval 4"/>
          <p:cNvSpPr/>
          <p:nvPr/>
        </p:nvSpPr>
        <p:spPr>
          <a:xfrm>
            <a:off x="4095373" y="1109177"/>
            <a:ext cx="848080" cy="578700"/>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
        <p:nvSpPr>
          <p:cNvPr id="6" name="Oval 5"/>
          <p:cNvSpPr/>
          <p:nvPr/>
        </p:nvSpPr>
        <p:spPr>
          <a:xfrm>
            <a:off x="6434295" y="1084752"/>
            <a:ext cx="1105989" cy="578700"/>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
        <p:nvSpPr>
          <p:cNvPr id="7" name="Oval 6"/>
          <p:cNvSpPr/>
          <p:nvPr/>
        </p:nvSpPr>
        <p:spPr>
          <a:xfrm>
            <a:off x="1498541" y="3101853"/>
            <a:ext cx="1105989" cy="578700"/>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
        <p:nvSpPr>
          <p:cNvPr id="8" name="Oval 7"/>
          <p:cNvSpPr/>
          <p:nvPr/>
        </p:nvSpPr>
        <p:spPr>
          <a:xfrm>
            <a:off x="3837463" y="3101853"/>
            <a:ext cx="1355525" cy="578700"/>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
        <p:nvSpPr>
          <p:cNvPr id="9" name="Oval 8"/>
          <p:cNvSpPr/>
          <p:nvPr/>
        </p:nvSpPr>
        <p:spPr>
          <a:xfrm>
            <a:off x="6297298" y="3101853"/>
            <a:ext cx="1355525" cy="578700"/>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
        <p:nvSpPr>
          <p:cNvPr id="10" name="Oval 9"/>
          <p:cNvSpPr/>
          <p:nvPr/>
        </p:nvSpPr>
        <p:spPr>
          <a:xfrm>
            <a:off x="1232928" y="5151104"/>
            <a:ext cx="1644920" cy="578700"/>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
        <p:nvSpPr>
          <p:cNvPr id="11" name="Oval 10"/>
          <p:cNvSpPr/>
          <p:nvPr/>
        </p:nvSpPr>
        <p:spPr>
          <a:xfrm>
            <a:off x="3853540" y="5151104"/>
            <a:ext cx="1355525" cy="578700"/>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
        <p:nvSpPr>
          <p:cNvPr id="12" name="Oval 11"/>
          <p:cNvSpPr/>
          <p:nvPr/>
        </p:nvSpPr>
        <p:spPr>
          <a:xfrm>
            <a:off x="6409839" y="5126054"/>
            <a:ext cx="1146520" cy="603749"/>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noFill/>
            </a:endParaRPr>
          </a:p>
        </p:txBody>
      </p:sp>
    </p:spTree>
    <p:extLst>
      <p:ext uri="{BB962C8B-B14F-4D97-AF65-F5344CB8AC3E}">
        <p14:creationId xmlns:p14="http://schemas.microsoft.com/office/powerpoint/2010/main" val="2619314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1" nodeType="clickEffect">
                                  <p:stCondLst>
                                    <p:cond delay="0"/>
                                  </p:stCondLst>
                                  <p:childTnLst>
                                    <p:animEffect transition="out" filter="dissolv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9"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grpId="1" nodeType="clickEffect">
                                  <p:stCondLst>
                                    <p:cond delay="0"/>
                                  </p:stCondLst>
                                  <p:childTnLst>
                                    <p:animEffect transition="out" filter="dissolv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par>
                                <p:cTn id="26" presetID="9"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grpId="1" nodeType="clickEffect">
                                  <p:stCondLst>
                                    <p:cond delay="0"/>
                                  </p:stCondLst>
                                  <p:childTnLst>
                                    <p:animEffect transition="out" filter="dissolv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par>
                                <p:cTn id="34" presetID="9"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dissolv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xit" presetSubtype="0" fill="hold" grpId="1" nodeType="clickEffect">
                                  <p:stCondLst>
                                    <p:cond delay="0"/>
                                  </p:stCondLst>
                                  <p:childTnLst>
                                    <p:animEffect transition="out" filter="dissolv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par>
                                <p:cTn id="42" presetID="9"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dissolv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xit" presetSubtype="0" fill="hold" grpId="1" nodeType="clickEffect">
                                  <p:stCondLst>
                                    <p:cond delay="0"/>
                                  </p:stCondLst>
                                  <p:childTnLst>
                                    <p:animEffect transition="out" filter="dissolve">
                                      <p:cBhvr>
                                        <p:cTn id="48" dur="500"/>
                                        <p:tgtEl>
                                          <p:spTgt spid="8"/>
                                        </p:tgtEl>
                                      </p:cBhvr>
                                    </p:animEffect>
                                    <p:set>
                                      <p:cBhvr>
                                        <p:cTn id="49" dur="1" fill="hold">
                                          <p:stCondLst>
                                            <p:cond delay="499"/>
                                          </p:stCondLst>
                                        </p:cTn>
                                        <p:tgtEl>
                                          <p:spTgt spid="8"/>
                                        </p:tgtEl>
                                        <p:attrNameLst>
                                          <p:attrName>style.visibility</p:attrName>
                                        </p:attrNameLst>
                                      </p:cBhvr>
                                      <p:to>
                                        <p:strVal val="hidden"/>
                                      </p:to>
                                    </p:set>
                                  </p:childTnLst>
                                </p:cTn>
                              </p:par>
                              <p:par>
                                <p:cTn id="50" presetID="9" presetClass="entr" presetSubtype="0"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dissolv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xit" presetSubtype="0" fill="hold" grpId="1" nodeType="clickEffect">
                                  <p:stCondLst>
                                    <p:cond delay="0"/>
                                  </p:stCondLst>
                                  <p:childTnLst>
                                    <p:animEffect transition="out" filter="dissolve">
                                      <p:cBhvr>
                                        <p:cTn id="56" dur="500"/>
                                        <p:tgtEl>
                                          <p:spTgt spid="9"/>
                                        </p:tgtEl>
                                      </p:cBhvr>
                                    </p:animEffect>
                                    <p:set>
                                      <p:cBhvr>
                                        <p:cTn id="57" dur="1" fill="hold">
                                          <p:stCondLst>
                                            <p:cond delay="499"/>
                                          </p:stCondLst>
                                        </p:cTn>
                                        <p:tgtEl>
                                          <p:spTgt spid="9"/>
                                        </p:tgtEl>
                                        <p:attrNameLst>
                                          <p:attrName>style.visibility</p:attrName>
                                        </p:attrNameLst>
                                      </p:cBhvr>
                                      <p:to>
                                        <p:strVal val="hidden"/>
                                      </p:to>
                                    </p:set>
                                  </p:childTnLst>
                                </p:cTn>
                              </p:par>
                              <p:par>
                                <p:cTn id="58" presetID="9" presetClass="entr" presetSubtype="0"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dissolve">
                                      <p:cBhvr>
                                        <p:cTn id="60" dur="5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xit" presetSubtype="0" fill="hold" grpId="1" nodeType="clickEffect">
                                  <p:stCondLst>
                                    <p:cond delay="0"/>
                                  </p:stCondLst>
                                  <p:childTnLst>
                                    <p:animEffect transition="out" filter="dissolve">
                                      <p:cBhvr>
                                        <p:cTn id="64" dur="500"/>
                                        <p:tgtEl>
                                          <p:spTgt spid="10"/>
                                        </p:tgtEl>
                                      </p:cBhvr>
                                    </p:animEffect>
                                    <p:set>
                                      <p:cBhvr>
                                        <p:cTn id="65" dur="1" fill="hold">
                                          <p:stCondLst>
                                            <p:cond delay="499"/>
                                          </p:stCondLst>
                                        </p:cTn>
                                        <p:tgtEl>
                                          <p:spTgt spid="10"/>
                                        </p:tgtEl>
                                        <p:attrNameLst>
                                          <p:attrName>style.visibility</p:attrName>
                                        </p:attrNameLst>
                                      </p:cBhvr>
                                      <p:to>
                                        <p:strVal val="hidden"/>
                                      </p:to>
                                    </p:set>
                                  </p:childTnLst>
                                </p:cTn>
                              </p:par>
                              <p:par>
                                <p:cTn id="66" presetID="9" presetClass="entr" presetSubtype="0"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dissolve">
                                      <p:cBhvr>
                                        <p:cTn id="68" dur="500"/>
                                        <p:tgtEl>
                                          <p:spTgt spid="11"/>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xit" presetSubtype="0" fill="hold" grpId="1" nodeType="clickEffect">
                                  <p:stCondLst>
                                    <p:cond delay="0"/>
                                  </p:stCondLst>
                                  <p:childTnLst>
                                    <p:animEffect transition="out" filter="dissolve">
                                      <p:cBhvr>
                                        <p:cTn id="72" dur="500"/>
                                        <p:tgtEl>
                                          <p:spTgt spid="11"/>
                                        </p:tgtEl>
                                      </p:cBhvr>
                                    </p:animEffect>
                                    <p:set>
                                      <p:cBhvr>
                                        <p:cTn id="73" dur="1" fill="hold">
                                          <p:stCondLst>
                                            <p:cond delay="499"/>
                                          </p:stCondLst>
                                        </p:cTn>
                                        <p:tgtEl>
                                          <p:spTgt spid="11"/>
                                        </p:tgtEl>
                                        <p:attrNameLst>
                                          <p:attrName>style.visibility</p:attrName>
                                        </p:attrNameLst>
                                      </p:cBhvr>
                                      <p:to>
                                        <p:strVal val="hidden"/>
                                      </p:to>
                                    </p:set>
                                  </p:childTnLst>
                                </p:cTn>
                              </p:par>
                              <p:par>
                                <p:cTn id="74" presetID="9" presetClass="entr" presetSubtype="0" fill="hold" grpId="0" nodeType="with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dissolve">
                                      <p:cBhvr>
                                        <p:cTn id="76" dur="500"/>
                                        <p:tgtEl>
                                          <p:spTgt spid="12"/>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xit" presetSubtype="0" fill="hold" grpId="1" nodeType="clickEffect">
                                  <p:stCondLst>
                                    <p:cond delay="0"/>
                                  </p:stCondLst>
                                  <p:childTnLst>
                                    <p:animEffect transition="out" filter="dissolve">
                                      <p:cBhvr>
                                        <p:cTn id="80" dur="500"/>
                                        <p:tgtEl>
                                          <p:spTgt spid="12"/>
                                        </p:tgtEl>
                                      </p:cBhvr>
                                    </p:animEffect>
                                    <p:set>
                                      <p:cBhvr>
                                        <p:cTn id="81"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0" y="622300"/>
            <a:ext cx="9144000" cy="5591596"/>
          </a:xfrm>
          <a:prstGeom prst="rect">
            <a:avLst/>
          </a:prstGeom>
        </p:spPr>
      </p:pic>
    </p:spTree>
    <p:extLst>
      <p:ext uri="{BB962C8B-B14F-4D97-AF65-F5344CB8AC3E}">
        <p14:creationId xmlns:p14="http://schemas.microsoft.com/office/powerpoint/2010/main" val="29569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Amplified AudEx for TruMeas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Amplified Deck Template.potx" id="{00CC95D3-B2BF-436D-BAFC-77B44901F8FA}" vid="{405337DC-F56D-4465-8D7C-5D9BD5FCF5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Amplified AudEx for TruMeasure.thmx</Template>
  <TotalTime>10422</TotalTime>
  <Words>560</Words>
  <Application>Microsoft Macintosh PowerPoint</Application>
  <PresentationFormat>On-screen Show (4:3)</PresentationFormat>
  <Paragraphs>36</Paragraphs>
  <Slides>8</Slides>
  <Notes>7</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Amplified AudEx for TruMeasure</vt:lpstr>
      <vt:lpstr>Webinar Training Series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Training Series</dc:title>
  <dc:creator>Abby Fox</dc:creator>
  <cp:lastModifiedBy>Abby Fox</cp:lastModifiedBy>
  <cp:revision>93</cp:revision>
  <dcterms:created xsi:type="dcterms:W3CDTF">2015-11-19T15:55:47Z</dcterms:created>
  <dcterms:modified xsi:type="dcterms:W3CDTF">2016-03-11T00:05:19Z</dcterms:modified>
</cp:coreProperties>
</file>