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74" r:id="rId3"/>
    <p:sldId id="279" r:id="rId4"/>
    <p:sldId id="363" r:id="rId5"/>
    <p:sldId id="398" r:id="rId6"/>
    <p:sldId id="399" r:id="rId7"/>
    <p:sldId id="4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2D050"/>
    <a:srgbClr val="2CADBE"/>
    <a:srgbClr val="4C4C4C"/>
    <a:srgbClr val="022C46"/>
    <a:srgbClr val="C81D5E"/>
    <a:srgbClr val="46B7C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83692" autoAdjust="0"/>
  </p:normalViewPr>
  <p:slideViewPr>
    <p:cSldViewPr snapToGrid="0">
      <p:cViewPr varScale="1">
        <p:scale>
          <a:sx n="60" d="100"/>
          <a:sy n="60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2A5C8-61BF-44A1-965C-3BC04B23F0A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B6C44-C86B-41B4-BC5C-553A801BC3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696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6C44-C86B-41B4-BC5C-553A801BC3B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449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6C44-C86B-41B4-BC5C-553A801BC3B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854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34" charset="-128"/>
              </a:rPr>
              <a:t>Do you change your own oil for your car?</a:t>
            </a:r>
          </a:p>
          <a:p>
            <a:r>
              <a:rPr lang="en-US" smtClean="0">
                <a:ea typeface="ＭＳ Ｐゴシック" pitchFamily="34" charset="-128"/>
              </a:rPr>
              <a:t>You could…why don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t you?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Search is the same way.  We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ll talk more today about handling objections.  But this is the easiest one to combat.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04BFD2-5FA2-4778-8B65-BF9818F4ED0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Aft>
                <a:spcPts val="600"/>
              </a:spcAft>
              <a:buFontTx/>
              <a:buChar char="•"/>
            </a:pPr>
            <a:r>
              <a:rPr lang="en-US" altLang="en-US" b="1" smtClean="0">
                <a:solidFill>
                  <a:schemeClr val="tx2"/>
                </a:solidFill>
                <a:ea typeface="ＭＳ Ｐゴシック" pitchFamily="34" charset="-128"/>
              </a:rPr>
              <a:t>One-stop Shopping </a:t>
            </a:r>
            <a:r>
              <a:rPr lang="en-US" altLang="en-US" b="1" smtClean="0">
                <a:ea typeface="ＭＳ Ｐゴシック" pitchFamily="34" charset="-128"/>
              </a:rPr>
              <a:t>– </a:t>
            </a:r>
            <a:r>
              <a:rPr lang="en-US" altLang="en-US" smtClean="0">
                <a:ea typeface="ＭＳ Ｐゴシック" pitchFamily="34" charset="-128"/>
              </a:rPr>
              <a:t>We can now offer a complete digital advertising solution </a:t>
            </a:r>
          </a:p>
          <a:p>
            <a:pPr marL="285750" indent="-285750">
              <a:spcAft>
                <a:spcPts val="600"/>
              </a:spcAft>
              <a:buFontTx/>
              <a:buChar char="•"/>
            </a:pPr>
            <a:r>
              <a:rPr lang="en-US" altLang="en-US" b="1" smtClean="0">
                <a:solidFill>
                  <a:schemeClr val="tx2"/>
                </a:solidFill>
                <a:ea typeface="ＭＳ Ｐゴシック" pitchFamily="34" charset="-128"/>
              </a:rPr>
              <a:t>Results Driven </a:t>
            </a:r>
            <a:r>
              <a:rPr lang="en-US" altLang="en-US" b="1" smtClean="0">
                <a:ea typeface="ＭＳ Ｐゴシック" pitchFamily="34" charset="-128"/>
              </a:rPr>
              <a:t>– </a:t>
            </a:r>
            <a:r>
              <a:rPr lang="en-US" altLang="en-US" smtClean="0">
                <a:ea typeface="ＭＳ Ｐゴシック" pitchFamily="34" charset="-128"/>
              </a:rPr>
              <a:t>Engagement Dashboard designed to show measurable results</a:t>
            </a:r>
            <a:endParaRPr lang="en-US" altLang="en-US" b="1" smtClean="0">
              <a:ea typeface="ＭＳ Ｐゴシック" pitchFamily="34" charset="-128"/>
            </a:endParaRPr>
          </a:p>
          <a:p>
            <a:pPr marL="285750" indent="-285750">
              <a:spcAft>
                <a:spcPts val="600"/>
              </a:spcAft>
              <a:buFontTx/>
              <a:buChar char="•"/>
            </a:pPr>
            <a:r>
              <a:rPr lang="en-US" altLang="en-US" b="1" smtClean="0">
                <a:solidFill>
                  <a:schemeClr val="tx2"/>
                </a:solidFill>
                <a:ea typeface="ＭＳ Ｐゴシック" pitchFamily="34" charset="-128"/>
              </a:rPr>
              <a:t>Nimble</a:t>
            </a:r>
            <a:r>
              <a:rPr lang="en-US" altLang="en-US" b="1" smtClean="0">
                <a:ea typeface="ＭＳ Ｐゴシック" pitchFamily="34" charset="-128"/>
              </a:rPr>
              <a:t> </a:t>
            </a:r>
            <a:r>
              <a:rPr lang="en-US" altLang="en-US" smtClean="0">
                <a:ea typeface="ＭＳ Ｐゴシック" pitchFamily="34" charset="-128"/>
              </a:rPr>
              <a:t>– Includes ability to add or remove products  based on changing market </a:t>
            </a:r>
          </a:p>
          <a:p>
            <a:pPr marL="285750" indent="-285750">
              <a:spcAft>
                <a:spcPts val="600"/>
              </a:spcAft>
              <a:buFontTx/>
              <a:buChar char="•"/>
            </a:pPr>
            <a:r>
              <a:rPr lang="en-US" altLang="en-US" b="1" smtClean="0">
                <a:solidFill>
                  <a:schemeClr val="tx2"/>
                </a:solidFill>
                <a:ea typeface="ＭＳ Ｐゴシック" pitchFamily="34" charset="-128"/>
              </a:rPr>
              <a:t>Competitive advantage</a:t>
            </a:r>
            <a:r>
              <a:rPr lang="en-US" altLang="en-US" b="1" smtClean="0">
                <a:ea typeface="ＭＳ Ｐゴシック" pitchFamily="34" charset="-128"/>
              </a:rPr>
              <a:t> – </a:t>
            </a:r>
            <a:r>
              <a:rPr lang="en-US" altLang="en-US" smtClean="0">
                <a:ea typeface="ＭＳ Ｐゴシック" pitchFamily="34" charset="-128"/>
              </a:rPr>
              <a:t>Local sales force with best-of-breed national vendors. </a:t>
            </a:r>
            <a:endParaRPr lang="en-US" altLang="en-US" b="1" smtClean="0">
              <a:ea typeface="ＭＳ Ｐゴシック" pitchFamily="34" charset="-128"/>
            </a:endParaRPr>
          </a:p>
          <a:p>
            <a:pPr marL="285750" indent="-285750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531965-FB40-4A51-B3C8-8030285BA252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A5D624-2A98-4F68-92BB-B3139E58D43B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4BF599-4668-497D-B23C-5167DF94EB54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6884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567D-4A98-41F8-9C47-3D9895095353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7913-B329-44EF-AE3E-1DAA0CBCBE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Amplified Digital Agency St. Louis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97654" y="6111732"/>
            <a:ext cx="1464816" cy="530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97710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9038-CE85-4F1D-BDFB-BF3FC3CBAEF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F7F4-A7C8-4B65-98DD-611671BD4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0392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9038-CE85-4F1D-BDFB-BF3FC3CBAEF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F7F4-A7C8-4B65-98DD-611671BD4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99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9038-CE85-4F1D-BDFB-BF3FC3CBAEF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F7F4-A7C8-4B65-98DD-611671BD4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9032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9038-CE85-4F1D-BDFB-BF3FC3CBAEF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F7F4-A7C8-4B65-98DD-611671BD4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2608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9038-CE85-4F1D-BDFB-BF3FC3CBAEF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F7F4-A7C8-4B65-98DD-611671BD4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983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9038-CE85-4F1D-BDFB-BF3FC3CBAEF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F7F4-A7C8-4B65-98DD-611671BD4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2915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9038-CE85-4F1D-BDFB-BF3FC3CBAEF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F7F4-A7C8-4B65-98DD-611671BD4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0106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9038-CE85-4F1D-BDFB-BF3FC3CBAEF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F7F4-A7C8-4B65-98DD-611671BD4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451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2" descr="Amplified Digital Agency St. Louis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377685" y="6088286"/>
            <a:ext cx="1464816" cy="5306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0" y="6707662"/>
            <a:ext cx="9144000" cy="150338"/>
          </a:xfrm>
          <a:prstGeom prst="rect">
            <a:avLst/>
          </a:prstGeom>
          <a:solidFill>
            <a:srgbClr val="98C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1872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9038-CE85-4F1D-BDFB-BF3FC3CBAEF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F7F4-A7C8-4B65-98DD-611671BD4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1850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9038-CE85-4F1D-BDFB-BF3FC3CBAEF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F7F4-A7C8-4B65-98DD-611671BD4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1551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9038-CE85-4F1D-BDFB-BF3FC3CBAEF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F7F4-A7C8-4B65-98DD-611671BD4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305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2" descr="Amplified Digital Agency St. Louis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377685" y="6088286"/>
            <a:ext cx="1464816" cy="5306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0" y="6707662"/>
            <a:ext cx="9144000" cy="150338"/>
          </a:xfrm>
          <a:prstGeom prst="rect">
            <a:avLst/>
          </a:prstGeom>
          <a:solidFill>
            <a:srgbClr val="98C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094" y="6171126"/>
            <a:ext cx="699870" cy="50899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115094" y="6247326"/>
            <a:ext cx="25779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lang="en-US" sz="1400" b="1" kern="1200" dirty="0" smtClean="0">
                <a:solidFill>
                  <a:srgbClr val="98CA3C"/>
                </a:solidFill>
                <a:latin typeface="Century Gothic" panose="020B0502020202020204" pitchFamily="34" charset="0"/>
                <a:ea typeface="+mn-ea"/>
                <a:cs typeface="+mn-cs"/>
              </a:rPr>
              <a:t>Search Engine Optimization</a:t>
            </a:r>
            <a:endParaRPr lang="en-US" sz="1400" b="1" kern="1200" dirty="0">
              <a:solidFill>
                <a:srgbClr val="98CA3C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1872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wned &amp; Oper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256" y="1799867"/>
            <a:ext cx="78867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2" descr="Amplified Digital Agency St. Louis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377685" y="6088286"/>
            <a:ext cx="1464816" cy="5306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0" y="6707662"/>
            <a:ext cx="9144000" cy="150338"/>
          </a:xfrm>
          <a:prstGeom prst="rect">
            <a:avLst/>
          </a:prstGeom>
          <a:solidFill>
            <a:srgbClr val="98C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365161" y="6247327"/>
            <a:ext cx="14166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l" defTabSz="914400" rtl="0" eaLnBrk="1" latinLnBrk="0" hangingPunct="1"/>
            <a:r>
              <a:rPr lang="en-US" sz="1400" b="1" kern="1200" dirty="0" smtClean="0">
                <a:solidFill>
                  <a:srgbClr val="98CA3C"/>
                </a:solidFill>
                <a:latin typeface="Century Gothic" panose="020B0502020202020204" pitchFamily="34" charset="0"/>
                <a:ea typeface="+mn-ea"/>
                <a:cs typeface="+mn-cs"/>
              </a:rPr>
              <a:t>Display</a:t>
            </a:r>
            <a:endParaRPr lang="en-US" sz="1400" b="1" kern="1200" dirty="0">
              <a:solidFill>
                <a:srgbClr val="98CA3C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475" y="6037752"/>
            <a:ext cx="892928" cy="557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91872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ud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2" descr="Amplified Digital Agency St. Louis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377685" y="6088286"/>
            <a:ext cx="1464816" cy="5306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0" y="6707662"/>
            <a:ext cx="9144000" cy="150338"/>
          </a:xfrm>
          <a:prstGeom prst="rect">
            <a:avLst/>
          </a:prstGeom>
          <a:solidFill>
            <a:srgbClr val="98C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205247" y="6273084"/>
            <a:ext cx="1040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lang="en-US" sz="1400" b="1" kern="1200" dirty="0" smtClean="0">
                <a:solidFill>
                  <a:srgbClr val="98CA3C"/>
                </a:solidFill>
                <a:latin typeface="Century Gothic" panose="020B0502020202020204" pitchFamily="34" charset="0"/>
                <a:ea typeface="+mn-ea"/>
                <a:cs typeface="+mn-cs"/>
              </a:rPr>
              <a:t>Audience</a:t>
            </a:r>
            <a:endParaRPr lang="en-US" sz="1400" b="1" kern="1200" dirty="0">
              <a:solidFill>
                <a:srgbClr val="98CA3C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066" y="5956494"/>
            <a:ext cx="923306" cy="923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91872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2" descr="Amplified Digital Agency St. Louis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377685" y="6088286"/>
            <a:ext cx="1464816" cy="5306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0" y="6707662"/>
            <a:ext cx="9144000" cy="150338"/>
          </a:xfrm>
          <a:prstGeom prst="rect">
            <a:avLst/>
          </a:prstGeom>
          <a:solidFill>
            <a:srgbClr val="98C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094" y="6171126"/>
            <a:ext cx="699870" cy="50899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115094" y="6247326"/>
            <a:ext cx="2358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lang="en-US" sz="1400" b="1" kern="1200" dirty="0" smtClean="0">
                <a:solidFill>
                  <a:srgbClr val="98CA3C"/>
                </a:solidFill>
                <a:latin typeface="Century Gothic" panose="020B0502020202020204" pitchFamily="34" charset="0"/>
                <a:ea typeface="+mn-ea"/>
                <a:cs typeface="+mn-cs"/>
              </a:rPr>
              <a:t>Search Engine Marketing</a:t>
            </a:r>
            <a:endParaRPr lang="en-US" sz="1400" b="1" kern="1200" dirty="0">
              <a:solidFill>
                <a:srgbClr val="98CA3C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1872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mplified Digital Agency St. Lou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126163"/>
            <a:ext cx="20193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67425"/>
            <a:ext cx="9906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1447800" y="5975350"/>
            <a:ext cx="5410200" cy="781050"/>
          </a:xfrm>
          <a:prstGeom prst="rect">
            <a:avLst/>
          </a:prstGeom>
        </p:spPr>
        <p:txBody>
          <a:bodyPr anchor="ctr"/>
          <a:lstStyle/>
          <a:p>
            <a:pPr defTabSz="914400">
              <a:defRPr/>
            </a:pPr>
            <a:r>
              <a:rPr lang="en-US" sz="1400" b="1" dirty="0">
                <a:latin typeface="Century Gothic" pitchFamily="34" charset="0"/>
              </a:rPr>
              <a:t/>
            </a:r>
            <a:br>
              <a:rPr lang="en-US" sz="1400" b="1" dirty="0">
                <a:latin typeface="Century Gothic" pitchFamily="34" charset="0"/>
              </a:rPr>
            </a:br>
            <a:r>
              <a:rPr lang="en-US" sz="1400" b="1" dirty="0">
                <a:solidFill>
                  <a:srgbClr val="98CA3C"/>
                </a:solidFill>
                <a:latin typeface="Century Gothic" pitchFamily="34" charset="0"/>
              </a:rPr>
              <a:t>Social Media &amp; Reputation</a:t>
            </a:r>
            <a:endParaRPr lang="en-US" sz="1400" b="1" dirty="0">
              <a:solidFill>
                <a:srgbClr val="898989"/>
              </a:solidFill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4400" kern="1200" dirty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rgeted disp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2" descr="Amplified Digital Agency St. Louis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377685" y="6088286"/>
            <a:ext cx="1464816" cy="5306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0" y="6707662"/>
            <a:ext cx="9144000" cy="150338"/>
          </a:xfrm>
          <a:prstGeom prst="rect">
            <a:avLst/>
          </a:prstGeom>
          <a:solidFill>
            <a:srgbClr val="98C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423" y="6142014"/>
            <a:ext cx="558800" cy="52387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062508" y="6273084"/>
            <a:ext cx="16401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kern="1200" dirty="0" smtClean="0">
                <a:solidFill>
                  <a:srgbClr val="98CA3C"/>
                </a:solidFill>
                <a:latin typeface="Century Gothic" panose="020B0502020202020204" pitchFamily="34" charset="0"/>
                <a:ea typeface="+mn-ea"/>
                <a:cs typeface="+mn-cs"/>
              </a:rPr>
              <a:t>Targeted Display</a:t>
            </a:r>
          </a:p>
        </p:txBody>
      </p:sp>
    </p:spTree>
    <p:extLst>
      <p:ext uri="{BB962C8B-B14F-4D97-AF65-F5344CB8AC3E}">
        <p14:creationId xmlns="" xmlns:p14="http://schemas.microsoft.com/office/powerpoint/2010/main" val="2791872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rgeted Emai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2" descr="Amplified Digital Agency St. Louis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377685" y="6088286"/>
            <a:ext cx="1464816" cy="5306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0" y="6707662"/>
            <a:ext cx="9144000" cy="150338"/>
          </a:xfrm>
          <a:prstGeom prst="rect">
            <a:avLst/>
          </a:prstGeom>
          <a:solidFill>
            <a:srgbClr val="98C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37" y="6130918"/>
            <a:ext cx="495300" cy="54197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989526" y="6301839"/>
            <a:ext cx="30286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algn="l" defTabSz="914400" rtl="0" eaLnBrk="1" latinLnBrk="0" hangingPunct="1"/>
            <a:r>
              <a:rPr lang="en-US" sz="1400" b="1" kern="1200" dirty="0" smtClean="0">
                <a:solidFill>
                  <a:srgbClr val="98CA3C"/>
                </a:solidFill>
                <a:latin typeface="Century Gothic" panose="020B0502020202020204" pitchFamily="34" charset="0"/>
                <a:ea typeface="+mn-ea"/>
                <a:cs typeface="+mn-cs"/>
              </a:rPr>
              <a:t>Targeted Email Marketing</a:t>
            </a:r>
          </a:p>
        </p:txBody>
      </p:sp>
    </p:spTree>
    <p:extLst>
      <p:ext uri="{BB962C8B-B14F-4D97-AF65-F5344CB8AC3E}">
        <p14:creationId xmlns="" xmlns:p14="http://schemas.microsoft.com/office/powerpoint/2010/main" val="2791872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207A567D-4A98-41F8-9C47-3D9895095353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C0E7913-B329-44EF-AE3E-1DAA0CBCBE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386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6" r:id="rId3"/>
    <p:sldLayoutId id="2147483691" r:id="rId4"/>
    <p:sldLayoutId id="2147483690" r:id="rId5"/>
    <p:sldLayoutId id="2147483687" r:id="rId6"/>
    <p:sldLayoutId id="2147483692" r:id="rId7"/>
    <p:sldLayoutId id="2147483688" r:id="rId8"/>
    <p:sldLayoutId id="2147483689" r:id="rId9"/>
    <p:sldLayoutId id="214748366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6D889038-CE85-4F1D-BDFB-BF3FC3CBAEF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6588F7F4-A7C8-4B65-98DD-611671BD4E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Amplified Digital Agency St. Louis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7160065" y="6144590"/>
            <a:ext cx="1464816" cy="53069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6707662"/>
            <a:ext cx="9144000" cy="150338"/>
          </a:xfrm>
          <a:prstGeom prst="rect">
            <a:avLst/>
          </a:prstGeom>
          <a:solidFill>
            <a:srgbClr val="98C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936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335" y="5421090"/>
            <a:ext cx="3095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9523" y="5413153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 dirty="0">
                <a:latin typeface="Calibri" pitchFamily="34" charset="0"/>
              </a:rPr>
              <a:t>Think about the words users would type to find your pages, </a:t>
            </a:r>
          </a:p>
          <a:p>
            <a:r>
              <a:rPr lang="en-US" sz="1400" i="1" dirty="0">
                <a:latin typeface="Calibri" pitchFamily="34" charset="0"/>
              </a:rPr>
              <a:t>and make sure that your site actually includes those words within it.</a:t>
            </a:r>
            <a:endParaRPr lang="en-US" sz="1400" dirty="0">
              <a:latin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9510" y="5725890"/>
            <a:ext cx="285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25540" y="163776"/>
            <a:ext cx="7886700" cy="1325563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 smtClean="0">
                <a:latin typeface="Century Gothic" pitchFamily="34" charset="0"/>
              </a:rPr>
              <a:t>importance of search</a:t>
            </a:r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381000" y="1371600"/>
            <a:ext cx="7848600" cy="1227138"/>
            <a:chOff x="381000" y="1340736"/>
            <a:chExt cx="7848600" cy="1227826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609600" y="1645707"/>
              <a:ext cx="7620000" cy="584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+mn-cs"/>
                </a:rPr>
                <a:t>Your company’s appearance at the top of the 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Search Engine Result Page (SERP</a:t>
              </a:r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+mn-cs"/>
                </a:rPr>
                <a:t>)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09600" y="2230234"/>
              <a:ext cx="4572000" cy="338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+mn-cs"/>
                </a:rPr>
                <a:t>Paid search lifts organic search</a:t>
              </a:r>
            </a:p>
          </p:txBody>
        </p:sp>
        <p:sp>
          <p:nvSpPr>
            <p:cNvPr id="11" name="TextBox 22"/>
            <p:cNvSpPr txBox="1">
              <a:spLocks noChangeArrowheads="1"/>
            </p:cNvSpPr>
            <p:nvPr/>
          </p:nvSpPr>
          <p:spPr bwMode="auto">
            <a:xfrm>
              <a:off x="381000" y="1340736"/>
              <a:ext cx="1676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i="1" dirty="0"/>
                <a:t>Why?</a:t>
              </a:r>
            </a:p>
          </p:txBody>
        </p:sp>
      </p:grpSp>
      <p:grpSp>
        <p:nvGrpSpPr>
          <p:cNvPr id="12" name="Group 27"/>
          <p:cNvGrpSpPr>
            <a:grpSpLocks/>
          </p:cNvGrpSpPr>
          <p:nvPr/>
        </p:nvGrpSpPr>
        <p:grpSpPr bwMode="auto">
          <a:xfrm>
            <a:off x="381000" y="3290888"/>
            <a:ext cx="5334000" cy="1585912"/>
            <a:chOff x="381000" y="2756900"/>
            <a:chExt cx="5334000" cy="1586500"/>
          </a:xfrm>
        </p:grpSpPr>
        <p:sp>
          <p:nvSpPr>
            <p:cNvPr id="13" name="Rectangle 12"/>
            <p:cNvSpPr/>
            <p:nvPr/>
          </p:nvSpPr>
          <p:spPr>
            <a:xfrm>
              <a:off x="609600" y="3045932"/>
              <a:ext cx="5105400" cy="3382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+mn-cs"/>
                </a:rPr>
                <a:t>When your website needs help with SEO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3413" y="3697048"/>
              <a:ext cx="4953000" cy="3382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+mn-cs"/>
                </a:rPr>
                <a:t>If you have a new website, product or service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1000" y="2756900"/>
              <a:ext cx="928688" cy="7082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i="1" dirty="0">
                  <a:latin typeface="+mn-lt"/>
                  <a:cs typeface="+mn-cs"/>
                </a:rPr>
                <a:t>When?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atin typeface="+mn-lt"/>
                  <a:cs typeface="+mn-cs"/>
                </a:rPr>
                <a:t>  </a:t>
              </a:r>
              <a:r>
                <a:rPr lang="en-US" sz="1600" dirty="0">
                  <a:latin typeface="+mn-lt"/>
                  <a:cs typeface="+mn-cs"/>
                </a:rPr>
                <a:t> 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0" y="3384194"/>
              <a:ext cx="3416300" cy="3382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+mn-cs"/>
                </a:rPr>
                <a:t>When promoting a time-sensitive offer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7538" y="4005138"/>
              <a:ext cx="3733800" cy="3382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Highly targeted traffic is sought</a:t>
              </a:r>
            </a:p>
          </p:txBody>
        </p:sp>
      </p:grp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609600" y="2633663"/>
            <a:ext cx="68722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Paid search is an essential part of your marketing strategy</a:t>
            </a:r>
          </a:p>
        </p:txBody>
      </p:sp>
      <p:grpSp>
        <p:nvGrpSpPr>
          <p:cNvPr id="19" name="Group 19"/>
          <p:cNvGrpSpPr>
            <a:grpSpLocks/>
          </p:cNvGrpSpPr>
          <p:nvPr/>
        </p:nvGrpSpPr>
        <p:grpSpPr bwMode="auto">
          <a:xfrm>
            <a:off x="5373688" y="4454523"/>
            <a:ext cx="3770311" cy="1488300"/>
            <a:chOff x="5410200" y="4174852"/>
            <a:chExt cx="3770296" cy="1489097"/>
          </a:xfrm>
        </p:grpSpPr>
        <p:sp>
          <p:nvSpPr>
            <p:cNvPr id="20" name="Pentagon 19"/>
            <p:cNvSpPr/>
            <p:nvPr/>
          </p:nvSpPr>
          <p:spPr>
            <a:xfrm rot="10800000">
              <a:off x="5410200" y="4174852"/>
              <a:ext cx="3770296" cy="1448575"/>
            </a:xfrm>
            <a:prstGeom prst="homePlate">
              <a:avLst/>
            </a:prstGeom>
            <a:solidFill>
              <a:srgbClr val="2CADBE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TextBox 7"/>
            <p:cNvSpPr txBox="1">
              <a:spLocks noChangeArrowheads="1"/>
            </p:cNvSpPr>
            <p:nvPr/>
          </p:nvSpPr>
          <p:spPr bwMode="auto">
            <a:xfrm>
              <a:off x="6769623" y="4326668"/>
              <a:ext cx="2398696" cy="1185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 i="1" dirty="0">
                  <a:latin typeface="Calibri" pitchFamily="34" charset="0"/>
                </a:rPr>
                <a:t>Searches Done </a:t>
              </a:r>
              <a:br>
                <a:rPr lang="en-US" sz="2000" b="1" i="1" dirty="0">
                  <a:latin typeface="Calibri" pitchFamily="34" charset="0"/>
                </a:rPr>
              </a:br>
              <a:r>
                <a:rPr lang="en-US" sz="2000" b="1" i="1" dirty="0">
                  <a:latin typeface="Calibri" pitchFamily="34" charset="0"/>
                </a:rPr>
                <a:t>Per Searcher </a:t>
              </a:r>
              <a:br>
                <a:rPr lang="en-US" sz="2000" b="1" i="1" dirty="0">
                  <a:latin typeface="Calibri" pitchFamily="34" charset="0"/>
                </a:rPr>
              </a:br>
              <a:r>
                <a:rPr lang="en-US" sz="2000" i="1" dirty="0">
                  <a:latin typeface="Calibri" pitchFamily="34" charset="0"/>
                </a:rPr>
                <a:t>in the US Per Month</a:t>
              </a:r>
              <a:r>
                <a:rPr lang="en-US" dirty="0">
                  <a:latin typeface="Myriad Pro"/>
                </a:rPr>
                <a:t/>
              </a:r>
              <a:br>
                <a:rPr lang="en-US" dirty="0">
                  <a:latin typeface="Myriad Pro"/>
                </a:rPr>
              </a:br>
              <a:endParaRPr lang="en-US" sz="1100" dirty="0">
                <a:latin typeface="Myriad Pro"/>
              </a:endParaRPr>
            </a:p>
          </p:txBody>
        </p:sp>
        <p:grpSp>
          <p:nvGrpSpPr>
            <p:cNvPr id="22" name="Group 18"/>
            <p:cNvGrpSpPr>
              <a:grpSpLocks/>
            </p:cNvGrpSpPr>
            <p:nvPr/>
          </p:nvGrpSpPr>
          <p:grpSpPr bwMode="auto">
            <a:xfrm>
              <a:off x="5675311" y="4216149"/>
              <a:ext cx="1447800" cy="1447800"/>
              <a:chOff x="5675311" y="4216149"/>
              <a:chExt cx="1447800" cy="1447800"/>
            </a:xfrm>
          </p:grpSpPr>
          <p:sp>
            <p:nvSpPr>
              <p:cNvPr id="23" name="Flowchart: Connector 22"/>
              <p:cNvSpPr/>
              <p:nvPr/>
            </p:nvSpPr>
            <p:spPr>
              <a:xfrm>
                <a:off x="5827710" y="4353877"/>
                <a:ext cx="838197" cy="82435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24" name="Group 16"/>
              <p:cNvGrpSpPr>
                <a:grpSpLocks/>
              </p:cNvGrpSpPr>
              <p:nvPr/>
            </p:nvGrpSpPr>
            <p:grpSpPr bwMode="auto">
              <a:xfrm>
                <a:off x="5675311" y="4216149"/>
                <a:ext cx="1447800" cy="1447800"/>
                <a:chOff x="7014681" y="4134876"/>
                <a:chExt cx="1447800" cy="1447800"/>
              </a:xfrm>
            </p:grpSpPr>
            <p:pic>
              <p:nvPicPr>
                <p:cNvPr id="25" name="Picture 8"/>
                <p:cNvPicPr>
                  <a:picLocks noChangeAspect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7014681" y="4134876"/>
                  <a:ext cx="1447800" cy="1447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6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7167080" y="4439841"/>
                  <a:ext cx="838197" cy="5241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8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yriad Pro"/>
                      <a:cs typeface="+mn-cs"/>
                    </a:rPr>
                    <a:t>121</a:t>
                  </a:r>
                </a:p>
              </p:txBody>
            </p:sp>
          </p:grpSp>
        </p:grpSp>
      </p:grpSp>
      <p:grpSp>
        <p:nvGrpSpPr>
          <p:cNvPr id="27" name="Group 38"/>
          <p:cNvGrpSpPr>
            <a:grpSpLocks/>
          </p:cNvGrpSpPr>
          <p:nvPr/>
        </p:nvGrpSpPr>
        <p:grpSpPr bwMode="auto">
          <a:xfrm>
            <a:off x="5373688" y="2846388"/>
            <a:ext cx="3770312" cy="1447800"/>
            <a:chOff x="5410200" y="2566416"/>
            <a:chExt cx="3770296" cy="1447800"/>
          </a:xfrm>
          <a:solidFill>
            <a:schemeClr val="tx1"/>
          </a:solidFill>
        </p:grpSpPr>
        <p:sp>
          <p:nvSpPr>
            <p:cNvPr id="28" name="Pentagon 27"/>
            <p:cNvSpPr/>
            <p:nvPr/>
          </p:nvSpPr>
          <p:spPr>
            <a:xfrm rot="10800000">
              <a:off x="5410200" y="2566416"/>
              <a:ext cx="3770296" cy="1447800"/>
            </a:xfrm>
            <a:prstGeom prst="homePlate">
              <a:avLst/>
            </a:prstGeom>
            <a:solidFill>
              <a:srgbClr val="4C4C4C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9" name="TextBox 11"/>
            <p:cNvSpPr txBox="1">
              <a:spLocks noChangeArrowheads="1"/>
            </p:cNvSpPr>
            <p:nvPr/>
          </p:nvSpPr>
          <p:spPr bwMode="auto">
            <a:xfrm>
              <a:off x="5883143" y="2667001"/>
              <a:ext cx="3144953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bg1"/>
                  </a:solidFill>
                  <a:latin typeface="+mn-lt"/>
                  <a:cs typeface="+mn-cs"/>
                </a:rPr>
                <a:t>Almost</a:t>
              </a:r>
              <a:r>
                <a:rPr lang="en-US" sz="2000" dirty="0">
                  <a:solidFill>
                    <a:schemeClr val="bg1"/>
                  </a:solidFill>
                  <a:latin typeface="+mn-lt"/>
                  <a:cs typeface="+mn-cs"/>
                </a:rPr>
                <a:t> </a:t>
              </a:r>
              <a:r>
                <a:rPr lang="en-US" sz="2800" b="1" dirty="0">
                  <a:solidFill>
                    <a:srgbClr val="C81D5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60%</a:t>
              </a:r>
              <a:r>
                <a:rPr lang="en-US" sz="2000" b="1" dirty="0">
                  <a:solidFill>
                    <a:srgbClr val="C81D5E"/>
                  </a:solidFill>
                  <a:latin typeface="+mn-lt"/>
                  <a:cs typeface="+mn-cs"/>
                </a:rPr>
                <a:t> </a:t>
              </a:r>
              <a:r>
                <a:rPr lang="en-US" sz="2000" i="1" dirty="0">
                  <a:solidFill>
                    <a:schemeClr val="bg1"/>
                  </a:solidFill>
                  <a:latin typeface="+mn-lt"/>
                  <a:cs typeface="+mn-cs"/>
                </a:rPr>
                <a:t>of US adults</a:t>
              </a:r>
              <a:r>
                <a:rPr lang="en-US" sz="2000" b="1" i="1" dirty="0">
                  <a:solidFill>
                    <a:schemeClr val="bg1"/>
                  </a:solidFill>
                  <a:latin typeface="+mn-lt"/>
                  <a:cs typeface="+mn-cs"/>
                </a:rPr>
                <a:t> </a:t>
              </a:r>
              <a:r>
                <a:rPr lang="en-US" sz="2000" i="1" dirty="0">
                  <a:solidFill>
                    <a:schemeClr val="bg1"/>
                  </a:solidFill>
                  <a:latin typeface="+mn-lt"/>
                  <a:cs typeface="+mn-cs"/>
                </a:rPr>
                <a:t>use a search engine </a:t>
              </a:r>
            </a:p>
            <a:p>
              <a:pPr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bg1"/>
                  </a:solidFill>
                  <a:latin typeface="+mn-lt"/>
                  <a:cs typeface="+mn-cs"/>
                </a:rPr>
                <a:t>each day.</a:t>
              </a:r>
            </a:p>
          </p:txBody>
        </p:sp>
      </p:grpSp>
      <p:grpSp>
        <p:nvGrpSpPr>
          <p:cNvPr id="30" name="Group 1"/>
          <p:cNvGrpSpPr>
            <a:grpSpLocks/>
          </p:cNvGrpSpPr>
          <p:nvPr/>
        </p:nvGrpSpPr>
        <p:grpSpPr bwMode="auto">
          <a:xfrm>
            <a:off x="5373688" y="1270000"/>
            <a:ext cx="3770312" cy="1509713"/>
            <a:chOff x="5410200" y="990600"/>
            <a:chExt cx="3770296" cy="1509355"/>
          </a:xfrm>
        </p:grpSpPr>
        <p:sp>
          <p:nvSpPr>
            <p:cNvPr id="31" name="Pentagon 30"/>
            <p:cNvSpPr/>
            <p:nvPr/>
          </p:nvSpPr>
          <p:spPr>
            <a:xfrm rot="10800000">
              <a:off x="5410200" y="990600"/>
              <a:ext cx="3770296" cy="1447457"/>
            </a:xfrm>
            <a:prstGeom prst="homePlat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83273" y="1200100"/>
              <a:ext cx="3144824" cy="1299855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i="1" dirty="0">
                  <a:latin typeface="+mn-lt"/>
                  <a:cs typeface="+mn-cs"/>
                </a:rPr>
                <a:t>Google, Bing and Yahoo! </a:t>
              </a:r>
              <a:r>
                <a:rPr lang="en-US" sz="2000" i="1" dirty="0">
                  <a:latin typeface="+mn-lt"/>
                  <a:cs typeface="+mn-cs"/>
                </a:rPr>
                <a:t>dominate search, over </a:t>
              </a:r>
              <a:r>
                <a:rPr lang="en-US" sz="2800" b="1" dirty="0">
                  <a:solidFill>
                    <a:srgbClr val="022C4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95% </a:t>
              </a:r>
              <a:r>
                <a:rPr lang="en-US" sz="2000" i="1" dirty="0">
                  <a:latin typeface="+mn-lt"/>
                  <a:cs typeface="+mn-cs"/>
                </a:rPr>
                <a:t>combined share.</a:t>
              </a:r>
              <a:r>
                <a:rPr lang="en-US" sz="1600" dirty="0">
                  <a:latin typeface="+mn-lt"/>
                  <a:cs typeface="+mn-cs"/>
                </a:rPr>
                <a:t/>
              </a:r>
              <a:br>
                <a:rPr lang="en-US" sz="1600" dirty="0">
                  <a:latin typeface="+mn-lt"/>
                  <a:cs typeface="+mn-cs"/>
                </a:rPr>
              </a:br>
              <a:endParaRPr lang="en-US" sz="1050" dirty="0">
                <a:latin typeface="+mn-lt"/>
                <a:cs typeface="+mn-cs"/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62716" y="440014"/>
            <a:ext cx="1006522" cy="7336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444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80757" y="1622015"/>
            <a:ext cx="8349344" cy="40575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400" dirty="0" smtClean="0"/>
              <a:t>Increase brand awareness </a:t>
            </a:r>
          </a:p>
          <a:p>
            <a:pPr>
              <a:lnSpc>
                <a:spcPct val="100000"/>
              </a:lnSpc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400" dirty="0" smtClean="0"/>
              <a:t>Increase web traffic</a:t>
            </a:r>
          </a:p>
          <a:p>
            <a:pPr>
              <a:lnSpc>
                <a:spcPct val="100000"/>
              </a:lnSpc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400" dirty="0" smtClean="0"/>
              <a:t>Reach an audience that's interested in you</a:t>
            </a:r>
          </a:p>
          <a:p>
            <a:pPr>
              <a:lnSpc>
                <a:spcPct val="100000"/>
              </a:lnSpc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400" dirty="0" smtClean="0"/>
              <a:t>Increase in targeted leads.</a:t>
            </a:r>
          </a:p>
          <a:p>
            <a:pPr>
              <a:lnSpc>
                <a:spcPct val="100000"/>
              </a:lnSpc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400" dirty="0" smtClean="0"/>
              <a:t>Target your ads to users in</a:t>
            </a:r>
            <a:br>
              <a:rPr lang="en-US" sz="2400" dirty="0" smtClean="0"/>
            </a:br>
            <a:r>
              <a:rPr lang="en-US" sz="2400" dirty="0" smtClean="0"/>
              <a:t>a specific location</a:t>
            </a:r>
          </a:p>
          <a:p>
            <a:pPr>
              <a:lnSpc>
                <a:spcPct val="100000"/>
              </a:lnSpc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400" dirty="0" smtClean="0"/>
              <a:t>Drive ROI with </a:t>
            </a:r>
            <a:br>
              <a:rPr lang="en-US" sz="2400" dirty="0" smtClean="0"/>
            </a:br>
            <a:r>
              <a:rPr lang="en-US" sz="2400" dirty="0" smtClean="0"/>
              <a:t>those actively </a:t>
            </a:r>
            <a:br>
              <a:rPr lang="en-US" sz="2400" dirty="0" smtClean="0"/>
            </a:br>
            <a:r>
              <a:rPr lang="en-US" sz="2400" dirty="0" smtClean="0"/>
              <a:t>seeking you</a:t>
            </a:r>
            <a:endParaRPr lang="en-US" sz="2400" dirty="0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1447799" y="452253"/>
            <a:ext cx="7547544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benefits of SEM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22474" y="339551"/>
            <a:ext cx="945843" cy="945843"/>
            <a:chOff x="5095728" y="4833163"/>
            <a:chExt cx="1461503" cy="1461503"/>
          </a:xfrm>
        </p:grpSpPr>
        <p:sp>
          <p:nvSpPr>
            <p:cNvPr id="9" name="Oval 8"/>
            <p:cNvSpPr/>
            <p:nvPr/>
          </p:nvSpPr>
          <p:spPr>
            <a:xfrm>
              <a:off x="5095728" y="4833163"/>
              <a:ext cx="1461503" cy="1461503"/>
            </a:xfrm>
            <a:prstGeom prst="ellipse">
              <a:avLst/>
            </a:prstGeom>
            <a:solidFill>
              <a:srgbClr val="C81D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8267" y="5238267"/>
              <a:ext cx="716424" cy="651295"/>
            </a:xfrm>
            <a:prstGeom prst="rect">
              <a:avLst/>
            </a:prstGeom>
          </p:spPr>
        </p:pic>
      </p:grp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>
          <a:xfrm>
            <a:off x="3671248" y="3715363"/>
            <a:ext cx="5472752" cy="2444776"/>
          </a:xfrm>
        </p:spPr>
      </p:pic>
    </p:spTree>
    <p:extLst>
      <p:ext uri="{BB962C8B-B14F-4D97-AF65-F5344CB8AC3E}">
        <p14:creationId xmlns="" xmlns:p14="http://schemas.microsoft.com/office/powerpoint/2010/main" val="33175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15002" y="269592"/>
            <a:ext cx="7886700" cy="1325563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ea typeface="+mj-ea"/>
                <a:cs typeface="+mj-cs"/>
              </a:rPr>
              <a:t>Why Work With Amplified Digital?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8078"/>
            <a:ext cx="7886700" cy="435133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b="1" dirty="0" smtClean="0">
                <a:ea typeface="ＭＳ Ｐゴシック" pitchFamily="34" charset="-128"/>
                <a:cs typeface="Arial" pitchFamily="34" charset="0"/>
              </a:rPr>
              <a:t>BECAUSE HERE</a:t>
            </a:r>
            <a:r>
              <a:rPr lang="en-US" altLang="en-US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en-US" b="1" dirty="0" smtClean="0">
                <a:ea typeface="ＭＳ Ｐゴシック" pitchFamily="34" charset="-128"/>
                <a:cs typeface="Arial" pitchFamily="34" charset="0"/>
              </a:rPr>
              <a:t>S WHAT IT TAKES TO BUY DIRECT FROM GOOGLE</a:t>
            </a:r>
          </a:p>
          <a:p>
            <a:pPr eaLnBrk="1" hangingPunct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cs typeface="Arial" pitchFamily="34" charset="0"/>
              </a:rPr>
              <a:t>Set up an account in Google</a:t>
            </a:r>
          </a:p>
          <a:p>
            <a:pPr eaLnBrk="1" hangingPunct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cs typeface="Arial" pitchFamily="34" charset="0"/>
              </a:rPr>
              <a:t>Deposit money into your account</a:t>
            </a:r>
          </a:p>
          <a:p>
            <a:pPr eaLnBrk="1" hangingPunct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cs typeface="Arial" pitchFamily="34" charset="0"/>
              </a:rPr>
              <a:t>Design your ad</a:t>
            </a:r>
          </a:p>
          <a:p>
            <a:pPr eaLnBrk="1" hangingPunct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cs typeface="Arial" pitchFamily="34" charset="0"/>
              </a:rPr>
              <a:t>Select your geo-targeting</a:t>
            </a:r>
          </a:p>
          <a:p>
            <a:pPr eaLnBrk="1" hangingPunct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cs typeface="Arial" pitchFamily="34" charset="0"/>
              </a:rPr>
              <a:t>Bid on your keywords</a:t>
            </a:r>
          </a:p>
          <a:p>
            <a:pPr eaLnBrk="1" hangingPunct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cs typeface="Arial" pitchFamily="34" charset="0"/>
              </a:rPr>
              <a:t>Set your daily spend amount</a:t>
            </a:r>
          </a:p>
          <a:p>
            <a:pPr eaLnBrk="1" hangingPunct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cs typeface="Arial" pitchFamily="34" charset="0"/>
              </a:rPr>
              <a:t>Review your results (reports)</a:t>
            </a:r>
          </a:p>
          <a:p>
            <a:pPr eaLnBrk="1" hangingPunct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cs typeface="Arial" pitchFamily="34" charset="0"/>
              </a:rPr>
              <a:t>Adjust your buy-based on click analytics</a:t>
            </a:r>
          </a:p>
          <a:p>
            <a:pPr eaLnBrk="1" hangingPunct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cs typeface="Arial" pitchFamily="34" charset="0"/>
              </a:rPr>
              <a:t>Repeat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438400"/>
            <a:ext cx="31702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itle 8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cs typeface="+mj-cs"/>
              </a:rPr>
              <a:t>SEM as part of </a:t>
            </a:r>
            <a:r>
              <a:rPr lang="en-US" sz="4000" dirty="0" smtClean="0">
                <a:cs typeface="+mj-cs"/>
              </a:rPr>
              <a:t>Amplified Digital </a:t>
            </a:r>
            <a:endParaRPr lang="en-US" sz="4000" dirty="0">
              <a:cs typeface="+mj-cs"/>
            </a:endParaRPr>
          </a:p>
        </p:txBody>
      </p:sp>
      <p:sp>
        <p:nvSpPr>
          <p:cNvPr id="27651" name="TextBox 7"/>
          <p:cNvSpPr txBox="1">
            <a:spLocks noChangeArrowheads="1"/>
          </p:cNvSpPr>
          <p:nvPr/>
        </p:nvSpPr>
        <p:spPr bwMode="auto">
          <a:xfrm>
            <a:off x="7121525" y="3146425"/>
            <a:ext cx="860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  <a:latin typeface="Calibri" pitchFamily="34" charset="0"/>
              </a:rPr>
              <a:t>$63,537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0974" y="1609835"/>
            <a:ext cx="88122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Complete Solution</a:t>
            </a:r>
          </a:p>
          <a:p>
            <a:r>
              <a:rPr lang="en-US" altLang="en-US" sz="2400" b="1" dirty="0">
                <a:latin typeface="Century Gothic" pitchFamily="34" charset="0"/>
                <a:cs typeface="Arial" pitchFamily="34" charset="0"/>
              </a:rPr>
              <a:t/>
            </a:r>
            <a:br>
              <a:rPr lang="en-US" altLang="en-US" sz="2400" b="1" dirty="0">
                <a:latin typeface="Century Gothic" pitchFamily="34" charset="0"/>
                <a:cs typeface="Arial" pitchFamily="34" charset="0"/>
              </a:rPr>
            </a:br>
            <a:r>
              <a:rPr lang="ja-JP" altLang="en-US" sz="2400" b="1">
                <a:latin typeface="Century Gothic" pitchFamily="34" charset="0"/>
                <a:cs typeface="Arial" pitchFamily="34" charset="0"/>
              </a:rPr>
              <a:t>“</a:t>
            </a:r>
            <a:r>
              <a:rPr lang="en-US" altLang="ja-JP" sz="2400" dirty="0">
                <a:latin typeface="Century Gothic" pitchFamily="34" charset="0"/>
                <a:cs typeface="Arial" pitchFamily="34" charset="0"/>
              </a:rPr>
              <a:t>We do it all for you.” This includes:</a:t>
            </a:r>
          </a:p>
          <a:p>
            <a:endParaRPr lang="en-US" altLang="ja-JP" sz="2400" dirty="0">
              <a:latin typeface="Century Gothic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sz="2400" dirty="0">
                <a:latin typeface="Century Gothic" pitchFamily="34" charset="0"/>
                <a:cs typeface="Arial" pitchFamily="34" charset="0"/>
              </a:rPr>
              <a:t>Setting up targeted SEM campaigns on Google, Yahoo, and Bing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2400" dirty="0">
                <a:latin typeface="Century Gothic" pitchFamily="34" charset="0"/>
                <a:cs typeface="Arial" pitchFamily="34" charset="0"/>
              </a:rPr>
              <a:t>Creating the mirror site or landing pages to track results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2400" dirty="0">
                <a:latin typeface="Century Gothic" pitchFamily="34" charset="0"/>
                <a:cs typeface="Arial" pitchFamily="34" charset="0"/>
              </a:rPr>
              <a:t>Call tracking with local or 800 numbers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2400" dirty="0">
                <a:latin typeface="Century Gothic" pitchFamily="34" charset="0"/>
                <a:cs typeface="Arial" pitchFamily="34" charset="0"/>
              </a:rPr>
              <a:t>Ongoing campaign management and optimization</a:t>
            </a:r>
          </a:p>
          <a:p>
            <a:endParaRPr lang="en-US" altLang="en-US" sz="2400" dirty="0">
              <a:latin typeface="Century Gothic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sz="2400" dirty="0">
                <a:latin typeface="Century Gothic" pitchFamily="34" charset="0"/>
                <a:cs typeface="Arial" pitchFamily="34" charset="0"/>
              </a:rPr>
              <a:t>Results will be reported in the </a:t>
            </a:r>
            <a:r>
              <a:rPr lang="en-US" altLang="en-US" sz="2400" b="1" dirty="0">
                <a:latin typeface="Century Gothic" pitchFamily="34" charset="0"/>
                <a:cs typeface="Arial" pitchFamily="34" charset="0"/>
              </a:rPr>
              <a:t>Amplified Digital  </a:t>
            </a:r>
            <a:r>
              <a:rPr lang="en-US" altLang="en-US" sz="2400" dirty="0">
                <a:latin typeface="Century Gothic" pitchFamily="34" charset="0"/>
                <a:cs typeface="Arial" pitchFamily="34" charset="0"/>
              </a:rPr>
              <a:t>dashboard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8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ea typeface="ＭＳ Ｐゴシック" pitchFamily="34" charset="-128"/>
              </a:rPr>
              <a:t>How We’re Different Than Our Competitors</a:t>
            </a:r>
          </a:p>
        </p:txBody>
      </p:sp>
      <p:sp>
        <p:nvSpPr>
          <p:cNvPr id="28675" name="TextBox 7"/>
          <p:cNvSpPr txBox="1">
            <a:spLocks noChangeArrowheads="1"/>
          </p:cNvSpPr>
          <p:nvPr/>
        </p:nvSpPr>
        <p:spPr bwMode="auto">
          <a:xfrm>
            <a:off x="7121525" y="3146425"/>
            <a:ext cx="860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  <a:latin typeface="Calibri" pitchFamily="34" charset="0"/>
              </a:rPr>
              <a:t>$63,537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8336" y="1723994"/>
            <a:ext cx="8534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b="1" dirty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 It all starts with you.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>
                <a:latin typeface="Century Gothic" pitchFamily="34" charset="0"/>
                <a:cs typeface="Arial" pitchFamily="34" charset="0"/>
              </a:rPr>
              <a:t> Learn the focus areas of your customer’</a:t>
            </a:r>
            <a:r>
              <a:rPr lang="en-US" altLang="ja-JP" dirty="0">
                <a:latin typeface="Century Gothic" pitchFamily="34" charset="0"/>
                <a:cs typeface="Arial" pitchFamily="34" charset="0"/>
              </a:rPr>
              <a:t>s business (pre-call planning and needs analysis)</a:t>
            </a:r>
          </a:p>
          <a:p>
            <a:pPr>
              <a:buFont typeface="Wingdings" pitchFamily="2" charset="2"/>
              <a:buChar char="§"/>
            </a:pPr>
            <a:endParaRPr lang="en-US" altLang="en-US" dirty="0">
              <a:latin typeface="Century Gothic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altLang="en-US" dirty="0">
                <a:latin typeface="Century Gothic" pitchFamily="34" charset="0"/>
                <a:cs typeface="Arial" pitchFamily="34" charset="0"/>
              </a:rPr>
              <a:t> In the case of an electrician, we will set up a campaign with ad groups for: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dirty="0">
                <a:latin typeface="Century Gothic" pitchFamily="34" charset="0"/>
                <a:cs typeface="Arial" pitchFamily="34" charset="0"/>
              </a:rPr>
              <a:t>residential electrical services (specialty lighting, upgrades and improvement, safety, etc.)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dirty="0">
                <a:latin typeface="Century Gothic" pitchFamily="34" charset="0"/>
                <a:cs typeface="Arial" pitchFamily="34" charset="0"/>
              </a:rPr>
              <a:t>commercial, outdoor and landscape lighting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dirty="0">
                <a:latin typeface="Century Gothic" pitchFamily="34" charset="0"/>
                <a:cs typeface="Arial" pitchFamily="34" charset="0"/>
              </a:rPr>
              <a:t>energy saving solutions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dirty="0">
                <a:latin typeface="Century Gothic" pitchFamily="34" charset="0"/>
                <a:cs typeface="Arial" pitchFamily="34" charset="0"/>
              </a:rPr>
              <a:t>electrical safety inspections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US" altLang="en-US" dirty="0">
              <a:latin typeface="Century Gothic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altLang="en-US" dirty="0">
                <a:latin typeface="Century Gothic" pitchFamily="34" charset="0"/>
                <a:cs typeface="Arial" pitchFamily="34" charset="0"/>
              </a:rPr>
              <a:t> Many competitors, like </a:t>
            </a:r>
            <a:r>
              <a:rPr lang="en-US" altLang="en-US" dirty="0" err="1">
                <a:latin typeface="Century Gothic" pitchFamily="34" charset="0"/>
                <a:cs typeface="Arial" pitchFamily="34" charset="0"/>
              </a:rPr>
              <a:t>Reachlocal</a:t>
            </a:r>
            <a:r>
              <a:rPr lang="en-US" altLang="en-US" dirty="0">
                <a:latin typeface="Century Gothic" pitchFamily="34" charset="0"/>
                <a:cs typeface="Arial" pitchFamily="34" charset="0"/>
              </a:rPr>
              <a:t>, set up campaigns using 1 or 2 high-level generic ad groups or categories (like electrical services). Results in higher CPC</a:t>
            </a:r>
            <a:r>
              <a:rPr lang="en-US" altLang="ja-JP" dirty="0">
                <a:latin typeface="Century Gothic" pitchFamily="34" charset="0"/>
                <a:cs typeface="Arial" pitchFamily="34" charset="0"/>
              </a:rPr>
              <a:t>s (cost per click), less qualified traffic, and lower conversions.</a:t>
            </a:r>
          </a:p>
          <a:p>
            <a:pPr>
              <a:buFont typeface="Wingdings" pitchFamily="2" charset="2"/>
              <a:buChar char="§"/>
            </a:pPr>
            <a:endParaRPr lang="en-US" altLang="en-US" dirty="0"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itle 8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cs typeface="+mj-cs"/>
              </a:rPr>
              <a:t>Why Amplified SEM is </a:t>
            </a:r>
            <a:r>
              <a:rPr lang="en-US" sz="3600" dirty="0">
                <a:cs typeface="+mj-cs"/>
              </a:rPr>
              <a:t>Different</a:t>
            </a:r>
          </a:p>
        </p:txBody>
      </p:sp>
      <p:sp>
        <p:nvSpPr>
          <p:cNvPr id="29699" name="TextBox 7"/>
          <p:cNvSpPr txBox="1">
            <a:spLocks noChangeArrowheads="1"/>
          </p:cNvSpPr>
          <p:nvPr/>
        </p:nvSpPr>
        <p:spPr bwMode="auto">
          <a:xfrm>
            <a:off x="7121525" y="3146425"/>
            <a:ext cx="860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  <a:latin typeface="Calibri" pitchFamily="34" charset="0"/>
              </a:rPr>
              <a:t>$63,537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624013"/>
            <a:ext cx="89154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2000" b="1" dirty="0">
              <a:solidFill>
                <a:srgbClr val="F79646"/>
              </a:solidFill>
              <a:latin typeface="Century Gothic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sz="2000" dirty="0">
                <a:latin typeface="Century Gothic" pitchFamily="34" charset="0"/>
                <a:cs typeface="Arial" pitchFamily="34" charset="0"/>
              </a:rPr>
              <a:t> Automated bid management = Always on campaign monitoring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sz="2000" dirty="0">
                <a:latin typeface="Century Gothic" pitchFamily="34" charset="0"/>
                <a:cs typeface="Arial" pitchFamily="34" charset="0"/>
              </a:rPr>
              <a:t> Bids are adjusted on an hourly basis to minimize CPC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sz="2000" dirty="0">
                <a:latin typeface="Century Gothic" pitchFamily="34" charset="0"/>
                <a:cs typeface="Arial" pitchFamily="34" charset="0"/>
              </a:rPr>
              <a:t> Maximize ROI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sz="2000" dirty="0">
                <a:latin typeface="Century Gothic" pitchFamily="34" charset="0"/>
                <a:cs typeface="Arial" pitchFamily="34" charset="0"/>
              </a:rPr>
              <a:t> Delivering qualified traffic (clicks and calls) evenly over the duration of the contract. </a:t>
            </a:r>
          </a:p>
          <a:p>
            <a:endParaRPr lang="en-US" altLang="en-US" sz="2000" dirty="0">
              <a:latin typeface="Century Gothic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sz="2000" dirty="0">
                <a:latin typeface="Century Gothic" pitchFamily="34" charset="0"/>
                <a:cs typeface="Arial" pitchFamily="34" charset="0"/>
              </a:rPr>
              <a:t> Complete transparency includes: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sz="2000" dirty="0">
                <a:latin typeface="Century Gothic" pitchFamily="34" charset="0"/>
                <a:cs typeface="Arial" pitchFamily="34" charset="0"/>
              </a:rPr>
              <a:t> Sharing all campaign set-up information and performance data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sz="2000" dirty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 Many competitors do not share campaign set-up information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sz="2000" dirty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 Most national players (like </a:t>
            </a:r>
            <a:r>
              <a:rPr lang="en-US" altLang="en-US" sz="2000" dirty="0" err="1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Reachlocal</a:t>
            </a:r>
            <a:r>
              <a:rPr lang="en-US" altLang="en-US" sz="2000" dirty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) provide access to an online dashboard</a:t>
            </a:r>
          </a:p>
          <a:p>
            <a:endParaRPr lang="en-US" altLang="en-US" sz="2000" dirty="0">
              <a:latin typeface="Century Gothic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altLang="en-US" sz="2000" dirty="0"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mp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13613</TotalTime>
  <Words>503</Words>
  <Application>Microsoft Office PowerPoint</Application>
  <PresentationFormat>On-screen Show (4:3)</PresentationFormat>
  <Paragraphs>85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Amp Master</vt:lpstr>
      <vt:lpstr>importance of search</vt:lpstr>
      <vt:lpstr>Slide 2</vt:lpstr>
      <vt:lpstr>Why Work With Amplified Digital?</vt:lpstr>
      <vt:lpstr>SEM as part of Amplified Digital </vt:lpstr>
      <vt:lpstr>How We’re Different Than Our Competitors</vt:lpstr>
      <vt:lpstr>Why Amplified SEM is Different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Throne</dc:creator>
  <cp:lastModifiedBy>crpmurpk</cp:lastModifiedBy>
  <cp:revision>1340</cp:revision>
  <dcterms:created xsi:type="dcterms:W3CDTF">2015-03-17T18:04:40Z</dcterms:created>
  <dcterms:modified xsi:type="dcterms:W3CDTF">2016-02-01T22:35:54Z</dcterms:modified>
</cp:coreProperties>
</file>