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sldIdLst>
    <p:sldId id="256" r:id="rId2"/>
    <p:sldId id="257" r:id="rId3"/>
  </p:sldIdLst>
  <p:sldSz cx="7772400" cy="10058400"/>
  <p:notesSz cx="6858000" cy="9296400"/>
  <p:custDataLst>
    <p:tags r:id="rId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487B"/>
    <a:srgbClr val="134177"/>
    <a:srgbClr val="174B7D"/>
    <a:srgbClr val="1F5E8A"/>
    <a:srgbClr val="2C7C9C"/>
    <a:srgbClr val="133E76"/>
    <a:srgbClr val="1C5684"/>
    <a:srgbClr val="15447A"/>
    <a:srgbClr val="113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80" d="100"/>
          <a:sy n="80" d="100"/>
        </p:scale>
        <p:origin x="28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842" y="0"/>
            <a:ext cx="2971592" cy="466578"/>
          </a:xfrm>
          <a:prstGeom prst="rect">
            <a:avLst/>
          </a:prstGeom>
        </p:spPr>
        <p:txBody>
          <a:bodyPr vert="horz" lIns="91440" tIns="45720" rIns="91440" bIns="45720" rtlCol="0"/>
          <a:lstStyle>
            <a:lvl1pPr algn="r">
              <a:defRPr sz="1200"/>
            </a:lvl1pPr>
          </a:lstStyle>
          <a:p>
            <a:fld id="{C3A3F93E-6F97-4C47-88E8-C8B5CEACBEB1}" type="datetimeFigureOut">
              <a:rPr lang="en-US" smtClean="0"/>
              <a:t>1/10/2017</a:t>
            </a:fld>
            <a:endParaRPr lang="en-US"/>
          </a:p>
        </p:txBody>
      </p:sp>
      <p:sp>
        <p:nvSpPr>
          <p:cNvPr id="4" name="Slide Image Placeholder 3"/>
          <p:cNvSpPr>
            <a:spLocks noGrp="1" noRot="1" noChangeAspect="1"/>
          </p:cNvSpPr>
          <p:nvPr>
            <p:ph type="sldImg" idx="2"/>
          </p:nvPr>
        </p:nvSpPr>
        <p:spPr>
          <a:xfrm>
            <a:off x="2217738" y="1162050"/>
            <a:ext cx="2422525" cy="3138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114" y="4474033"/>
            <a:ext cx="5485773" cy="366071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822"/>
            <a:ext cx="2971592" cy="4665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842" y="8829822"/>
            <a:ext cx="2971592" cy="466578"/>
          </a:xfrm>
          <a:prstGeom prst="rect">
            <a:avLst/>
          </a:prstGeom>
        </p:spPr>
        <p:txBody>
          <a:bodyPr vert="horz" lIns="91440" tIns="45720" rIns="91440" bIns="45720" rtlCol="0" anchor="b"/>
          <a:lstStyle>
            <a:lvl1pPr algn="r">
              <a:defRPr sz="1200"/>
            </a:lvl1pPr>
          </a:lstStyle>
          <a:p>
            <a:fld id="{12C405BA-89B8-40C1-8501-EF96D44176D5}" type="slidenum">
              <a:rPr lang="en-US" smtClean="0"/>
              <a:t>‹#›</a:t>
            </a:fld>
            <a:endParaRPr lang="en-US"/>
          </a:p>
        </p:txBody>
      </p:sp>
    </p:spTree>
    <p:extLst>
      <p:ext uri="{BB962C8B-B14F-4D97-AF65-F5344CB8AC3E}">
        <p14:creationId xmlns:p14="http://schemas.microsoft.com/office/powerpoint/2010/main" val="4046920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smtClean="0"/>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8528F25-345F-47F1-8F67-86C7692BE1C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67227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28F25-345F-47F1-8F67-86C7692BE1C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143885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28F25-345F-47F1-8F67-86C7692BE1C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2371185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528F25-345F-47F1-8F67-86C7692BE1C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84667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smtClean="0"/>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528F25-345F-47F1-8F67-86C7692BE1C9}"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285413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8528F25-345F-47F1-8F67-86C7692BE1C9}"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2045210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smtClean="0"/>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8528F25-345F-47F1-8F67-86C7692BE1C9}" type="datetimeFigureOut">
              <a:rPr lang="en-US" smtClean="0"/>
              <a:t>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2620766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8528F25-345F-47F1-8F67-86C7692BE1C9}"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2520303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528F25-345F-47F1-8F67-86C7692BE1C9}" type="datetimeFigureOut">
              <a:rPr lang="en-US" smtClean="0"/>
              <a:t>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2910164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28F25-345F-47F1-8F67-86C7692BE1C9}"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143292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smtClean="0"/>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528F25-345F-47F1-8F67-86C7692BE1C9}"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87FE61-4036-402D-AD27-1E43B78B9B54}" type="slidenum">
              <a:rPr lang="en-US" smtClean="0"/>
              <a:t>‹#›</a:t>
            </a:fld>
            <a:endParaRPr lang="en-US"/>
          </a:p>
        </p:txBody>
      </p:sp>
    </p:spTree>
    <p:extLst>
      <p:ext uri="{BB962C8B-B14F-4D97-AF65-F5344CB8AC3E}">
        <p14:creationId xmlns:p14="http://schemas.microsoft.com/office/powerpoint/2010/main" val="133334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38528F25-345F-47F1-8F67-86C7692BE1C9}" type="datetimeFigureOut">
              <a:rPr lang="en-US" smtClean="0"/>
              <a:t>1/10/2017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687FE61-4036-402D-AD27-1E43B78B9B54}" type="slidenum">
              <a:rPr lang="en-US" smtClean="0"/>
              <a:t>‹#›</a:t>
            </a:fld>
            <a:endParaRPr lang="en-US"/>
          </a:p>
        </p:txBody>
      </p:sp>
    </p:spTree>
    <p:extLst>
      <p:ext uri="{BB962C8B-B14F-4D97-AF65-F5344CB8AC3E}">
        <p14:creationId xmlns:p14="http://schemas.microsoft.com/office/powerpoint/2010/main" val="42711116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7426" b="26228"/>
          <a:stretch/>
        </p:blipFill>
        <p:spPr>
          <a:xfrm>
            <a:off x="0" y="0"/>
            <a:ext cx="7772400" cy="2267587"/>
          </a:xfrm>
          <a:prstGeom prst="rect">
            <a:avLst/>
          </a:prstGeom>
        </p:spPr>
      </p:pic>
      <p:sp>
        <p:nvSpPr>
          <p:cNvPr id="5" name="Title 1"/>
          <p:cNvSpPr>
            <a:spLocks noGrp="1"/>
          </p:cNvSpPr>
          <p:nvPr>
            <p:ph type="ctrTitle"/>
          </p:nvPr>
        </p:nvSpPr>
        <p:spPr>
          <a:xfrm>
            <a:off x="0" y="1116802"/>
            <a:ext cx="3108617" cy="1240431"/>
          </a:xfrm>
        </p:spPr>
        <p:txBody>
          <a:bodyPr>
            <a:normAutofit/>
          </a:bodyPr>
          <a:lstStyle/>
          <a:p>
            <a:r>
              <a:rPr lang="en-US" sz="7200" dirty="0" smtClean="0">
                <a:solidFill>
                  <a:schemeClr val="bg1"/>
                </a:solidFill>
                <a:latin typeface="Century Gothic" panose="020B0502020202020204" pitchFamily="34" charset="0"/>
              </a:rPr>
              <a:t>Digital</a:t>
            </a:r>
            <a:endParaRPr lang="en-US" sz="7200" dirty="0">
              <a:solidFill>
                <a:schemeClr val="bg1"/>
              </a:solidFill>
              <a:latin typeface="Century Gothic" panose="020B0502020202020204" pitchFamily="34" charset="0"/>
            </a:endParaRPr>
          </a:p>
        </p:txBody>
      </p:sp>
      <p:sp>
        <p:nvSpPr>
          <p:cNvPr id="6" name="Title 1"/>
          <p:cNvSpPr txBox="1">
            <a:spLocks/>
          </p:cNvSpPr>
          <p:nvPr/>
        </p:nvSpPr>
        <p:spPr>
          <a:xfrm>
            <a:off x="-642447" y="1578057"/>
            <a:ext cx="8825658" cy="1654076"/>
          </a:xfrm>
          <a:prstGeom prst="rect">
            <a:avLst/>
          </a:prstGeom>
        </p:spPr>
        <p:txBody>
          <a:bodyPr vert="horz" lIns="91440" tIns="45720" rIns="91440" bIns="45720"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r>
              <a:rPr lang="en-US" sz="9000" dirty="0" smtClean="0">
                <a:latin typeface="Century Gothic" panose="020B0502020202020204" pitchFamily="34" charset="0"/>
              </a:rPr>
              <a:t>Connect</a:t>
            </a:r>
            <a:endParaRPr lang="en-US" sz="9000" dirty="0">
              <a:latin typeface="Century Gothic" panose="020B0502020202020204" pitchFamily="34" charset="0"/>
            </a:endParaRPr>
          </a:p>
        </p:txBody>
      </p:sp>
      <p:sp>
        <p:nvSpPr>
          <p:cNvPr id="9" name="Rectangle 8"/>
          <p:cNvSpPr/>
          <p:nvPr/>
        </p:nvSpPr>
        <p:spPr>
          <a:xfrm>
            <a:off x="846588" y="0"/>
            <a:ext cx="800100" cy="106225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344" y="218153"/>
            <a:ext cx="574588" cy="574588"/>
          </a:xfrm>
          <a:prstGeom prst="rect">
            <a:avLst/>
          </a:prstGeom>
        </p:spPr>
      </p:pic>
      <p:sp>
        <p:nvSpPr>
          <p:cNvPr id="13" name="Rectangle 2"/>
          <p:cNvSpPr>
            <a:spLocks noChangeArrowheads="1"/>
          </p:cNvSpPr>
          <p:nvPr/>
        </p:nvSpPr>
        <p:spPr bwMode="auto">
          <a:xfrm>
            <a:off x="0" y="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6" name="Rectangle 35"/>
          <p:cNvSpPr/>
          <p:nvPr/>
        </p:nvSpPr>
        <p:spPr>
          <a:xfrm>
            <a:off x="992420" y="3273563"/>
            <a:ext cx="6572103" cy="3477875"/>
          </a:xfrm>
          <a:prstGeom prst="rect">
            <a:avLst/>
          </a:prstGeom>
        </p:spPr>
        <p:txBody>
          <a:bodyPr wrap="square">
            <a:spAutoFit/>
          </a:bodyPr>
          <a:lstStyle/>
          <a:p>
            <a:r>
              <a:rPr lang="en-US" sz="1100" b="1" dirty="0" smtClean="0">
                <a:latin typeface="Century Gothic" panose="020B0502020202020204" pitchFamily="34" charset="0"/>
              </a:rPr>
              <a:t>Connect with Largest Local Audience: </a:t>
            </a:r>
            <a:r>
              <a:rPr lang="en-US" sz="1100" dirty="0">
                <a:latin typeface="Century Gothic" panose="020B0502020202020204" pitchFamily="34" charset="0"/>
              </a:rPr>
              <a:t>By having a business profile </a:t>
            </a:r>
            <a:r>
              <a:rPr lang="en-US" sz="1100" dirty="0" smtClean="0">
                <a:latin typeface="Century Gothic" panose="020B0502020202020204" pitchFamily="34" charset="0"/>
              </a:rPr>
              <a:t>on our </a:t>
            </a:r>
            <a:r>
              <a:rPr lang="en-US" sz="1100" dirty="0">
                <a:latin typeface="Century Gothic" panose="020B0502020202020204" pitchFamily="34" charset="0"/>
              </a:rPr>
              <a:t>site you will </a:t>
            </a:r>
            <a:r>
              <a:rPr lang="en-US" sz="1100" dirty="0" smtClean="0">
                <a:latin typeface="Century Gothic" panose="020B0502020202020204" pitchFamily="34" charset="0"/>
              </a:rPr>
              <a:t>reach an ever expanding digital audience on Northwest Indiana’s #1 local website. The Times reaches over 75% percent of all adults in the local market weekly. </a:t>
            </a:r>
          </a:p>
          <a:p>
            <a:endParaRPr lang="en-US" sz="1100" dirty="0">
              <a:latin typeface="Century Gothic" panose="020B0502020202020204" pitchFamily="34" charset="0"/>
            </a:endParaRPr>
          </a:p>
          <a:p>
            <a:r>
              <a:rPr lang="en-US" sz="1100" b="1" dirty="0" smtClean="0">
                <a:latin typeface="Century Gothic" panose="020B0502020202020204" pitchFamily="34" charset="0"/>
              </a:rPr>
              <a:t>Powerful Digital Presence: </a:t>
            </a:r>
            <a:r>
              <a:rPr lang="en-US" sz="1100" dirty="0" smtClean="0">
                <a:latin typeface="Century Gothic" panose="020B0502020202020204" pitchFamily="34" charset="0"/>
              </a:rPr>
              <a:t>With Digital Connect we provide greater visibility of your business with preferred placement on our site allowing you to leverage our high PageRank and authority with search engines, thereby improving your website search rankings. </a:t>
            </a:r>
          </a:p>
          <a:p>
            <a:endParaRPr lang="en-US" sz="1100" dirty="0" smtClean="0">
              <a:latin typeface="Century Gothic" panose="020B0502020202020204" pitchFamily="34" charset="0"/>
            </a:endParaRPr>
          </a:p>
          <a:p>
            <a:r>
              <a:rPr lang="en-US" sz="1100" b="1" dirty="0" smtClean="0">
                <a:latin typeface="Century Gothic" panose="020B0502020202020204" pitchFamily="34" charset="0"/>
              </a:rPr>
              <a:t>Enhanced Print Advertising</a:t>
            </a:r>
            <a:r>
              <a:rPr lang="en-US" sz="1100" dirty="0" smtClean="0">
                <a:latin typeface="Century Gothic" panose="020B0502020202020204" pitchFamily="34" charset="0"/>
              </a:rPr>
              <a:t>: We convert your print ads into powerful digital content. This fresh and relevant content gives your business an SEO boost. Run more print ads to improve the search performance of your website and in return be found more easily by potential customers. </a:t>
            </a:r>
          </a:p>
          <a:p>
            <a:endParaRPr lang="en-US" sz="1100" dirty="0">
              <a:latin typeface="Century Gothic" panose="020B0502020202020204" pitchFamily="34" charset="0"/>
            </a:endParaRPr>
          </a:p>
          <a:p>
            <a:r>
              <a:rPr lang="en-US" sz="1100" b="1" dirty="0" smtClean="0">
                <a:latin typeface="Century Gothic" panose="020B0502020202020204" pitchFamily="34" charset="0"/>
              </a:rPr>
              <a:t>Robust Analytics: </a:t>
            </a:r>
            <a:r>
              <a:rPr lang="en-US" sz="1100" dirty="0" smtClean="0">
                <a:latin typeface="Century Gothic" panose="020B0502020202020204" pitchFamily="34" charset="0"/>
              </a:rPr>
              <a:t>With Digital Connect you are able to measure the performance of your print and digital strategy by tracking keyword performance and the improvement over time.</a:t>
            </a:r>
          </a:p>
          <a:p>
            <a:endParaRPr lang="en-US" sz="1100" dirty="0">
              <a:latin typeface="Century Gothic" panose="020B0502020202020204" pitchFamily="34" charset="0"/>
            </a:endParaRPr>
          </a:p>
          <a:p>
            <a:endParaRPr lang="en-US" sz="1100" dirty="0" smtClean="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p:txBody>
      </p:sp>
      <p:pic>
        <p:nvPicPr>
          <p:cNvPr id="1034" name="Picture 10" descr="Image result for audience icon gr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437" y="3148785"/>
            <a:ext cx="576004" cy="57600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website icon gra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852" y="3883581"/>
            <a:ext cx="630641" cy="63063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analytics icon gra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3170" y="5345081"/>
            <a:ext cx="626174" cy="6284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Image result for advertising icon gra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480" y="4555650"/>
            <a:ext cx="727940" cy="7279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p:cNvPicPr>
            <a:picLocks noChangeAspect="1"/>
          </p:cNvPicPr>
          <p:nvPr/>
        </p:nvPicPr>
        <p:blipFill>
          <a:blip r:embed="rId8"/>
          <a:stretch>
            <a:fillRect/>
          </a:stretch>
        </p:blipFill>
        <p:spPr>
          <a:xfrm>
            <a:off x="200852" y="6218927"/>
            <a:ext cx="2401198" cy="1719476"/>
          </a:xfrm>
          <a:prstGeom prst="rect">
            <a:avLst/>
          </a:prstGeom>
          <a:ln>
            <a:solidFill>
              <a:schemeClr val="tx1"/>
            </a:solidFill>
          </a:ln>
        </p:spPr>
      </p:pic>
      <p:pic>
        <p:nvPicPr>
          <p:cNvPr id="24" name="Picture 23"/>
          <p:cNvPicPr>
            <a:picLocks noChangeAspect="1"/>
          </p:cNvPicPr>
          <p:nvPr/>
        </p:nvPicPr>
        <p:blipFill>
          <a:blip r:embed="rId9"/>
          <a:stretch>
            <a:fillRect/>
          </a:stretch>
        </p:blipFill>
        <p:spPr>
          <a:xfrm>
            <a:off x="1029061" y="6819308"/>
            <a:ext cx="2542480" cy="1961016"/>
          </a:xfrm>
          <a:prstGeom prst="rect">
            <a:avLst/>
          </a:prstGeom>
          <a:ln>
            <a:solidFill>
              <a:schemeClr val="tx1"/>
            </a:solidFill>
          </a:ln>
        </p:spPr>
      </p:pic>
      <p:pic>
        <p:nvPicPr>
          <p:cNvPr id="25" name="Picture 24"/>
          <p:cNvPicPr>
            <a:picLocks noChangeAspect="1"/>
          </p:cNvPicPr>
          <p:nvPr/>
        </p:nvPicPr>
        <p:blipFill>
          <a:blip r:embed="rId10"/>
          <a:stretch>
            <a:fillRect/>
          </a:stretch>
        </p:blipFill>
        <p:spPr>
          <a:xfrm>
            <a:off x="467947" y="7799816"/>
            <a:ext cx="2000379" cy="2056204"/>
          </a:xfrm>
          <a:prstGeom prst="rect">
            <a:avLst/>
          </a:prstGeom>
          <a:ln>
            <a:solidFill>
              <a:schemeClr val="tx1"/>
            </a:solidFill>
          </a:ln>
        </p:spPr>
      </p:pic>
      <p:sp>
        <p:nvSpPr>
          <p:cNvPr id="31" name="Rectangle 30"/>
          <p:cNvSpPr/>
          <p:nvPr/>
        </p:nvSpPr>
        <p:spPr>
          <a:xfrm rot="16200000">
            <a:off x="-258504" y="8551036"/>
            <a:ext cx="1764736" cy="938719"/>
          </a:xfrm>
          <a:prstGeom prst="rect">
            <a:avLst/>
          </a:prstGeom>
        </p:spPr>
        <p:txBody>
          <a:bodyPr wrap="square">
            <a:spAutoFit/>
          </a:bodyPr>
          <a:lstStyle/>
          <a:p>
            <a:r>
              <a:rPr lang="en-US" sz="1100" b="1" dirty="0" smtClean="0">
                <a:latin typeface="Century Gothic" panose="020B0502020202020204" pitchFamily="34" charset="0"/>
              </a:rPr>
              <a:t>Business Profile</a:t>
            </a:r>
            <a:endParaRPr lang="en-US" sz="1100" dirty="0">
              <a:latin typeface="Century Gothic" panose="020B0502020202020204" pitchFamily="34" charset="0"/>
            </a:endParaRPr>
          </a:p>
          <a:p>
            <a:endParaRPr lang="en-US" sz="1100" dirty="0" smtClean="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p:txBody>
      </p:sp>
      <p:sp>
        <p:nvSpPr>
          <p:cNvPr id="32" name="Rectangle 31"/>
          <p:cNvSpPr/>
          <p:nvPr/>
        </p:nvSpPr>
        <p:spPr>
          <a:xfrm>
            <a:off x="5060390" y="8930137"/>
            <a:ext cx="1764736" cy="1107996"/>
          </a:xfrm>
          <a:prstGeom prst="rect">
            <a:avLst/>
          </a:prstGeom>
        </p:spPr>
        <p:txBody>
          <a:bodyPr wrap="square">
            <a:spAutoFit/>
          </a:bodyPr>
          <a:lstStyle/>
          <a:p>
            <a:r>
              <a:rPr lang="en-US" sz="1100" b="1" dirty="0" smtClean="0">
                <a:latin typeface="Century Gothic" panose="020B0502020202020204" pitchFamily="34" charset="0"/>
              </a:rPr>
              <a:t>Robust Analytics</a:t>
            </a:r>
            <a:endParaRPr lang="en-US" sz="1100" dirty="0" smtClean="0">
              <a:latin typeface="Century Gothic" panose="020B0502020202020204" pitchFamily="34" charset="0"/>
            </a:endParaRPr>
          </a:p>
          <a:p>
            <a:endParaRPr lang="en-US" sz="1100" dirty="0">
              <a:latin typeface="Century Gothic" panose="020B0502020202020204" pitchFamily="34" charset="0"/>
            </a:endParaRPr>
          </a:p>
          <a:p>
            <a:endParaRPr lang="en-US" sz="1100" dirty="0" smtClean="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a:p>
            <a:endParaRPr lang="en-US" sz="1100" dirty="0">
              <a:latin typeface="Century Gothic" panose="020B0502020202020204" pitchFamily="34" charset="0"/>
            </a:endParaRPr>
          </a:p>
        </p:txBody>
      </p:sp>
      <p:pic>
        <p:nvPicPr>
          <p:cNvPr id="1026" name="Picture 1" descr="cid:image001.png@01D26A64.8569C12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b="43040"/>
          <a:stretch/>
        </p:blipFill>
        <p:spPr bwMode="auto">
          <a:xfrm>
            <a:off x="3845618" y="6911930"/>
            <a:ext cx="3827189" cy="186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467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46668"/>
            <a:ext cx="7782891" cy="1824977"/>
          </a:xfrm>
          <a:prstGeom prst="rect">
            <a:avLst/>
          </a:prstGeom>
          <a:gradFill flip="none" rotWithShape="1">
            <a:gsLst>
              <a:gs pos="0">
                <a:srgbClr val="15487B">
                  <a:shade val="30000"/>
                  <a:satMod val="115000"/>
                </a:srgbClr>
              </a:gs>
              <a:gs pos="50000">
                <a:srgbClr val="15487B">
                  <a:shade val="67500"/>
                  <a:satMod val="115000"/>
                </a:srgbClr>
              </a:gs>
              <a:gs pos="100000">
                <a:srgbClr val="15487B">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08849" y="1491310"/>
            <a:ext cx="8825658" cy="1449199"/>
          </a:xfrm>
          <a:prstGeom prst="rect">
            <a:avLst/>
          </a:prstGeom>
        </p:spPr>
        <p:txBody>
          <a:bodyPr vert="horz" lIns="91440" tIns="45720" rIns="91440" bIns="45720" rtlCol="0" anchor="b">
            <a:normAutofit lnSpcReduction="10000"/>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r>
              <a:rPr lang="en-US" sz="10000" dirty="0" smtClean="0">
                <a:latin typeface="Century Gothic" panose="020B0502020202020204" pitchFamily="34" charset="0"/>
              </a:rPr>
              <a:t>Connect</a:t>
            </a:r>
            <a:endParaRPr lang="en-US" sz="10000" dirty="0">
              <a:latin typeface="Century Gothic" panose="020B0502020202020204" pitchFamily="34" charset="0"/>
            </a:endParaRPr>
          </a:p>
        </p:txBody>
      </p:sp>
      <p:sp>
        <p:nvSpPr>
          <p:cNvPr id="12" name="Title 1"/>
          <p:cNvSpPr txBox="1">
            <a:spLocks/>
          </p:cNvSpPr>
          <p:nvPr/>
        </p:nvSpPr>
        <p:spPr>
          <a:xfrm>
            <a:off x="-431005" y="4534858"/>
            <a:ext cx="3108617" cy="361951"/>
          </a:xfrm>
          <a:prstGeom prst="rect">
            <a:avLst/>
          </a:prstGeom>
        </p:spPr>
        <p:txBody>
          <a:bodyPr vert="horz" lIns="91440" tIns="45720" rIns="91440" bIns="45720" rtlCol="0" anchor="b">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r>
              <a:rPr lang="en-US" sz="2000" b="1" dirty="0" smtClean="0">
                <a:latin typeface="Century Gothic" panose="020B0502020202020204" pitchFamily="34" charset="0"/>
              </a:rPr>
              <a:t>How it works</a:t>
            </a:r>
            <a:endParaRPr lang="en-US" sz="2000" b="1" dirty="0">
              <a:latin typeface="Century Gothic" panose="020B0502020202020204" pitchFamily="34" charset="0"/>
            </a:endParaRPr>
          </a:p>
        </p:txBody>
      </p:sp>
      <p:pic>
        <p:nvPicPr>
          <p:cNvPr id="11" name="Picture 2" descr="http://partners.trafficoxygen.com/wp-content/uploads/2015/09/icon.m2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1760" y="6452750"/>
            <a:ext cx="1132536" cy="113253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newspa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363" y="4501962"/>
            <a:ext cx="1947329" cy="134491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4"/>
          <a:stretch>
            <a:fillRect/>
          </a:stretch>
        </p:blipFill>
        <p:spPr>
          <a:xfrm>
            <a:off x="5029200" y="6394379"/>
            <a:ext cx="1712826" cy="1358241"/>
          </a:xfrm>
          <a:prstGeom prst="rect">
            <a:avLst/>
          </a:prstGeom>
        </p:spPr>
      </p:pic>
      <p:pic>
        <p:nvPicPr>
          <p:cNvPr id="27" name="Picture 26"/>
          <p:cNvPicPr>
            <a:picLocks noChangeAspect="1"/>
          </p:cNvPicPr>
          <p:nvPr/>
        </p:nvPicPr>
        <p:blipFill>
          <a:blip r:embed="rId5"/>
          <a:stretch>
            <a:fillRect/>
          </a:stretch>
        </p:blipFill>
        <p:spPr>
          <a:xfrm>
            <a:off x="3036823" y="7816411"/>
            <a:ext cx="1539543" cy="1267517"/>
          </a:xfrm>
          <a:prstGeom prst="rect">
            <a:avLst/>
          </a:prstGeom>
        </p:spPr>
      </p:pic>
      <p:pic>
        <p:nvPicPr>
          <p:cNvPr id="28" name="Picture 27"/>
          <p:cNvPicPr>
            <a:picLocks noChangeAspect="1"/>
          </p:cNvPicPr>
          <p:nvPr/>
        </p:nvPicPr>
        <p:blipFill>
          <a:blip r:embed="rId6"/>
          <a:stretch>
            <a:fillRect/>
          </a:stretch>
        </p:blipFill>
        <p:spPr>
          <a:xfrm>
            <a:off x="923375" y="6357558"/>
            <a:ext cx="1551255" cy="1267142"/>
          </a:xfrm>
          <a:prstGeom prst="rect">
            <a:avLst/>
          </a:prstGeom>
        </p:spPr>
      </p:pic>
      <p:sp>
        <p:nvSpPr>
          <p:cNvPr id="2" name="TextBox 1"/>
          <p:cNvSpPr txBox="1"/>
          <p:nvPr/>
        </p:nvSpPr>
        <p:spPr>
          <a:xfrm>
            <a:off x="3157211" y="5778608"/>
            <a:ext cx="1871989" cy="553998"/>
          </a:xfrm>
          <a:prstGeom prst="rect">
            <a:avLst/>
          </a:prstGeom>
          <a:noFill/>
        </p:spPr>
        <p:txBody>
          <a:bodyPr wrap="square" rtlCol="0">
            <a:spAutoFit/>
          </a:bodyPr>
          <a:lstStyle/>
          <a:p>
            <a:r>
              <a:rPr lang="en-US" sz="1000" dirty="0" smtClean="0">
                <a:latin typeface="Century Gothic" panose="020B0502020202020204" pitchFamily="34" charset="0"/>
              </a:rPr>
              <a:t>Your print advertisements are uploaded to our directory database.</a:t>
            </a:r>
            <a:endParaRPr lang="en-US" sz="1000" dirty="0">
              <a:latin typeface="Century Gothic" panose="020B0502020202020204" pitchFamily="34" charset="0"/>
            </a:endParaRPr>
          </a:p>
        </p:txBody>
      </p:sp>
      <p:sp>
        <p:nvSpPr>
          <p:cNvPr id="3" name="TextBox 2"/>
          <p:cNvSpPr txBox="1"/>
          <p:nvPr/>
        </p:nvSpPr>
        <p:spPr>
          <a:xfrm>
            <a:off x="2835132" y="5624706"/>
            <a:ext cx="586839" cy="861774"/>
          </a:xfrm>
          <a:prstGeom prst="rect">
            <a:avLst/>
          </a:prstGeom>
          <a:noFill/>
        </p:spPr>
        <p:txBody>
          <a:bodyPr wrap="square" rtlCol="0">
            <a:spAutoFit/>
          </a:bodyPr>
          <a:lstStyle/>
          <a:p>
            <a:r>
              <a:rPr lang="en-US" sz="4800" b="1" dirty="0" smtClean="0">
                <a:solidFill>
                  <a:srgbClr val="0070C0"/>
                </a:solidFill>
                <a:latin typeface="+mj-lt"/>
              </a:rPr>
              <a:t>1</a:t>
            </a:r>
            <a:endParaRPr lang="en-US" sz="4800" b="1" dirty="0">
              <a:solidFill>
                <a:srgbClr val="0070C0"/>
              </a:solidFill>
              <a:latin typeface="+mj-lt"/>
            </a:endParaRPr>
          </a:p>
        </p:txBody>
      </p:sp>
      <p:sp>
        <p:nvSpPr>
          <p:cNvPr id="19" name="TextBox 18"/>
          <p:cNvSpPr txBox="1"/>
          <p:nvPr/>
        </p:nvSpPr>
        <p:spPr>
          <a:xfrm>
            <a:off x="5860853" y="7816411"/>
            <a:ext cx="1922038" cy="1323439"/>
          </a:xfrm>
          <a:prstGeom prst="rect">
            <a:avLst/>
          </a:prstGeom>
          <a:noFill/>
        </p:spPr>
        <p:txBody>
          <a:bodyPr wrap="square" rtlCol="0">
            <a:spAutoFit/>
          </a:bodyPr>
          <a:lstStyle/>
          <a:p>
            <a:r>
              <a:rPr lang="en-US" sz="1000" dirty="0" smtClean="0">
                <a:latin typeface="Century Gothic" panose="020B0502020202020204" pitchFamily="34" charset="0"/>
              </a:rPr>
              <a:t>A landing page is automatically created, turning your ad into fresh and relevant online content that is indexed by search engines in order to be found by consumers searching online.</a:t>
            </a:r>
            <a:endParaRPr lang="en-US" sz="1000" dirty="0">
              <a:latin typeface="Century Gothic" panose="020B0502020202020204" pitchFamily="34" charset="0"/>
            </a:endParaRPr>
          </a:p>
        </p:txBody>
      </p:sp>
      <p:sp>
        <p:nvSpPr>
          <p:cNvPr id="20" name="TextBox 19"/>
          <p:cNvSpPr txBox="1"/>
          <p:nvPr/>
        </p:nvSpPr>
        <p:spPr>
          <a:xfrm>
            <a:off x="5413824" y="7624716"/>
            <a:ext cx="586839" cy="861774"/>
          </a:xfrm>
          <a:prstGeom prst="rect">
            <a:avLst/>
          </a:prstGeom>
          <a:noFill/>
        </p:spPr>
        <p:txBody>
          <a:bodyPr wrap="square" rtlCol="0">
            <a:spAutoFit/>
          </a:bodyPr>
          <a:lstStyle/>
          <a:p>
            <a:r>
              <a:rPr lang="en-US" sz="4800" b="1" dirty="0" smtClean="0">
                <a:solidFill>
                  <a:srgbClr val="0070C0"/>
                </a:solidFill>
                <a:latin typeface="+mj-lt"/>
              </a:rPr>
              <a:t>2</a:t>
            </a:r>
            <a:endParaRPr lang="en-US" sz="4800" b="1" dirty="0">
              <a:solidFill>
                <a:srgbClr val="0070C0"/>
              </a:solidFill>
              <a:latin typeface="+mj-lt"/>
            </a:endParaRPr>
          </a:p>
        </p:txBody>
      </p:sp>
      <p:sp>
        <p:nvSpPr>
          <p:cNvPr id="21" name="TextBox 20"/>
          <p:cNvSpPr txBox="1"/>
          <p:nvPr/>
        </p:nvSpPr>
        <p:spPr>
          <a:xfrm>
            <a:off x="2452795" y="9123999"/>
            <a:ext cx="2887792" cy="707886"/>
          </a:xfrm>
          <a:prstGeom prst="rect">
            <a:avLst/>
          </a:prstGeom>
          <a:noFill/>
        </p:spPr>
        <p:txBody>
          <a:bodyPr wrap="square" rtlCol="0">
            <a:spAutoFit/>
          </a:bodyPr>
          <a:lstStyle/>
          <a:p>
            <a:r>
              <a:rPr lang="en-US" sz="1000" dirty="0" smtClean="0">
                <a:latin typeface="Century Gothic" panose="020B0502020202020204" pitchFamily="34" charset="0"/>
              </a:rPr>
              <a:t>The landing page is hosted on our news site, the #1 most visited site locally, and links back to your website, proving a powerful digital presence and SEO enhancement.</a:t>
            </a:r>
            <a:endParaRPr lang="en-US" sz="1000" dirty="0">
              <a:latin typeface="Century Gothic" panose="020B0502020202020204" pitchFamily="34" charset="0"/>
            </a:endParaRPr>
          </a:p>
        </p:txBody>
      </p:sp>
      <p:sp>
        <p:nvSpPr>
          <p:cNvPr id="14" name="Rectangle 13"/>
          <p:cNvSpPr/>
          <p:nvPr/>
        </p:nvSpPr>
        <p:spPr>
          <a:xfrm>
            <a:off x="792560" y="2797776"/>
            <a:ext cx="6625828" cy="1592744"/>
          </a:xfrm>
          <a:prstGeom prst="rect">
            <a:avLst/>
          </a:prstGeom>
        </p:spPr>
        <p:txBody>
          <a:bodyPr wrap="square">
            <a:spAutoFit/>
          </a:bodyPr>
          <a:lstStyle/>
          <a:p>
            <a:pPr>
              <a:lnSpc>
                <a:spcPct val="150000"/>
              </a:lnSpc>
            </a:pPr>
            <a:r>
              <a:rPr lang="en-US" sz="1300" dirty="0" smtClean="0">
                <a:latin typeface="Century Gothic" panose="020B0502020202020204" pitchFamily="34" charset="0"/>
              </a:rPr>
              <a:t>Digital Connect aligns your print advertising with your digital strategy by converting  your </a:t>
            </a:r>
            <a:r>
              <a:rPr lang="en-US" sz="1300" dirty="0">
                <a:latin typeface="Century Gothic" panose="020B0502020202020204" pitchFamily="34" charset="0"/>
              </a:rPr>
              <a:t>existing print ads </a:t>
            </a:r>
            <a:r>
              <a:rPr lang="en-US" sz="1300" dirty="0" smtClean="0">
                <a:latin typeface="Century Gothic" panose="020B0502020202020204" pitchFamily="34" charset="0"/>
              </a:rPr>
              <a:t>into powerful </a:t>
            </a:r>
            <a:r>
              <a:rPr lang="en-US" sz="1300" dirty="0">
                <a:latin typeface="Century Gothic" panose="020B0502020202020204" pitchFamily="34" charset="0"/>
              </a:rPr>
              <a:t>digital </a:t>
            </a:r>
            <a:r>
              <a:rPr lang="en-US" sz="1300" dirty="0" smtClean="0">
                <a:latin typeface="Century Gothic" panose="020B0502020202020204" pitchFamily="34" charset="0"/>
              </a:rPr>
              <a:t>content. This </a:t>
            </a:r>
            <a:r>
              <a:rPr lang="en-US" sz="1300" dirty="0">
                <a:latin typeface="Century Gothic" panose="020B0502020202020204" pitchFamily="34" charset="0"/>
              </a:rPr>
              <a:t>SEO </a:t>
            </a:r>
            <a:r>
              <a:rPr lang="en-US" sz="1300" dirty="0" smtClean="0">
                <a:latin typeface="Century Gothic" panose="020B0502020202020204" pitchFamily="34" charset="0"/>
              </a:rPr>
              <a:t>enhancement ad </a:t>
            </a:r>
            <a:r>
              <a:rPr lang="en-US" sz="1300" dirty="0">
                <a:latin typeface="Century Gothic" panose="020B0502020202020204" pitchFamily="34" charset="0"/>
              </a:rPr>
              <a:t>platform is fully responsive for </a:t>
            </a:r>
            <a:r>
              <a:rPr lang="en-US" sz="1300" dirty="0" smtClean="0">
                <a:latin typeface="Century Gothic" panose="020B0502020202020204" pitchFamily="34" charset="0"/>
              </a:rPr>
              <a:t>desktop, mobile</a:t>
            </a:r>
            <a:r>
              <a:rPr lang="en-US" sz="1300" dirty="0">
                <a:latin typeface="Century Gothic" panose="020B0502020202020204" pitchFamily="34" charset="0"/>
              </a:rPr>
              <a:t>, and tablet. </a:t>
            </a:r>
            <a:r>
              <a:rPr lang="en-US" sz="1300" dirty="0" smtClean="0">
                <a:latin typeface="Century Gothic" panose="020B0502020202020204" pitchFamily="34" charset="0"/>
              </a:rPr>
              <a:t>All of this is designed to not only give you a better digital presence, but also to strengthen and extend the lifespan of your print advertisements.</a:t>
            </a:r>
            <a:endParaRPr lang="en-US" sz="1300" dirty="0">
              <a:latin typeface="Century Gothic" panose="020B0502020202020204" pitchFamily="34" charset="0"/>
            </a:endParaRPr>
          </a:p>
        </p:txBody>
      </p:sp>
      <p:sp>
        <p:nvSpPr>
          <p:cNvPr id="13" name="Rectangle 2"/>
          <p:cNvSpPr>
            <a:spLocks noChangeArrowheads="1"/>
          </p:cNvSpPr>
          <p:nvPr/>
        </p:nvSpPr>
        <p:spPr bwMode="auto">
          <a:xfrm>
            <a:off x="24064" y="-30080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38443" y="5415740"/>
            <a:ext cx="801626" cy="944882"/>
          </a:xfrm>
          <a:prstGeom prst="rect">
            <a:avLst/>
          </a:prstGeom>
        </p:spPr>
      </p:pic>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4676588" y="7652976"/>
            <a:ext cx="801626" cy="944882"/>
          </a:xfrm>
          <a:prstGeom prst="rect">
            <a:avLst/>
          </a:prstGeom>
        </p:spPr>
      </p:pic>
      <p:sp>
        <p:nvSpPr>
          <p:cNvPr id="29" name="TextBox 28"/>
          <p:cNvSpPr txBox="1"/>
          <p:nvPr/>
        </p:nvSpPr>
        <p:spPr>
          <a:xfrm>
            <a:off x="587468" y="7664117"/>
            <a:ext cx="1503306" cy="1323439"/>
          </a:xfrm>
          <a:prstGeom prst="rect">
            <a:avLst/>
          </a:prstGeom>
          <a:noFill/>
        </p:spPr>
        <p:txBody>
          <a:bodyPr wrap="square" rtlCol="0">
            <a:spAutoFit/>
          </a:bodyPr>
          <a:lstStyle/>
          <a:p>
            <a:r>
              <a:rPr lang="en-US" sz="1000" dirty="0" smtClean="0">
                <a:latin typeface="Century Gothic" panose="020B0502020202020204" pitchFamily="34" charset="0"/>
              </a:rPr>
              <a:t>The more print ads you run, the more fresh and relevant content is indexed online, the better digital presence you build to be found online. </a:t>
            </a:r>
            <a:endParaRPr lang="en-US" sz="1000" dirty="0">
              <a:latin typeface="Century Gothic" panose="020B0502020202020204" pitchFamily="34" charset="0"/>
            </a:endParaRPr>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244837">
            <a:off x="2125356" y="7643583"/>
            <a:ext cx="801626" cy="944882"/>
          </a:xfrm>
          <a:prstGeom prst="rect">
            <a:avLst/>
          </a:prstGeom>
        </p:spPr>
      </p:pic>
      <p:pic>
        <p:nvPicPr>
          <p:cNvPr id="31" name="Picture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5966081">
            <a:off x="1882343" y="5428158"/>
            <a:ext cx="801626" cy="944882"/>
          </a:xfrm>
          <a:prstGeom prst="rect">
            <a:avLst/>
          </a:prstGeom>
        </p:spPr>
      </p:pic>
      <p:sp>
        <p:nvSpPr>
          <p:cNvPr id="32" name="TextBox 31"/>
          <p:cNvSpPr txBox="1"/>
          <p:nvPr/>
        </p:nvSpPr>
        <p:spPr>
          <a:xfrm>
            <a:off x="2090773" y="8952468"/>
            <a:ext cx="586839" cy="861774"/>
          </a:xfrm>
          <a:prstGeom prst="rect">
            <a:avLst/>
          </a:prstGeom>
          <a:noFill/>
        </p:spPr>
        <p:txBody>
          <a:bodyPr wrap="square" rtlCol="0">
            <a:spAutoFit/>
          </a:bodyPr>
          <a:lstStyle/>
          <a:p>
            <a:r>
              <a:rPr lang="en-US" sz="4800" b="1" dirty="0" smtClean="0">
                <a:solidFill>
                  <a:srgbClr val="0070C0"/>
                </a:solidFill>
                <a:latin typeface="+mj-lt"/>
              </a:rPr>
              <a:t>3</a:t>
            </a:r>
            <a:endParaRPr lang="en-US" sz="4800" b="1" dirty="0">
              <a:solidFill>
                <a:srgbClr val="0070C0"/>
              </a:solidFill>
              <a:latin typeface="+mj-lt"/>
            </a:endParaRPr>
          </a:p>
        </p:txBody>
      </p:sp>
      <p:sp>
        <p:nvSpPr>
          <p:cNvPr id="33" name="TextBox 32"/>
          <p:cNvSpPr txBox="1"/>
          <p:nvPr/>
        </p:nvSpPr>
        <p:spPr>
          <a:xfrm>
            <a:off x="229785" y="7500718"/>
            <a:ext cx="586839" cy="861774"/>
          </a:xfrm>
          <a:prstGeom prst="rect">
            <a:avLst/>
          </a:prstGeom>
          <a:noFill/>
        </p:spPr>
        <p:txBody>
          <a:bodyPr wrap="square" rtlCol="0">
            <a:spAutoFit/>
          </a:bodyPr>
          <a:lstStyle/>
          <a:p>
            <a:r>
              <a:rPr lang="en-US" sz="4800" b="1" dirty="0" smtClean="0">
                <a:solidFill>
                  <a:srgbClr val="0070C0"/>
                </a:solidFill>
                <a:latin typeface="+mj-lt"/>
              </a:rPr>
              <a:t>4</a:t>
            </a:r>
            <a:endParaRPr lang="en-US" sz="4800" b="1" dirty="0">
              <a:solidFill>
                <a:srgbClr val="0070C0"/>
              </a:solidFill>
              <a:latin typeface="+mj-lt"/>
            </a:endParaRPr>
          </a:p>
        </p:txBody>
      </p:sp>
      <p:sp>
        <p:nvSpPr>
          <p:cNvPr id="34" name="Title 1"/>
          <p:cNvSpPr txBox="1">
            <a:spLocks/>
          </p:cNvSpPr>
          <p:nvPr/>
        </p:nvSpPr>
        <p:spPr>
          <a:xfrm>
            <a:off x="266267" y="658098"/>
            <a:ext cx="3108617" cy="1240431"/>
          </a:xfrm>
          <a:prstGeom prst="rect">
            <a:avLst/>
          </a:prstGeom>
        </p:spPr>
        <p:txBody>
          <a:bodyPr vert="horz" lIns="91440" tIns="45720" rIns="91440" bIns="45720"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r>
              <a:rPr lang="en-US" sz="7200" dirty="0" smtClean="0">
                <a:solidFill>
                  <a:schemeClr val="bg1"/>
                </a:solidFill>
                <a:latin typeface="Century Gothic" panose="020B0502020202020204" pitchFamily="34" charset="0"/>
              </a:rPr>
              <a:t>Digital</a:t>
            </a:r>
            <a:endParaRPr lang="en-US" sz="7200" dirty="0">
              <a:solidFill>
                <a:schemeClr val="bg1"/>
              </a:solidFill>
              <a:latin typeface="Century Gothic" panose="020B0502020202020204" pitchFamily="34" charset="0"/>
            </a:endParaRPr>
          </a:p>
        </p:txBody>
      </p:sp>
      <p:sp>
        <p:nvSpPr>
          <p:cNvPr id="35" name="Rectangle 34"/>
          <p:cNvSpPr/>
          <p:nvPr/>
        </p:nvSpPr>
        <p:spPr>
          <a:xfrm>
            <a:off x="6131417" y="-49204"/>
            <a:ext cx="800100" cy="154305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1058" y="781635"/>
            <a:ext cx="574588" cy="574588"/>
          </a:xfrm>
          <a:prstGeom prst="rect">
            <a:avLst/>
          </a:prstGeom>
        </p:spPr>
      </p:pic>
      <p:sp>
        <p:nvSpPr>
          <p:cNvPr id="37" name="TextBox 36"/>
          <p:cNvSpPr txBox="1"/>
          <p:nvPr/>
        </p:nvSpPr>
        <p:spPr>
          <a:xfrm>
            <a:off x="5765348" y="364463"/>
            <a:ext cx="1532238" cy="400110"/>
          </a:xfrm>
          <a:prstGeom prst="rect">
            <a:avLst/>
          </a:prstGeom>
          <a:noFill/>
        </p:spPr>
        <p:txBody>
          <a:bodyPr wrap="square" rtlCol="0">
            <a:spAutoFit/>
          </a:bodyPr>
          <a:lstStyle/>
          <a:p>
            <a:pPr algn="ctr"/>
            <a:r>
              <a:rPr lang="en-US" sz="1000" dirty="0" smtClean="0">
                <a:solidFill>
                  <a:schemeClr val="bg1"/>
                </a:solidFill>
              </a:rPr>
              <a:t>Digital </a:t>
            </a:r>
          </a:p>
          <a:p>
            <a:pPr algn="ctr"/>
            <a:r>
              <a:rPr lang="en-US" sz="1000" dirty="0" smtClean="0">
                <a:solidFill>
                  <a:schemeClr val="bg1"/>
                </a:solidFill>
              </a:rPr>
              <a:t>Connect</a:t>
            </a:r>
            <a:endParaRPr lang="en-US" sz="1000" dirty="0">
              <a:solidFill>
                <a:schemeClr val="bg1"/>
              </a:solidFill>
            </a:endParaRPr>
          </a:p>
        </p:txBody>
      </p:sp>
    </p:spTree>
    <p:extLst>
      <p:ext uri="{BB962C8B-B14F-4D97-AF65-F5344CB8AC3E}">
        <p14:creationId xmlns:p14="http://schemas.microsoft.com/office/powerpoint/2010/main" val="1989805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6748873|-8341960|-3468525|-2064878|-9539986|Markido&quot;,&quot;Id&quot;:&quot;57e9724935413325bc380c0c&quot;,&quot;SmartGridHorizontal&quot;:0,&quot;LinkedExcelSources&quot;:{},&quot;LinkedProjectSources&quot;:{},&quot;FlowConfig&quot;:{&quot;Canvas&quot;:{&quot;Slide&quot;:-1,&quot;Width&quot;:0,&quot;Height&quot;:0},&quot;Timeline&quot;:{&quot;Actions&qu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1927</TotalTime>
  <Words>350</Words>
  <Application>Microsoft Office PowerPoint</Application>
  <PresentationFormat>Custom</PresentationFormat>
  <Paragraphs>33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Century Gothic</vt:lpstr>
      <vt:lpstr>Office Theme</vt:lpstr>
      <vt:lpstr>Digital</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dc:title>
  <dc:creator>Kate Murphy</dc:creator>
  <cp:lastModifiedBy>Sherri Healy</cp:lastModifiedBy>
  <cp:revision>45</cp:revision>
  <cp:lastPrinted>2016-09-22T18:15:31Z</cp:lastPrinted>
  <dcterms:created xsi:type="dcterms:W3CDTF">2016-09-20T20:37:31Z</dcterms:created>
  <dcterms:modified xsi:type="dcterms:W3CDTF">2017-01-10T16:39:05Z</dcterms:modified>
</cp:coreProperties>
</file>