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16256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53E"/>
    <a:srgbClr val="232C33"/>
    <a:srgbClr val="384449"/>
    <a:srgbClr val="F8F8F8"/>
    <a:srgbClr val="022C46"/>
    <a:srgbClr val="2F393F"/>
    <a:srgbClr val="94C63E"/>
    <a:srgbClr val="293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>
        <p:scale>
          <a:sx n="44" d="100"/>
          <a:sy n="44" d="100"/>
        </p:scale>
        <p:origin x="242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8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7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5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0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2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3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4398-7590-4631-B1C0-06BB9048658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9C63-4D7B-4B0E-8E0C-CC3C36C4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7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11975986"/>
            <a:ext cx="4143375" cy="4293071"/>
          </a:xfrm>
          <a:prstGeom prst="rect">
            <a:avLst/>
          </a:prstGeom>
          <a:solidFill>
            <a:srgbClr val="2F3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143376" y="11975986"/>
            <a:ext cx="4143375" cy="4293071"/>
          </a:xfrm>
          <a:prstGeom prst="rect">
            <a:avLst/>
          </a:prstGeom>
          <a:solidFill>
            <a:srgbClr val="384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832670" y="2860684"/>
            <a:ext cx="3662643" cy="742950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557336" y="3733587"/>
            <a:ext cx="7306746" cy="742950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329404" y="4642035"/>
            <a:ext cx="1754155" cy="742950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926806" y="5536397"/>
            <a:ext cx="4888998" cy="742950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14750" y="857934"/>
            <a:ext cx="3889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-15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Native Advertising</a:t>
            </a:r>
            <a:endParaRPr lang="en-US" sz="3600" b="1" spc="-150" dirty="0">
              <a:solidFill>
                <a:srgbClr val="022C46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225" y="0"/>
            <a:ext cx="2847975" cy="2286000"/>
          </a:xfrm>
          <a:prstGeom prst="rect">
            <a:avLst/>
          </a:prstGeom>
          <a:solidFill>
            <a:srgbClr val="232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6" y="342899"/>
            <a:ext cx="2188689" cy="166369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8010525" y="1162050"/>
            <a:ext cx="3409950" cy="16568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838199" y="6785131"/>
            <a:ext cx="1438275" cy="16568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0" y="7698050"/>
            <a:ext cx="4143375" cy="4293071"/>
          </a:xfrm>
          <a:prstGeom prst="rect">
            <a:avLst/>
          </a:prstGeom>
          <a:solidFill>
            <a:srgbClr val="232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43376" y="7698050"/>
            <a:ext cx="4143375" cy="4293071"/>
          </a:xfrm>
          <a:prstGeom prst="rect">
            <a:avLst/>
          </a:prstGeom>
          <a:solidFill>
            <a:srgbClr val="293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711797" y="9868802"/>
            <a:ext cx="728015" cy="8386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1886" y="10051901"/>
            <a:ext cx="3212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Because our native placements reside in the same locations as our editorial content, your messaging blends right in. 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9944" y="11183896"/>
            <a:ext cx="1566862" cy="1566862"/>
          </a:xfrm>
          <a:prstGeom prst="rect">
            <a:avLst/>
          </a:prstGeom>
          <a:solidFill>
            <a:srgbClr val="94C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5855172" y="9868802"/>
            <a:ext cx="728015" cy="8386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690417" y="10051901"/>
            <a:ext cx="3057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Native ads are more visually engaging than display ads. Consumers look at native ads 53% more frequently than display ads.*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1711797" y="14306639"/>
            <a:ext cx="728015" cy="8386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86612" y="14489738"/>
            <a:ext cx="3799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Our native packages have shelf life. Your content can live on a unique landing page within our newspaper site for the duration of your native campaign. 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5855172" y="14306639"/>
            <a:ext cx="728015" cy="8386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690417" y="14489738"/>
            <a:ext cx="30575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By Having native content in our print and digital platforms, you ar</a:t>
            </a:r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 reaching over 75% of adults in the market weekly. 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42599" y="11553400"/>
            <a:ext cx="4135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100" spc="-1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Native </a:t>
            </a:r>
          </a:p>
          <a:p>
            <a:pPr algn="ctr"/>
            <a:r>
              <a:rPr lang="en-US" sz="2000" b="1" kern="100" spc="-1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Advertising</a:t>
            </a:r>
            <a:endParaRPr lang="en-US" sz="500" b="1" kern="100" spc="-1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43733" y="7654426"/>
            <a:ext cx="348322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  <a:spcAft>
                <a:spcPts val="1200"/>
              </a:spcAft>
            </a:pPr>
            <a:r>
              <a:rPr lang="en-US" sz="4000" spc="-150" dirty="0" smtClean="0">
                <a:solidFill>
                  <a:srgbClr val="232C33"/>
                </a:solidFill>
                <a:latin typeface="Century Gothic" panose="020B0502020202020204" pitchFamily="34" charset="0"/>
              </a:rPr>
              <a:t>Why Native</a:t>
            </a:r>
            <a:endParaRPr lang="en-US" sz="4000" spc="-150" dirty="0" smtClean="0">
              <a:solidFill>
                <a:srgbClr val="232C33"/>
              </a:solidFill>
              <a:latin typeface="Century Gothic" panose="020B0502020202020204" pitchFamily="34" charset="0"/>
            </a:endParaRPr>
          </a:p>
          <a:p>
            <a:pPr>
              <a:lnSpc>
                <a:spcPts val="4500"/>
              </a:lnSpc>
              <a:spcAft>
                <a:spcPts val="1200"/>
              </a:spcAft>
            </a:pPr>
            <a:r>
              <a:rPr lang="en-US" sz="6600" b="1" spc="-150" dirty="0" smtClean="0">
                <a:solidFill>
                  <a:srgbClr val="232C33"/>
                </a:solidFill>
                <a:latin typeface="Century Gothic" panose="020B0502020202020204" pitchFamily="34" charset="0"/>
              </a:rPr>
              <a:t>WORKS</a:t>
            </a:r>
            <a:endParaRPr lang="en-US" sz="6600" b="1" spc="-150" dirty="0">
              <a:solidFill>
                <a:srgbClr val="232C33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43733" y="9110234"/>
            <a:ext cx="348322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Native advertising is a form of paid media where the ad experience follows the natural form and function of the user experience in which it is placed. </a:t>
            </a:r>
          </a:p>
          <a:p>
            <a:endParaRPr lang="en-US" sz="2400" dirty="0">
              <a:solidFill>
                <a:srgbClr val="022C46"/>
              </a:solidFill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Our custom native advertising packages include robust content marketing and distribution strategies to reach your ideal audience. </a:t>
            </a:r>
          </a:p>
          <a:p>
            <a:endParaRPr lang="en-US" sz="2000" dirty="0">
              <a:solidFill>
                <a:srgbClr val="022C46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1525" y="2709719"/>
            <a:ext cx="10765374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  <a:spcAft>
                <a:spcPts val="1200"/>
              </a:spcAft>
            </a:pPr>
            <a:r>
              <a:rPr lang="en-US" sz="4800" spc="-15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Native advertising allows </a:t>
            </a:r>
            <a:r>
              <a:rPr lang="en-US" sz="4800" spc="-1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your business </a:t>
            </a:r>
            <a:r>
              <a:rPr lang="en-US" sz="4800" spc="-15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to </a:t>
            </a:r>
            <a:r>
              <a:rPr lang="en-US" sz="4800" spc="-1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position itself as the expert </a:t>
            </a:r>
            <a:r>
              <a:rPr lang="en-US" sz="4800" spc="-15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in your industry and</a:t>
            </a:r>
            <a:r>
              <a:rPr lang="en-US" sz="4800" spc="-1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reach </a:t>
            </a:r>
            <a:r>
              <a:rPr lang="en-US" sz="4800" spc="-15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potential customers in a </a:t>
            </a:r>
            <a:r>
              <a:rPr lang="en-US" sz="4800" spc="-15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new, unique way</a:t>
            </a:r>
            <a:r>
              <a:rPr lang="en-US" sz="4800" spc="-15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. </a:t>
            </a:r>
            <a:endParaRPr lang="en-US" sz="4800" spc="-150" dirty="0">
              <a:latin typeface="Century Gothic" panose="020B0502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983857" y="15929154"/>
            <a:ext cx="38862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>
                <a:latin typeface="Century Gothic" panose="020B0502020202020204" pitchFamily="34" charset="0"/>
              </a:rPr>
              <a:t>*Source: </a:t>
            </a:r>
            <a:r>
              <a:rPr lang="en-US" sz="1000" dirty="0" err="1" smtClean="0">
                <a:latin typeface="Century Gothic" panose="020B0502020202020204" pitchFamily="34" charset="0"/>
              </a:rPr>
              <a:t>Sharethrough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r>
              <a:rPr lang="en-US" sz="1000" dirty="0" smtClean="0">
                <a:latin typeface="Century Gothic" panose="020B0502020202020204" pitchFamily="34" charset="0"/>
              </a:rPr>
              <a:t>2013. </a:t>
            </a:r>
            <a:endParaRPr lang="en-US" sz="1000" dirty="0"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565" y="9317988"/>
            <a:ext cx="3472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Content is Viewed as Editorial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035409" y="9261938"/>
            <a:ext cx="2335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Increased Visibility 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0015" y="13797174"/>
            <a:ext cx="3323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Timely 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or </a:t>
            </a: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Evergreen Content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35954" y="13797174"/>
            <a:ext cx="2811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Largest Local Audience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Image result for white eye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412" y="785686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white newspaper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397" y="7812215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white people icon 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3" y="1235759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white content icon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4" y="12436590"/>
            <a:ext cx="1371600" cy="122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0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76868"/>
            <a:ext cx="12192000" cy="301044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176868"/>
            <a:ext cx="12192000" cy="664260"/>
          </a:xfrm>
          <a:prstGeom prst="rect">
            <a:avLst/>
          </a:prstGeom>
          <a:solidFill>
            <a:srgbClr val="232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Expert 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(3 month minimum commitment</a:t>
            </a: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endParaRPr lang="en-US" sz="2400" dirty="0">
              <a:solidFill>
                <a:srgbClr val="8AC53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601200" y="6178378"/>
            <a:ext cx="2590800" cy="662749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7422" y="3837170"/>
            <a:ext cx="6702603" cy="742950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06395" y="857934"/>
            <a:ext cx="3798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-150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Native Packages</a:t>
            </a:r>
            <a:endParaRPr lang="en-US" sz="3600" b="1" spc="-150" dirty="0">
              <a:solidFill>
                <a:srgbClr val="022C46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7225" y="0"/>
            <a:ext cx="2847975" cy="2286000"/>
          </a:xfrm>
          <a:prstGeom prst="rect">
            <a:avLst/>
          </a:prstGeom>
          <a:solidFill>
            <a:srgbClr val="232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6" y="342899"/>
            <a:ext cx="2188689" cy="1663699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 flipV="1">
            <a:off x="8010525" y="1162050"/>
            <a:ext cx="3409950" cy="16568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94657" y="5868290"/>
            <a:ext cx="1438275" cy="16568"/>
          </a:xfrm>
          <a:prstGeom prst="line">
            <a:avLst/>
          </a:prstGeom>
          <a:ln w="31750">
            <a:solidFill>
              <a:srgbClr val="8AC5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080591" y="4830128"/>
            <a:ext cx="4301548" cy="742950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884784" y="2962382"/>
            <a:ext cx="7987004" cy="742950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57226" y="2858283"/>
            <a:ext cx="11413195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R="0" lvl="0" indent="0" defTabSz="914400" fontAlgn="auto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5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Our </a:t>
            </a:r>
            <a:r>
              <a:rPr lang="en-US" sz="4800" spc="-15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native advertising packages </a:t>
            </a:r>
            <a:r>
              <a:rPr lang="en-US" sz="4800" spc="-15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are </a:t>
            </a:r>
            <a:r>
              <a:rPr lang="en-US" sz="4800" spc="-15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strategically developed </a:t>
            </a:r>
            <a:r>
              <a:rPr lang="en-US" sz="4800" spc="-15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to engage with your </a:t>
            </a:r>
            <a:r>
              <a:rPr lang="en-US" sz="4800" spc="-15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rPr>
              <a:t>ideal audience</a:t>
            </a:r>
            <a:r>
              <a:rPr lang="en-US" sz="4800" spc="-150" dirty="0" smtClean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rPr>
              <a:t>.  </a:t>
            </a:r>
            <a:endParaRPr lang="en-US" sz="4800" spc="-150" dirty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2222" y="7079356"/>
            <a:ext cx="551714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Content Strategy: </a:t>
            </a:r>
          </a:p>
          <a:p>
            <a:endParaRPr lang="en-US" sz="8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Production of 3 articles per month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Online article landing page on newspaper website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One infographic creation per month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30 sec. custom video on location for 1 hour with voiceover, music &amp; interview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52458" y="6928944"/>
            <a:ext cx="613954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Distribution Strategy: </a:t>
            </a:r>
          </a:p>
          <a:p>
            <a:endParaRPr lang="en-US" sz="8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XXXX* Native placement homepage/section front impressions on desktop &amp; mobile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4 ½ page ads in </a:t>
            </a:r>
            <a:r>
              <a:rPr lang="en-US" sz="1600" dirty="0" smtClean="0">
                <a:latin typeface="Century Gothic" panose="020B0502020202020204" pitchFamily="34" charset="0"/>
              </a:rPr>
              <a:t>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100,000 </a:t>
            </a:r>
            <a:r>
              <a:rPr lang="en-US" sz="1600" dirty="0">
                <a:latin typeface="Century Gothic" panose="020B0502020202020204" pitchFamily="34" charset="0"/>
              </a:rPr>
              <a:t>ROS impressions directing users to native content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In-View video impressions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2 Boosted </a:t>
            </a:r>
            <a:r>
              <a:rPr lang="en-US" sz="1600" dirty="0" smtClean="0">
                <a:latin typeface="Century Gothic" panose="020B0502020202020204" pitchFamily="34" charset="0"/>
              </a:rPr>
              <a:t>sponsored Newspaper </a:t>
            </a:r>
            <a:r>
              <a:rPr lang="en-US" sz="1600" dirty="0">
                <a:latin typeface="Century Gothic" panose="020B0502020202020204" pitchFamily="34" charset="0"/>
              </a:rPr>
              <a:t>Facebook Posts </a:t>
            </a:r>
            <a:r>
              <a:rPr lang="en-US" sz="1600" dirty="0" smtClean="0">
                <a:latin typeface="Century Gothic" panose="020B0502020202020204" pitchFamily="34" charset="0"/>
              </a:rPr>
              <a:t>**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Content can be repurposed </a:t>
            </a:r>
            <a:r>
              <a:rPr lang="en-US" sz="1600" dirty="0" smtClean="0">
                <a:latin typeface="Century Gothic" panose="020B0502020202020204" pitchFamily="34" charset="0"/>
              </a:rPr>
              <a:t>on website </a:t>
            </a:r>
            <a:r>
              <a:rPr lang="en-US" sz="1600" dirty="0">
                <a:latin typeface="Century Gothic" panose="020B0502020202020204" pitchFamily="34" charset="0"/>
              </a:rPr>
              <a:t>&amp; social pages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0" y="9339679"/>
            <a:ext cx="12192000" cy="2654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" y="9339678"/>
            <a:ext cx="12192000" cy="664260"/>
          </a:xfrm>
          <a:prstGeom prst="rect">
            <a:avLst/>
          </a:prstGeom>
          <a:solidFill>
            <a:srgbClr val="232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Influencer 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(3 month minimum commitment</a:t>
            </a: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endParaRPr lang="en-US" sz="2400" dirty="0">
              <a:solidFill>
                <a:srgbClr val="8AC53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2222" y="10095917"/>
            <a:ext cx="551714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Content Strategy: </a:t>
            </a:r>
          </a:p>
          <a:p>
            <a:endParaRPr lang="en-US" sz="8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Production of </a:t>
            </a:r>
            <a:r>
              <a:rPr lang="en-US" sz="1600" dirty="0" smtClean="0">
                <a:latin typeface="Century Gothic" panose="020B0502020202020204" pitchFamily="34" charset="0"/>
              </a:rPr>
              <a:t>2 </a:t>
            </a:r>
            <a:r>
              <a:rPr lang="en-US" sz="1600" dirty="0">
                <a:latin typeface="Century Gothic" panose="020B0502020202020204" pitchFamily="34" charset="0"/>
              </a:rPr>
              <a:t>articles per month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Online article landing page on newspaper website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One infographic creation per month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91800" y="10024524"/>
            <a:ext cx="60002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Distribution Strategy: </a:t>
            </a:r>
          </a:p>
          <a:p>
            <a:endParaRPr lang="en-US" sz="8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XXXX* Native placement homepage/section front impressions on desktop &amp; mobile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4 </a:t>
            </a:r>
            <a:r>
              <a:rPr lang="en-US" sz="1600" dirty="0" smtClean="0">
                <a:latin typeface="Century Gothic" panose="020B0502020202020204" pitchFamily="34" charset="0"/>
              </a:rPr>
              <a:t>1/4 </a:t>
            </a:r>
            <a:r>
              <a:rPr lang="en-US" sz="1600" dirty="0">
                <a:latin typeface="Century Gothic" panose="020B0502020202020204" pitchFamily="34" charset="0"/>
              </a:rPr>
              <a:t>page ads in </a:t>
            </a:r>
            <a:r>
              <a:rPr lang="en-US" sz="1600" dirty="0" smtClean="0">
                <a:latin typeface="Century Gothic" panose="020B0502020202020204" pitchFamily="34" charset="0"/>
              </a:rPr>
              <a:t>print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75,000 </a:t>
            </a:r>
            <a:r>
              <a:rPr lang="en-US" sz="1600" dirty="0">
                <a:latin typeface="Century Gothic" panose="020B0502020202020204" pitchFamily="34" charset="0"/>
              </a:rPr>
              <a:t>ROS impressions directing users to native content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1</a:t>
            </a:r>
            <a:r>
              <a:rPr lang="en-US" sz="1600" dirty="0" smtClean="0"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</a:rPr>
              <a:t>Boosted </a:t>
            </a:r>
            <a:r>
              <a:rPr lang="en-US" sz="1600" dirty="0" smtClean="0">
                <a:latin typeface="Century Gothic" panose="020B0502020202020204" pitchFamily="34" charset="0"/>
              </a:rPr>
              <a:t>sponsored Newspaper Facebook Post**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Content </a:t>
            </a:r>
            <a:r>
              <a:rPr lang="en-US" sz="1600" dirty="0">
                <a:latin typeface="Century Gothic" panose="020B0502020202020204" pitchFamily="34" charset="0"/>
              </a:rPr>
              <a:t>can be repurposed </a:t>
            </a:r>
            <a:r>
              <a:rPr lang="en-US" sz="1600" dirty="0" smtClean="0">
                <a:latin typeface="Century Gothic" panose="020B0502020202020204" pitchFamily="34" charset="0"/>
              </a:rPr>
              <a:t>on website </a:t>
            </a:r>
            <a:r>
              <a:rPr lang="en-US" sz="1600" dirty="0">
                <a:latin typeface="Century Gothic" panose="020B0502020202020204" pitchFamily="34" charset="0"/>
              </a:rPr>
              <a:t>&amp; social pages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12188826"/>
            <a:ext cx="12191999" cy="24083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0" y="12188826"/>
            <a:ext cx="12191999" cy="664260"/>
          </a:xfrm>
          <a:prstGeom prst="rect">
            <a:avLst/>
          </a:prstGeom>
          <a:solidFill>
            <a:srgbClr val="232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Specialist 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(3 month minimum commitment</a:t>
            </a: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endParaRPr lang="en-US" sz="2400" dirty="0">
              <a:solidFill>
                <a:srgbClr val="8AC53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2222" y="12988331"/>
            <a:ext cx="551714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Content Strategy: </a:t>
            </a:r>
          </a:p>
          <a:p>
            <a:endParaRPr lang="en-US" sz="8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Production of 1</a:t>
            </a:r>
            <a:r>
              <a:rPr lang="en-US" sz="1600" dirty="0" smtClean="0">
                <a:latin typeface="Century Gothic" panose="020B0502020202020204" pitchFamily="34" charset="0"/>
              </a:rPr>
              <a:t> article </a:t>
            </a:r>
            <a:r>
              <a:rPr lang="en-US" sz="1600" dirty="0">
                <a:latin typeface="Century Gothic" panose="020B0502020202020204" pitchFamily="34" charset="0"/>
              </a:rPr>
              <a:t>per month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Online article landing page on newspaper website 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191801" y="12873672"/>
            <a:ext cx="600019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Distribution Strategy: </a:t>
            </a:r>
          </a:p>
          <a:p>
            <a:endParaRPr lang="en-US" sz="8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XXXX* Native placement homepage/section front impressions on desktop &amp; mobile monthly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2 1/4 </a:t>
            </a:r>
            <a:r>
              <a:rPr lang="en-US" sz="1600" dirty="0">
                <a:latin typeface="Century Gothic" panose="020B0502020202020204" pitchFamily="34" charset="0"/>
              </a:rPr>
              <a:t>page ads in </a:t>
            </a:r>
            <a:r>
              <a:rPr lang="en-US" sz="1600" dirty="0" smtClean="0">
                <a:latin typeface="Century Gothic" panose="020B0502020202020204" pitchFamily="34" charset="0"/>
              </a:rPr>
              <a:t>print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50,000 </a:t>
            </a:r>
            <a:r>
              <a:rPr lang="en-US" sz="1600" dirty="0">
                <a:latin typeface="Century Gothic" panose="020B0502020202020204" pitchFamily="34" charset="0"/>
              </a:rPr>
              <a:t>ROS impressions directing users to native content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Content </a:t>
            </a:r>
            <a:r>
              <a:rPr lang="en-US" sz="1600" dirty="0">
                <a:latin typeface="Century Gothic" panose="020B0502020202020204" pitchFamily="34" charset="0"/>
              </a:rPr>
              <a:t>can be repurposed </a:t>
            </a:r>
            <a:r>
              <a:rPr lang="en-US" sz="1600" dirty="0" smtClean="0">
                <a:latin typeface="Century Gothic" panose="020B0502020202020204" pitchFamily="34" charset="0"/>
              </a:rPr>
              <a:t>on website </a:t>
            </a:r>
            <a:r>
              <a:rPr lang="en-US" sz="1600" dirty="0">
                <a:latin typeface="Century Gothic" panose="020B0502020202020204" pitchFamily="34" charset="0"/>
              </a:rPr>
              <a:t>&amp; social pages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99986" y="6296781"/>
            <a:ext cx="2193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$10,000 monthly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601200" y="9339677"/>
            <a:ext cx="2590800" cy="664261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9872121" y="9469130"/>
            <a:ext cx="2048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,000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monthly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601200" y="12188825"/>
            <a:ext cx="2590800" cy="664261"/>
          </a:xfrm>
          <a:prstGeom prst="rect">
            <a:avLst/>
          </a:prstGeom>
          <a:solidFill>
            <a:srgbClr val="8AC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9872121" y="12289896"/>
            <a:ext cx="2048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$2,500 </a:t>
            </a:r>
            <a:r>
              <a:rPr lang="en-US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monthly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3254" y="14826926"/>
            <a:ext cx="332419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  <a:spcAft>
                <a:spcPts val="1200"/>
              </a:spcAft>
            </a:pPr>
            <a:r>
              <a:rPr lang="en-US" sz="4000" spc="-150" dirty="0" smtClean="0">
                <a:solidFill>
                  <a:srgbClr val="232C33"/>
                </a:solidFill>
                <a:latin typeface="Century Gothic" panose="020B0502020202020204" pitchFamily="34" charset="0"/>
              </a:rPr>
              <a:t>GET IN</a:t>
            </a:r>
          </a:p>
          <a:p>
            <a:pPr>
              <a:lnSpc>
                <a:spcPts val="4500"/>
              </a:lnSpc>
              <a:spcAft>
                <a:spcPts val="1200"/>
              </a:spcAft>
            </a:pPr>
            <a:r>
              <a:rPr lang="en-US" sz="6600" b="1" spc="-150" dirty="0" smtClean="0">
                <a:solidFill>
                  <a:srgbClr val="232C33"/>
                </a:solidFill>
                <a:latin typeface="Century Gothic" panose="020B0502020202020204" pitchFamily="34" charset="0"/>
              </a:rPr>
              <a:t>TOUCH.</a:t>
            </a:r>
            <a:endParaRPr lang="en-US" sz="6600" b="1" spc="-150" dirty="0">
              <a:solidFill>
                <a:srgbClr val="232C33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70981" y="15203951"/>
            <a:ext cx="3483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We’re ready </a:t>
            </a:r>
            <a:r>
              <a:rPr lang="en-US" dirty="0" smtClean="0">
                <a:solidFill>
                  <a:srgbClr val="022C46"/>
                </a:solidFill>
                <a:latin typeface="Century Gothic" panose="020B0502020202020204" pitchFamily="34" charset="0"/>
              </a:rPr>
              <a:t>to collaborate on your native strategy!</a:t>
            </a:r>
            <a:endParaRPr lang="en-US" dirty="0">
              <a:solidFill>
                <a:srgbClr val="022C46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83975" y="15133144"/>
            <a:ext cx="37482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150" dirty="0">
                <a:solidFill>
                  <a:srgbClr val="022C46"/>
                </a:solidFill>
                <a:latin typeface="Century Gothic" panose="020B0502020202020204" pitchFamily="34" charset="0"/>
              </a:rPr>
              <a:t>(309) TRACKING</a:t>
            </a:r>
          </a:p>
          <a:p>
            <a:r>
              <a:rPr lang="en-US" sz="2200" b="1" spc="-150" dirty="0">
                <a:solidFill>
                  <a:srgbClr val="022C46"/>
                </a:solidFill>
                <a:latin typeface="Century Gothic" panose="020B0502020202020204" pitchFamily="34" charset="0"/>
              </a:rPr>
              <a:t>video@amplifiedlocal.com</a:t>
            </a:r>
          </a:p>
        </p:txBody>
      </p:sp>
    </p:spTree>
    <p:extLst>
      <p:ext uri="{BB962C8B-B14F-4D97-AF65-F5344CB8AC3E}">
        <p14:creationId xmlns:p14="http://schemas.microsoft.com/office/powerpoint/2010/main" val="4557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465</Words>
  <Application>Microsoft Office PowerPoint</Application>
  <PresentationFormat>Custom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Sherri Healy</dc:creator>
  <cp:lastModifiedBy>Sherri Healy</cp:lastModifiedBy>
  <cp:revision>72</cp:revision>
  <cp:lastPrinted>2017-03-06T23:09:12Z</cp:lastPrinted>
  <dcterms:created xsi:type="dcterms:W3CDTF">2017-02-10T21:31:43Z</dcterms:created>
  <dcterms:modified xsi:type="dcterms:W3CDTF">2017-03-06T23:15:38Z</dcterms:modified>
</cp:coreProperties>
</file>