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945" r:id="rId1"/>
  </p:sldMasterIdLst>
  <p:notesMasterIdLst>
    <p:notesMasterId r:id="rId65"/>
  </p:notesMasterIdLst>
  <p:handoutMasterIdLst>
    <p:handoutMasterId r:id="rId66"/>
  </p:handoutMasterIdLst>
  <p:sldIdLst>
    <p:sldId id="509" r:id="rId2"/>
    <p:sldId id="571" r:id="rId3"/>
    <p:sldId id="455" r:id="rId4"/>
    <p:sldId id="534" r:id="rId5"/>
    <p:sldId id="522" r:id="rId6"/>
    <p:sldId id="523" r:id="rId7"/>
    <p:sldId id="524" r:id="rId8"/>
    <p:sldId id="525" r:id="rId9"/>
    <p:sldId id="527" r:id="rId10"/>
    <p:sldId id="529" r:id="rId11"/>
    <p:sldId id="528" r:id="rId12"/>
    <p:sldId id="530" r:id="rId13"/>
    <p:sldId id="520" r:id="rId14"/>
    <p:sldId id="531" r:id="rId15"/>
    <p:sldId id="567" r:id="rId16"/>
    <p:sldId id="536" r:id="rId17"/>
    <p:sldId id="479" r:id="rId18"/>
    <p:sldId id="541" r:id="rId19"/>
    <p:sldId id="542" r:id="rId20"/>
    <p:sldId id="563" r:id="rId21"/>
    <p:sldId id="460" r:id="rId22"/>
    <p:sldId id="461" r:id="rId23"/>
    <p:sldId id="462" r:id="rId24"/>
    <p:sldId id="463" r:id="rId25"/>
    <p:sldId id="464" r:id="rId26"/>
    <p:sldId id="465" r:id="rId27"/>
    <p:sldId id="473" r:id="rId28"/>
    <p:sldId id="474" r:id="rId29"/>
    <p:sldId id="564" r:id="rId30"/>
    <p:sldId id="477" r:id="rId31"/>
    <p:sldId id="478" r:id="rId32"/>
    <p:sldId id="480" r:id="rId33"/>
    <p:sldId id="490" r:id="rId34"/>
    <p:sldId id="491" r:id="rId35"/>
    <p:sldId id="492" r:id="rId36"/>
    <p:sldId id="493" r:id="rId37"/>
    <p:sldId id="494" r:id="rId38"/>
    <p:sldId id="495" r:id="rId39"/>
    <p:sldId id="496" r:id="rId40"/>
    <p:sldId id="497" r:id="rId41"/>
    <p:sldId id="498" r:id="rId42"/>
    <p:sldId id="500" r:id="rId43"/>
    <p:sldId id="501" r:id="rId44"/>
    <p:sldId id="503" r:id="rId45"/>
    <p:sldId id="504" r:id="rId46"/>
    <p:sldId id="538" r:id="rId47"/>
    <p:sldId id="558" r:id="rId48"/>
    <p:sldId id="559" r:id="rId49"/>
    <p:sldId id="560" r:id="rId50"/>
    <p:sldId id="537" r:id="rId51"/>
    <p:sldId id="539" r:id="rId52"/>
    <p:sldId id="540" r:id="rId53"/>
    <p:sldId id="545" r:id="rId54"/>
    <p:sldId id="544" r:id="rId55"/>
    <p:sldId id="547" r:id="rId56"/>
    <p:sldId id="548" r:id="rId57"/>
    <p:sldId id="546" r:id="rId58"/>
    <p:sldId id="549" r:id="rId59"/>
    <p:sldId id="550" r:id="rId60"/>
    <p:sldId id="561" r:id="rId61"/>
    <p:sldId id="566" r:id="rId62"/>
    <p:sldId id="565" r:id="rId63"/>
    <p:sldId id="562" r:id="rId64"/>
  </p:sldIdLst>
  <p:sldSz cx="9144000" cy="6858000" type="screen4x3"/>
  <p:notesSz cx="6858000" cy="92964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50021"/>
    <a:srgbClr val="F7964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1609" autoAdjust="0"/>
  </p:normalViewPr>
  <p:slideViewPr>
    <p:cSldViewPr snapToGrid="0" snapToObjects="1">
      <p:cViewPr>
        <p:scale>
          <a:sx n="100" d="100"/>
          <a:sy n="100" d="100"/>
        </p:scale>
        <p:origin x="-516" y="9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8" d="100"/>
          <a:sy n="88" d="100"/>
        </p:scale>
        <p:origin x="-3858" y="-108"/>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atin typeface="Arial" pitchFamily="34" charset="0"/>
                <a:ea typeface="ＭＳ Ｐゴシック" pitchFamily="34" charset="-128"/>
                <a:cs typeface="+mn-cs"/>
              </a:defRPr>
            </a:lvl1pPr>
          </a:lstStyle>
          <a:p>
            <a:pPr>
              <a:defRPr/>
            </a:pPr>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384119CC-5DAC-4DEF-B34A-CD7E7B024012}" type="datetime1">
              <a:rPr lang="en-US"/>
              <a:pPr>
                <a:defRPr/>
              </a:pPr>
              <a:t>2/1/2016</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atin typeface="Arial" pitchFamily="34" charset="0"/>
                <a:ea typeface="ＭＳ Ｐゴシック" pitchFamily="34" charset="-128"/>
                <a:cs typeface="+mn-cs"/>
              </a:defRPr>
            </a:lvl1pPr>
          </a:lstStyle>
          <a:p>
            <a:pPr>
              <a:defRPr/>
            </a:pPr>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34753C1E-19CC-4A7C-8BC5-4DB932C8C377}" type="slidenum">
              <a:rPr lang="en-US"/>
              <a:pPr>
                <a:defRPr/>
              </a:pPr>
              <a:t>‹#›</a:t>
            </a:fld>
            <a:endParaRPr lang="en-US"/>
          </a:p>
        </p:txBody>
      </p:sp>
    </p:spTree>
    <p:extLst>
      <p:ext uri="{BB962C8B-B14F-4D97-AF65-F5344CB8AC3E}">
        <p14:creationId xmlns:p14="http://schemas.microsoft.com/office/powerpoint/2010/main" xmlns="" val="33256332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6482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6CB5BDEC-9184-4DAA-9640-3EF2C579934F}" type="datetime1">
              <a:rPr lang="en-US"/>
              <a:pPr>
                <a:defRPr/>
              </a:pPr>
              <a:t>2/1/2016</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2BCA8DF0-0084-4F3D-9F41-E63009A8236C}" type="slidenum">
              <a:rPr lang="en-US"/>
              <a:pPr>
                <a:defRPr/>
              </a:pPr>
              <a:t>‹#›</a:t>
            </a:fld>
            <a:endParaRPr lang="en-US"/>
          </a:p>
        </p:txBody>
      </p:sp>
    </p:spTree>
    <p:extLst>
      <p:ext uri="{BB962C8B-B14F-4D97-AF65-F5344CB8AC3E}">
        <p14:creationId xmlns:p14="http://schemas.microsoft.com/office/powerpoint/2010/main" xmlns="" val="213024736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ＭＳ Ｐゴシック" pitchFamily="-107"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B6DAB1E-A794-43F4-AB96-1CA043C4AF92}" type="slidenum">
              <a:rPr lang="en-US" altLang="en-US" smtClean="0">
                <a:latin typeface="Calibri" pitchFamily="34" charset="0"/>
              </a:rPr>
              <a:pPr eaLnBrk="1" hangingPunct="1"/>
              <a:t>3</a:t>
            </a:fld>
            <a:endParaRPr lang="en-US" altLang="en-US" smtClean="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3D6295C5-7453-409F-B2CA-6CA9C578749E}" type="slidenum">
              <a:rPr lang="en-US" altLang="en-US" smtClean="0">
                <a:latin typeface="Calibri" pitchFamily="34" charset="0"/>
              </a:rPr>
              <a:pPr eaLnBrk="1" hangingPunct="1"/>
              <a:t>24</a:t>
            </a:fld>
            <a:endParaRPr lang="en-US" altLang="en-US"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8C0C43E-BF0E-483F-A00E-C74AB3C874A7}" type="slidenum">
              <a:rPr lang="en-US" altLang="en-US" smtClean="0">
                <a:latin typeface="Calibri" pitchFamily="34" charset="0"/>
              </a:rPr>
              <a:pPr eaLnBrk="1" hangingPunct="1"/>
              <a:t>4</a:t>
            </a:fld>
            <a:endParaRPr lang="en-US" altLang="en-US"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ea typeface="ＭＳ Ｐゴシック" pitchFamily="34" charset="-128"/>
              </a:rPr>
              <a:t>The greatest potential for new fan growth is to reach the FRIENDS OF YOUR FANS!</a:t>
            </a:r>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D20DB1D0-2E17-4EF8-B585-BE512E013318}" type="slidenum">
              <a:rPr lang="en-US" altLang="en-US" smtClean="0">
                <a:cs typeface="Arial" pitchFamily="34" charset="0"/>
              </a:rPr>
              <a:pPr eaLnBrk="1" hangingPunct="1"/>
              <a:t>5</a:t>
            </a:fld>
            <a:endParaRPr lang="en-US" altLang="en-US" smtClean="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ＭＳ Ｐゴシック" pitchFamily="34" charset="-128"/>
              </a:rPr>
              <a:t>Stella and Dot does a great job of driving traffic to their Facebook page by offering different ways to wear their accessories.(necklace and scarf example). They have a weekly blog they post of Facebook called “style sessions” with details on their weekly outfit inspiration with lots of great pictures and ideas. They also post inspiring quotes, video and promotions to keep people coming back. They encourage customers to post pictures of themselves wearing products on their social media with a hash tag to Stella &amp; Dot to twitter and Instagram. Stella and Dot is a direct sales (accessory) business that provides a business platform for women to work from home. </a:t>
            </a:r>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3C0BD544-2281-4636-97E4-4D9842FD2EC3}" type="slidenum">
              <a:rPr lang="en-US" altLang="en-US" smtClean="0">
                <a:latin typeface="Calibri" pitchFamily="34" charset="0"/>
              </a:rPr>
              <a:pPr eaLnBrk="1" hangingPunct="1"/>
              <a:t>6</a:t>
            </a:fld>
            <a:endParaRPr lang="en-US" altLang="en-US"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ＭＳ Ｐゴシック" pitchFamily="34" charset="-128"/>
              </a:rPr>
              <a:t>Old Spice drives engagement on their page by posting humorous ads, videos, photos and post that get people to like share and comment.</a:t>
            </a:r>
          </a:p>
          <a:p>
            <a:r>
              <a:rPr lang="en-US" altLang="en-US" smtClean="0">
                <a:ea typeface="ＭＳ Ｐゴシック" pitchFamily="34" charset="-128"/>
              </a:rPr>
              <a:t>History ad = 5,880 likes, 79 comments and 170 shares</a:t>
            </a:r>
          </a:p>
          <a:p>
            <a:r>
              <a:rPr lang="en-US" altLang="en-US" smtClean="0">
                <a:ea typeface="ＭＳ Ｐゴシック" pitchFamily="34" charset="-128"/>
              </a:rPr>
              <a:t>Leap weekend = 97 likes, 6 comments and 1 share</a:t>
            </a:r>
          </a:p>
          <a:p>
            <a:r>
              <a:rPr lang="en-US" altLang="en-US" smtClean="0">
                <a:ea typeface="ＭＳ Ｐゴシック" pitchFamily="34" charset="-128"/>
              </a:rPr>
              <a:t>Video = 3,706,133 views, 39,144 likes, 1,421 comments and ,739 shares</a:t>
            </a:r>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4636D8D-E288-4F74-910B-EF32B06FCCA8}" type="slidenum">
              <a:rPr lang="en-US" altLang="en-US" smtClean="0">
                <a:latin typeface="Calibri" pitchFamily="34" charset="0"/>
              </a:rPr>
              <a:pPr eaLnBrk="1" hangingPunct="1"/>
              <a:t>7</a:t>
            </a:fld>
            <a:endParaRPr lang="en-US" altLang="en-US"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B92EBF71-C167-44F9-8960-AF646798ECC2}" type="slidenum">
              <a:rPr lang="en-US" altLang="en-US" smtClean="0">
                <a:latin typeface="Calibri" pitchFamily="34" charset="0"/>
              </a:rPr>
              <a:pPr eaLnBrk="1" hangingPunct="1"/>
              <a:t>16</a:t>
            </a:fld>
            <a:endParaRPr lang="en-US" altLang="en-US" smtClean="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D7B17C8F-4E71-4C61-BBB7-98B7C739082E}" type="slidenum">
              <a:rPr lang="en-US" altLang="en-US" smtClean="0">
                <a:latin typeface="Calibri" pitchFamily="34" charset="0"/>
              </a:rPr>
              <a:pPr eaLnBrk="1" hangingPunct="1"/>
              <a:t>21</a:t>
            </a:fld>
            <a:endParaRPr lang="en-US" altLang="en-US"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6230108F-EC9B-41EB-8ACD-DBB5F47668BD}" type="slidenum">
              <a:rPr lang="en-US" altLang="en-US" smtClean="0">
                <a:latin typeface="Calibri" pitchFamily="34" charset="0"/>
              </a:rPr>
              <a:pPr eaLnBrk="1" hangingPunct="1"/>
              <a:t>22</a:t>
            </a:fld>
            <a:endParaRPr lang="en-US" altLang="en-US" smtClean="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59A458E6-DEC0-4C8B-BD64-A9DA1270FD4B}" type="slidenum">
              <a:rPr lang="en-US" altLang="en-US" smtClean="0">
                <a:latin typeface="Calibri" pitchFamily="34" charset="0"/>
              </a:rPr>
              <a:pPr eaLnBrk="1" hangingPunct="1"/>
              <a:t>23</a:t>
            </a:fld>
            <a:endParaRPr lang="en-US" altLang="en-US"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Amplified Digital Agency St. Louis"/>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4800" y="1981200"/>
            <a:ext cx="357505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10"/>
          <p:cNvSpPr txBox="1">
            <a:spLocks noChangeArrowheads="1"/>
          </p:cNvSpPr>
          <p:nvPr/>
        </p:nvSpPr>
        <p:spPr bwMode="auto">
          <a:xfrm>
            <a:off x="3505200" y="2057400"/>
            <a:ext cx="762000" cy="1016000"/>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6000" smtClean="0">
                <a:solidFill>
                  <a:srgbClr val="98CA3C"/>
                </a:solidFill>
                <a:cs typeface="Arial" charset="0"/>
              </a:rPr>
              <a:t> |</a:t>
            </a:r>
            <a:endParaRPr lang="en-US" sz="5200" smtClean="0">
              <a:latin typeface="Century Gothic" charset="0"/>
              <a:ea typeface="Arial" charset="0"/>
              <a:cs typeface="Arial" charset="0"/>
            </a:endParaRPr>
          </a:p>
        </p:txBody>
      </p:sp>
      <p:sp>
        <p:nvSpPr>
          <p:cNvPr id="2" name="Title 1"/>
          <p:cNvSpPr>
            <a:spLocks noGrp="1"/>
          </p:cNvSpPr>
          <p:nvPr>
            <p:ph type="ctrTitle"/>
          </p:nvPr>
        </p:nvSpPr>
        <p:spPr>
          <a:xfrm>
            <a:off x="4114800" y="2414250"/>
            <a:ext cx="4953000" cy="487363"/>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20887"/>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xmlns="" val="535473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xmlns="" val="202416079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Horizontal Image">
    <p:spTree>
      <p:nvGrpSpPr>
        <p:cNvPr id="1" name=""/>
        <p:cNvGrpSpPr/>
        <p:nvPr/>
      </p:nvGrpSpPr>
      <p:grpSpPr>
        <a:xfrm>
          <a:off x="0" y="0"/>
          <a:ext cx="0" cy="0"/>
          <a:chOff x="0" y="0"/>
          <a:chExt cx="0" cy="0"/>
        </a:xfrm>
      </p:grpSpPr>
      <p:sp>
        <p:nvSpPr>
          <p:cNvPr id="5" name="Rectangle 4"/>
          <p:cNvSpPr/>
          <p:nvPr userDrawn="1"/>
        </p:nvSpPr>
        <p:spPr>
          <a:xfrm>
            <a:off x="0" y="1417638"/>
            <a:ext cx="9144000" cy="1819275"/>
          </a:xfrm>
          <a:prstGeom prst="rect">
            <a:avLst/>
          </a:prstGeom>
          <a:solidFill>
            <a:srgbClr val="98CA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Date Placeholder 3"/>
          <p:cNvSpPr txBox="1">
            <a:spLocks/>
          </p:cNvSpPr>
          <p:nvPr userDrawn="1"/>
        </p:nvSpPr>
        <p:spPr>
          <a:xfrm>
            <a:off x="152400" y="5802313"/>
            <a:ext cx="5410200" cy="1006475"/>
          </a:xfrm>
          <a:prstGeom prst="rect">
            <a:avLst/>
          </a:prstGeom>
        </p:spPr>
        <p:txBody>
          <a:bodyPr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p>
        </p:txBody>
      </p:sp>
      <p:pic>
        <p:nvPicPr>
          <p:cNvPr id="7" name="Picture 2" descr="Amplified Digital Agency St. Louis"/>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6781800" y="6126163"/>
            <a:ext cx="2019300"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6"/>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457200" y="6067425"/>
            <a:ext cx="990600" cy="650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Date Placeholder 3"/>
          <p:cNvSpPr txBox="1">
            <a:spLocks/>
          </p:cNvSpPr>
          <p:nvPr userDrawn="1"/>
        </p:nvSpPr>
        <p:spPr bwMode="auto">
          <a:xfrm>
            <a:off x="1447800" y="5965825"/>
            <a:ext cx="5410200" cy="781050"/>
          </a:xfrm>
          <a:prstGeom prst="rect">
            <a:avLst/>
          </a:prstGeom>
          <a:noFill/>
          <a:ln w="9525">
            <a:noFill/>
            <a:miter lim="800000"/>
            <a:headEnd/>
            <a:tailEnd/>
          </a:ln>
        </p:spPr>
        <p:txBody>
          <a:bodyPr anchor="ctr"/>
          <a:lstStyle/>
          <a:p>
            <a:pPr defTabSz="914400">
              <a:defRPr/>
            </a:pPr>
            <a:r>
              <a:rPr lang="en-US" sz="1400" b="1" dirty="0">
                <a:latin typeface="Century Gothic" pitchFamily="34" charset="0"/>
              </a:rPr>
              <a:t/>
            </a:r>
            <a:br>
              <a:rPr lang="en-US" sz="1400" b="1" dirty="0">
                <a:latin typeface="Century Gothic" pitchFamily="34" charset="0"/>
              </a:rPr>
            </a:br>
            <a:r>
              <a:rPr lang="en-US" sz="1400" b="1" dirty="0">
                <a:solidFill>
                  <a:srgbClr val="98CA3C"/>
                </a:solidFill>
                <a:latin typeface="Century Gothic" pitchFamily="34" charset="0"/>
              </a:rPr>
              <a:t>Social Media &amp; Reputation</a:t>
            </a:r>
            <a:endParaRPr lang="en-US" sz="1400" b="1" dirty="0">
              <a:solidFill>
                <a:srgbClr val="898989"/>
              </a:solidFill>
              <a:latin typeface="Century Gothic" pitchFamily="34" charset="0"/>
            </a:endParaRPr>
          </a:p>
        </p:txBody>
      </p:sp>
      <p:sp>
        <p:nvSpPr>
          <p:cNvPr id="2" name="Title 1"/>
          <p:cNvSpPr>
            <a:spLocks noGrp="1"/>
          </p:cNvSpPr>
          <p:nvPr>
            <p:ph type="title"/>
          </p:nvPr>
        </p:nvSpPr>
        <p:spPr/>
        <p:txBody>
          <a:bodyPr/>
          <a:lstStyle>
            <a:lvl1pPr>
              <a:defRPr b="1">
                <a:solidFill>
                  <a:srgbClr val="92D050"/>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3917" y="3372754"/>
            <a:ext cx="8229600" cy="2647045"/>
          </a:xfrm>
        </p:spPr>
        <p:txBody>
          <a:bodyPr>
            <a:normAutofit/>
          </a:bodyPr>
          <a:lstStyle>
            <a:lvl1pPr>
              <a:defRPr sz="18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Picture Placeholder 2"/>
          <p:cNvSpPr>
            <a:spLocks noGrp="1"/>
          </p:cNvSpPr>
          <p:nvPr>
            <p:ph type="pic" idx="13"/>
          </p:nvPr>
        </p:nvSpPr>
        <p:spPr>
          <a:xfrm>
            <a:off x="228600" y="1554163"/>
            <a:ext cx="8610600" cy="15325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11" name="Slide Number Placeholder 5"/>
          <p:cNvSpPr>
            <a:spLocks noGrp="1"/>
          </p:cNvSpPr>
          <p:nvPr>
            <p:ph type="sldNum" sz="quarter" idx="14"/>
          </p:nvPr>
        </p:nvSpPr>
        <p:spPr>
          <a:xfrm>
            <a:off x="6553200" y="6356350"/>
            <a:ext cx="2133600" cy="365125"/>
          </a:xfrm>
          <a:prstGeom prst="rect">
            <a:avLst/>
          </a:prstGeom>
        </p:spPr>
        <p:txBody>
          <a:bodyPr/>
          <a:lstStyle>
            <a:lvl1pPr>
              <a:defRPr/>
            </a:lvl1pPr>
          </a:lstStyle>
          <a:p>
            <a:pPr>
              <a:defRPr/>
            </a:pPr>
            <a:fld id="{EDBB1B3F-58C6-481C-B220-0F6AE99F5743}" type="slidenum">
              <a:rPr lang="en-US"/>
              <a:pPr>
                <a:defRPr/>
              </a:pPr>
              <a:t>‹#›</a:t>
            </a:fld>
            <a:endParaRPr lang="en-US"/>
          </a:p>
        </p:txBody>
      </p:sp>
    </p:spTree>
    <p:extLst>
      <p:ext uri="{BB962C8B-B14F-4D97-AF65-F5344CB8AC3E}">
        <p14:creationId xmlns:p14="http://schemas.microsoft.com/office/powerpoint/2010/main" xmlns="" val="39370225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Rep Mgm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11" name="Text Placeholder 10"/>
          <p:cNvSpPr>
            <a:spLocks noGrp="1"/>
          </p:cNvSpPr>
          <p:nvPr>
            <p:ph type="body" sz="quarter" idx="13"/>
          </p:nvPr>
        </p:nvSpPr>
        <p:spPr>
          <a:xfrm>
            <a:off x="457200" y="1600200"/>
            <a:ext cx="8229600" cy="4724400"/>
          </a:xfrm>
        </p:spPr>
        <p:txBody>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2"/>
          <p:cNvSpPr>
            <a:spLocks noGrp="1"/>
          </p:cNvSpPr>
          <p:nvPr>
            <p:ph type="dt" sz="half" idx="14"/>
          </p:nvPr>
        </p:nvSpPr>
        <p:spPr>
          <a:xfrm>
            <a:off x="457200" y="6356350"/>
            <a:ext cx="2133600" cy="365125"/>
          </a:xfrm>
          <a:prstGeom prst="rect">
            <a:avLst/>
          </a:prstGeom>
        </p:spPr>
        <p:txBody>
          <a:bodyPr/>
          <a:lstStyle>
            <a:lvl1pPr>
              <a:defRPr/>
            </a:lvl1pPr>
          </a:lstStyle>
          <a:p>
            <a:pPr>
              <a:defRPr/>
            </a:pPr>
            <a:fld id="{749092D4-C600-4CD9-B412-04CD30DFB070}" type="datetime1">
              <a:rPr lang="en-US"/>
              <a:pPr>
                <a:defRPr/>
              </a:pPr>
              <a:t>2/1/2016</a:t>
            </a:fld>
            <a:endParaRPr lang="en-US" dirty="0"/>
          </a:p>
        </p:txBody>
      </p:sp>
    </p:spTree>
    <p:extLst>
      <p:ext uri="{BB962C8B-B14F-4D97-AF65-F5344CB8AC3E}">
        <p14:creationId xmlns:p14="http://schemas.microsoft.com/office/powerpoint/2010/main" xmlns="" val="1925852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4" name="Rectangle 3"/>
          <p:cNvSpPr/>
          <p:nvPr/>
        </p:nvSpPr>
        <p:spPr>
          <a:xfrm>
            <a:off x="0" y="0"/>
            <a:ext cx="9144000" cy="1417638"/>
          </a:xfrm>
          <a:prstGeom prst="rect">
            <a:avLst/>
          </a:prstGeom>
          <a:solidFill>
            <a:srgbClr val="98CA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2" descr="Amplified Digital Agency St. Louis"/>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781800" y="6126163"/>
            <a:ext cx="2019300"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6"/>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457200" y="6067425"/>
            <a:ext cx="990600" cy="650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Date Placeholder 3"/>
          <p:cNvSpPr txBox="1">
            <a:spLocks/>
          </p:cNvSpPr>
          <p:nvPr userDrawn="1"/>
        </p:nvSpPr>
        <p:spPr bwMode="auto">
          <a:xfrm>
            <a:off x="1447800" y="5975350"/>
            <a:ext cx="5410200" cy="781050"/>
          </a:xfrm>
          <a:prstGeom prst="rect">
            <a:avLst/>
          </a:prstGeom>
          <a:noFill/>
          <a:ln w="9525">
            <a:noFill/>
            <a:miter lim="800000"/>
            <a:headEnd/>
            <a:tailEnd/>
          </a:ln>
        </p:spPr>
        <p:txBody>
          <a:bodyPr anchor="ctr"/>
          <a:lstStyle/>
          <a:p>
            <a:pPr defTabSz="914400">
              <a:defRPr/>
            </a:pPr>
            <a:r>
              <a:rPr lang="en-US" sz="1200" b="1" dirty="0">
                <a:latin typeface="Century Gothic" pitchFamily="34" charset="0"/>
              </a:rPr>
              <a:t/>
            </a:r>
            <a:br>
              <a:rPr lang="en-US" sz="1200" b="1" dirty="0">
                <a:latin typeface="Century Gothic" pitchFamily="34" charset="0"/>
              </a:rPr>
            </a:br>
            <a:r>
              <a:rPr lang="en-US" sz="1100" b="1" dirty="0">
                <a:solidFill>
                  <a:srgbClr val="98CA3C"/>
                </a:solidFill>
                <a:latin typeface="Century Gothic" pitchFamily="34" charset="0"/>
              </a:rPr>
              <a:t>Social Media &amp; Reputation</a:t>
            </a:r>
            <a:endParaRPr lang="en-US" sz="1100" b="1" dirty="0">
              <a:solidFill>
                <a:srgbClr val="898989"/>
              </a:solidFill>
              <a:latin typeface="Century Gothic" pitchFamily="34" charset="0"/>
            </a:endParaRPr>
          </a:p>
        </p:txBody>
      </p:sp>
      <p:sp>
        <p:nvSpPr>
          <p:cNvPr id="2" name="Title 1"/>
          <p:cNvSpPr>
            <a:spLocks noGrp="1"/>
          </p:cNvSpPr>
          <p:nvPr>
            <p:ph type="title"/>
          </p:nvPr>
        </p:nvSpPr>
        <p:spPr/>
        <p:txBody>
          <a:bodyPr/>
          <a:lstStyle>
            <a:lvl1pPr>
              <a:defRPr b="1">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228872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tandard No Logo">
    <p:spTree>
      <p:nvGrpSpPr>
        <p:cNvPr id="1" name=""/>
        <p:cNvGrpSpPr/>
        <p:nvPr/>
      </p:nvGrpSpPr>
      <p:grpSpPr>
        <a:xfrm>
          <a:off x="0" y="0"/>
          <a:ext cx="0" cy="0"/>
          <a:chOff x="0" y="0"/>
          <a:chExt cx="0" cy="0"/>
        </a:xfrm>
      </p:grpSpPr>
      <p:sp>
        <p:nvSpPr>
          <p:cNvPr id="4" name="Rectangle 3"/>
          <p:cNvSpPr/>
          <p:nvPr/>
        </p:nvSpPr>
        <p:spPr>
          <a:xfrm>
            <a:off x="0" y="0"/>
            <a:ext cx="9144000" cy="1417638"/>
          </a:xfrm>
          <a:prstGeom prst="rect">
            <a:avLst/>
          </a:prstGeom>
          <a:solidFill>
            <a:srgbClr val="98CA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lvl1pPr>
              <a:defRPr b="1">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750782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orizontal Image">
    <p:spTree>
      <p:nvGrpSpPr>
        <p:cNvPr id="1" name=""/>
        <p:cNvGrpSpPr/>
        <p:nvPr/>
      </p:nvGrpSpPr>
      <p:grpSpPr>
        <a:xfrm>
          <a:off x="0" y="0"/>
          <a:ext cx="0" cy="0"/>
          <a:chOff x="0" y="0"/>
          <a:chExt cx="0" cy="0"/>
        </a:xfrm>
      </p:grpSpPr>
      <p:sp>
        <p:nvSpPr>
          <p:cNvPr id="5" name="Rectangle 4"/>
          <p:cNvSpPr/>
          <p:nvPr/>
        </p:nvSpPr>
        <p:spPr>
          <a:xfrm>
            <a:off x="0" y="1417638"/>
            <a:ext cx="9144000" cy="1819275"/>
          </a:xfrm>
          <a:prstGeom prst="rect">
            <a:avLst/>
          </a:prstGeom>
          <a:solidFill>
            <a:srgbClr val="98CA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2" descr="Amplified Digital Agency St. Louis"/>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781800" y="6126163"/>
            <a:ext cx="2019300"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Date Placeholder 3"/>
          <p:cNvSpPr txBox="1">
            <a:spLocks/>
          </p:cNvSpPr>
          <p:nvPr userDrawn="1"/>
        </p:nvSpPr>
        <p:spPr bwMode="auto">
          <a:xfrm>
            <a:off x="152400" y="6008688"/>
            <a:ext cx="5410200" cy="781050"/>
          </a:xfrm>
          <a:prstGeom prst="rect">
            <a:avLst/>
          </a:prstGeom>
          <a:noFill/>
          <a:ln w="9525">
            <a:noFill/>
            <a:miter lim="800000"/>
            <a:headEnd/>
            <a:tailEnd/>
          </a:ln>
        </p:spPr>
        <p:txBody>
          <a:bodyPr anchor="ctr"/>
          <a:lstStyle/>
          <a:p>
            <a:pPr defTabSz="914400">
              <a:defRPr/>
            </a:pPr>
            <a:r>
              <a:rPr lang="en-US" sz="1200">
                <a:latin typeface="Calibri" pitchFamily="34" charset="0"/>
              </a:rPr>
              <a:t/>
            </a:r>
            <a:br>
              <a:rPr lang="en-US" sz="1200">
                <a:latin typeface="Calibri" pitchFamily="34" charset="0"/>
              </a:rPr>
            </a:br>
            <a:r>
              <a:rPr lang="en-US" sz="2000">
                <a:solidFill>
                  <a:srgbClr val="98CA3C"/>
                </a:solidFill>
                <a:latin typeface="Century Gothic" pitchFamily="34" charset="0"/>
              </a:rPr>
              <a:t>amplifiedlocal.com </a:t>
            </a:r>
            <a:r>
              <a:rPr lang="en-US" sz="1200">
                <a:solidFill>
                  <a:srgbClr val="898989"/>
                </a:solidFill>
                <a:latin typeface="Calibri" pitchFamily="34" charset="0"/>
              </a:rPr>
              <a:t/>
            </a:r>
            <a:br>
              <a:rPr lang="en-US" sz="1200">
                <a:solidFill>
                  <a:srgbClr val="898989"/>
                </a:solidFill>
                <a:latin typeface="Calibri" pitchFamily="34" charset="0"/>
              </a:rPr>
            </a:br>
            <a:r>
              <a:rPr lang="en-US" sz="1200">
                <a:solidFill>
                  <a:srgbClr val="898989"/>
                </a:solidFill>
                <a:latin typeface="Calibri" pitchFamily="34" charset="0"/>
              </a:rPr>
              <a:t>© 2015 Amplified. All Rights Reserved. No reproduction without permission</a:t>
            </a:r>
          </a:p>
        </p:txBody>
      </p:sp>
      <p:sp>
        <p:nvSpPr>
          <p:cNvPr id="2" name="Title 1"/>
          <p:cNvSpPr>
            <a:spLocks noGrp="1"/>
          </p:cNvSpPr>
          <p:nvPr>
            <p:ph type="title"/>
          </p:nvPr>
        </p:nvSpPr>
        <p:spPr/>
        <p:txBody>
          <a:bodyPr/>
          <a:lstStyle>
            <a:lvl1pPr>
              <a:defRPr b="1">
                <a:solidFill>
                  <a:srgbClr val="92D050"/>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3917" y="3372754"/>
            <a:ext cx="8229600" cy="2647045"/>
          </a:xfrm>
        </p:spPr>
        <p:txBody>
          <a:bodyPr>
            <a:normAutofit/>
          </a:bodyPr>
          <a:lstStyle>
            <a:lvl1pPr>
              <a:defRPr sz="18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Picture Placeholder 2"/>
          <p:cNvSpPr>
            <a:spLocks noGrp="1"/>
          </p:cNvSpPr>
          <p:nvPr>
            <p:ph type="pic" idx="13"/>
          </p:nvPr>
        </p:nvSpPr>
        <p:spPr>
          <a:xfrm>
            <a:off x="228600" y="1554163"/>
            <a:ext cx="8610600" cy="153253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a:p>
        </p:txBody>
      </p:sp>
    </p:spTree>
    <p:extLst>
      <p:ext uri="{BB962C8B-B14F-4D97-AF65-F5344CB8AC3E}">
        <p14:creationId xmlns:p14="http://schemas.microsoft.com/office/powerpoint/2010/main" xmlns="" val="1628610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Heavy Images">
    <p:spTree>
      <p:nvGrpSpPr>
        <p:cNvPr id="1" name=""/>
        <p:cNvGrpSpPr/>
        <p:nvPr/>
      </p:nvGrpSpPr>
      <p:grpSpPr>
        <a:xfrm>
          <a:off x="0" y="0"/>
          <a:ext cx="0" cy="0"/>
          <a:chOff x="0" y="0"/>
          <a:chExt cx="0" cy="0"/>
        </a:xfrm>
      </p:grpSpPr>
      <p:pic>
        <p:nvPicPr>
          <p:cNvPr id="4" name="Picture 2" descr="Amplified Digital Agency St. Louis"/>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781800" y="6126163"/>
            <a:ext cx="2019300"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6"/>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457200" y="6067425"/>
            <a:ext cx="990600" cy="650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Date Placeholder 3"/>
          <p:cNvSpPr txBox="1">
            <a:spLocks/>
          </p:cNvSpPr>
          <p:nvPr userDrawn="1"/>
        </p:nvSpPr>
        <p:spPr bwMode="auto">
          <a:xfrm>
            <a:off x="1447800" y="5975350"/>
            <a:ext cx="5410200" cy="781050"/>
          </a:xfrm>
          <a:prstGeom prst="rect">
            <a:avLst/>
          </a:prstGeom>
          <a:noFill/>
          <a:ln w="9525">
            <a:noFill/>
            <a:miter lim="800000"/>
            <a:headEnd/>
            <a:tailEnd/>
          </a:ln>
        </p:spPr>
        <p:txBody>
          <a:bodyPr anchor="ctr"/>
          <a:lstStyle/>
          <a:p>
            <a:pPr defTabSz="914400">
              <a:defRPr/>
            </a:pPr>
            <a:r>
              <a:rPr lang="en-US" sz="1400" b="1" dirty="0">
                <a:latin typeface="Century Gothic" pitchFamily="34" charset="0"/>
              </a:rPr>
              <a:t/>
            </a:r>
            <a:br>
              <a:rPr lang="en-US" sz="1400" b="1" dirty="0">
                <a:latin typeface="Century Gothic" pitchFamily="34" charset="0"/>
              </a:rPr>
            </a:br>
            <a:r>
              <a:rPr lang="en-US" sz="1400" b="1" dirty="0">
                <a:solidFill>
                  <a:srgbClr val="98CA3C"/>
                </a:solidFill>
                <a:latin typeface="Century Gothic" pitchFamily="34" charset="0"/>
              </a:rPr>
              <a:t>Social </a:t>
            </a:r>
            <a:r>
              <a:rPr lang="en-US" sz="1400" b="1" dirty="0" smtClean="0">
                <a:solidFill>
                  <a:srgbClr val="98CA3C"/>
                </a:solidFill>
                <a:latin typeface="Century Gothic" pitchFamily="34" charset="0"/>
              </a:rPr>
              <a:t>Management &amp; Reputation</a:t>
            </a:r>
            <a:endParaRPr lang="en-US" sz="1400" b="1" dirty="0">
              <a:solidFill>
                <a:srgbClr val="898989"/>
              </a:solidFill>
              <a:latin typeface="Century Gothic" pitchFamily="34" charset="0"/>
            </a:endParaRPr>
          </a:p>
        </p:txBody>
      </p:sp>
      <p:sp>
        <p:nvSpPr>
          <p:cNvPr id="2" name="Title 1"/>
          <p:cNvSpPr>
            <a:spLocks noGrp="1"/>
          </p:cNvSpPr>
          <p:nvPr>
            <p:ph type="title"/>
          </p:nvPr>
        </p:nvSpPr>
        <p:spPr/>
        <p:txBody>
          <a:bodyPr>
            <a:normAutofit/>
          </a:bodyPr>
          <a:lstStyle>
            <a:lvl1pPr>
              <a:defRPr sz="4000" b="0">
                <a:solidFill>
                  <a:schemeClr val="tx1"/>
                </a:solidFill>
              </a:defRPr>
            </a:lvl1pPr>
          </a:lstStyle>
          <a:p>
            <a:r>
              <a:rPr lang="en-US" smtClean="0"/>
              <a:t>Click to edit Master title style</a:t>
            </a:r>
            <a:endParaRPr lang="en-US" dirty="0"/>
          </a:p>
        </p:txBody>
      </p:sp>
      <p:sp>
        <p:nvSpPr>
          <p:cNvPr id="9" name="Picture Placeholder 2"/>
          <p:cNvSpPr>
            <a:spLocks noGrp="1"/>
          </p:cNvSpPr>
          <p:nvPr>
            <p:ph type="pic" idx="13"/>
          </p:nvPr>
        </p:nvSpPr>
        <p:spPr>
          <a:xfrm>
            <a:off x="228600" y="1554162"/>
            <a:ext cx="8610600" cy="4237037"/>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a:p>
        </p:txBody>
      </p:sp>
    </p:spTree>
    <p:extLst>
      <p:ext uri="{BB962C8B-B14F-4D97-AF65-F5344CB8AC3E}">
        <p14:creationId xmlns:p14="http://schemas.microsoft.com/office/powerpoint/2010/main" xmlns="" val="3747024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Final Slide_Sales">
    <p:spTree>
      <p:nvGrpSpPr>
        <p:cNvPr id="1" name=""/>
        <p:cNvGrpSpPr/>
        <p:nvPr/>
      </p:nvGrpSpPr>
      <p:grpSpPr>
        <a:xfrm>
          <a:off x="0" y="0"/>
          <a:ext cx="0" cy="0"/>
          <a:chOff x="0" y="0"/>
          <a:chExt cx="0" cy="0"/>
        </a:xfrm>
      </p:grpSpPr>
      <p:pic>
        <p:nvPicPr>
          <p:cNvPr id="2" name="Picture 2" descr="http://hermentorcenter.com/wp-content/uploads/2012/02/Fotolia-Next-Steps_34318240_Subscription_XL.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10" descr="Amplified_Dig_Logo_K.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36525" y="5943600"/>
            <a:ext cx="2149475" cy="779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F4F5C08B-FA89-4284-9F67-1AD2FFFB634C}" type="datetimeFigureOut">
              <a:rPr lang="en-US"/>
              <a:pPr>
                <a:defRPr/>
              </a:pPr>
              <a:t>2/1/2016</a:t>
            </a:fld>
            <a:endParaRPr lang="en-US"/>
          </a:p>
        </p:txBody>
      </p:sp>
      <p:sp>
        <p:nvSpPr>
          <p:cNvPr id="5" name="Footer Placeholder 2"/>
          <p:cNvSpPr>
            <a:spLocks noGrp="1"/>
          </p:cNvSpPr>
          <p:nvPr>
            <p:ph type="ftr" sz="quarter" idx="11"/>
          </p:nvPr>
        </p:nvSpPr>
        <p:spPr>
          <a:xfrm>
            <a:off x="3124200" y="6356350"/>
            <a:ext cx="2895600" cy="365125"/>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6"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458719B1-8A6F-41A0-8E0E-4B5327E15C81}" type="slidenum">
              <a:rPr lang="en-US"/>
              <a:pPr>
                <a:defRPr/>
              </a:pPr>
              <a:t>‹#›</a:t>
            </a:fld>
            <a:endParaRPr lang="en-US"/>
          </a:p>
        </p:txBody>
      </p:sp>
    </p:spTree>
    <p:extLst>
      <p:ext uri="{BB962C8B-B14F-4D97-AF65-F5344CB8AC3E}">
        <p14:creationId xmlns:p14="http://schemas.microsoft.com/office/powerpoint/2010/main" xmlns="" val="900299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inal Slide_Creative">
    <p:spTree>
      <p:nvGrpSpPr>
        <p:cNvPr id="1" name=""/>
        <p:cNvGrpSpPr/>
        <p:nvPr/>
      </p:nvGrpSpPr>
      <p:grpSpPr>
        <a:xfrm>
          <a:off x="0" y="0"/>
          <a:ext cx="0" cy="0"/>
          <a:chOff x="0" y="0"/>
          <a:chExt cx="0" cy="0"/>
        </a:xfrm>
      </p:grpSpPr>
      <p:pic>
        <p:nvPicPr>
          <p:cNvPr id="3" name="Picture 2" descr="http://www.lahistoriadelapublicidad.com/documentos/bernbach3_1115.jpg"/>
          <p:cNvPicPr>
            <a:picLocks noChangeAspect="1" noChangeArrowheads="1"/>
          </p:cNvPicPr>
          <p:nvPr/>
        </p:nvPicPr>
        <p:blipFill>
          <a:blip r:embed="rId2"/>
          <a:srcRect/>
          <a:stretch>
            <a:fillRect/>
          </a:stretch>
        </p:blipFill>
        <p:spPr bwMode="auto">
          <a:xfrm>
            <a:off x="0" y="2809875"/>
            <a:ext cx="2973388" cy="4048125"/>
          </a:xfrm>
          <a:prstGeom prst="rect">
            <a:avLst/>
          </a:prstGeom>
          <a:solidFill>
            <a:schemeClr val="accent6">
              <a:lumMod val="60000"/>
              <a:lumOff val="40000"/>
            </a:schemeClr>
          </a:solidFill>
        </p:spPr>
      </p:pic>
      <p:grpSp>
        <p:nvGrpSpPr>
          <p:cNvPr id="4" name="Group 10"/>
          <p:cNvGrpSpPr>
            <a:grpSpLocks/>
          </p:cNvGrpSpPr>
          <p:nvPr/>
        </p:nvGrpSpPr>
        <p:grpSpPr bwMode="auto">
          <a:xfrm>
            <a:off x="2811463" y="1295400"/>
            <a:ext cx="6843712" cy="6869113"/>
            <a:chOff x="2810733" y="957943"/>
            <a:chExt cx="6844895" cy="6868886"/>
          </a:xfrm>
        </p:grpSpPr>
        <p:sp>
          <p:nvSpPr>
            <p:cNvPr id="5" name="Oval 4"/>
            <p:cNvSpPr/>
            <p:nvPr/>
          </p:nvSpPr>
          <p:spPr>
            <a:xfrm>
              <a:off x="2810733" y="957943"/>
              <a:ext cx="6844895" cy="686888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sz="1600" b="1" dirty="0"/>
            </a:p>
          </p:txBody>
        </p:sp>
        <p:sp>
          <p:nvSpPr>
            <p:cNvPr id="6" name="Content Placeholder 2"/>
            <p:cNvSpPr txBox="1">
              <a:spLocks/>
            </p:cNvSpPr>
            <p:nvPr/>
          </p:nvSpPr>
          <p:spPr>
            <a:xfrm>
              <a:off x="4419148" y="2642225"/>
              <a:ext cx="4485463" cy="3624142"/>
            </a:xfrm>
            <a:prstGeom prst="rect">
              <a:avLst/>
            </a:prstGeom>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defRPr/>
              </a:pPr>
              <a:r>
                <a:rPr lang="en-US" sz="3200" smtClean="0">
                  <a:solidFill>
                    <a:schemeClr val="bg1"/>
                  </a:solidFill>
                </a:rPr>
                <a:t>Nobody counts the number of ads you run; they just remember the impression you make.</a:t>
              </a:r>
            </a:p>
            <a:p>
              <a:pPr>
                <a:spcBef>
                  <a:spcPct val="20000"/>
                </a:spcBef>
                <a:buFont typeface="Arial" charset="0"/>
                <a:buNone/>
                <a:defRPr/>
              </a:pPr>
              <a:r>
                <a:rPr lang="en-US" sz="1800" i="1" smtClean="0">
                  <a:solidFill>
                    <a:schemeClr val="bg1"/>
                  </a:solidFill>
                  <a:latin typeface="Verdana" charset="0"/>
                </a:rPr>
                <a:t>Bill Bernbach, </a:t>
              </a:r>
            </a:p>
            <a:p>
              <a:pPr>
                <a:spcBef>
                  <a:spcPct val="20000"/>
                </a:spcBef>
                <a:buFont typeface="Arial" charset="0"/>
                <a:buNone/>
                <a:defRPr/>
              </a:pPr>
              <a:r>
                <a:rPr lang="en-US" sz="1800" i="1" smtClean="0">
                  <a:solidFill>
                    <a:schemeClr val="bg1"/>
                  </a:solidFill>
                  <a:latin typeface="Verdana" charset="0"/>
                </a:rPr>
                <a:t>Advertising Pioneer &amp; Founder DDB</a:t>
              </a:r>
              <a:endParaRPr lang="en-US" sz="1800" i="1" smtClean="0">
                <a:solidFill>
                  <a:schemeClr val="bg1"/>
                </a:solidFill>
              </a:endParaRPr>
            </a:p>
            <a:p>
              <a:pPr>
                <a:spcBef>
                  <a:spcPct val="20000"/>
                </a:spcBef>
                <a:buFont typeface="Arial" charset="0"/>
                <a:buChar char="•"/>
                <a:defRPr/>
              </a:pPr>
              <a:endParaRPr lang="en-US" sz="3200" smtClean="0">
                <a:solidFill>
                  <a:schemeClr val="bg1"/>
                </a:solidFill>
              </a:endParaRPr>
            </a:p>
          </p:txBody>
        </p:sp>
        <p:sp>
          <p:nvSpPr>
            <p:cNvPr id="7" name="TextBox 13"/>
            <p:cNvSpPr txBox="1">
              <a:spLocks noChangeArrowheads="1"/>
            </p:cNvSpPr>
            <p:nvPr/>
          </p:nvSpPr>
          <p:spPr bwMode="auto">
            <a:xfrm>
              <a:off x="3498239" y="2094555"/>
              <a:ext cx="1057458" cy="2646276"/>
            </a:xfrm>
            <a:prstGeom prst="rect">
              <a:avLst/>
            </a:prstGeom>
            <a:noFill/>
            <a:ln w="9525">
              <a:noFill/>
              <a:miter lim="800000"/>
              <a:headEnd/>
              <a:tailEnd/>
            </a:ln>
          </p:spPr>
          <p:txBody>
            <a:bodyPr wrap="none">
              <a:spAutoFit/>
            </a:bodyPr>
            <a:lstStyle/>
            <a:p>
              <a:pPr>
                <a:defRPr/>
              </a:pPr>
              <a:r>
                <a:rPr lang="en-US" altLang="en-US" sz="16600">
                  <a:solidFill>
                    <a:schemeClr val="bg1"/>
                  </a:solidFill>
                  <a:latin typeface="Georgia" pitchFamily="18" charset="0"/>
                </a:rPr>
                <a:t>“</a:t>
              </a:r>
              <a:endParaRPr lang="en-US" sz="16600">
                <a:solidFill>
                  <a:schemeClr val="bg1"/>
                </a:solidFill>
                <a:latin typeface="Georgia" pitchFamily="18" charset="0"/>
              </a:endParaRPr>
            </a:p>
          </p:txBody>
        </p:sp>
      </p:grpSp>
      <p:pic>
        <p:nvPicPr>
          <p:cNvPr id="8" name="Picture 2" descr="Amplified Digital Agency St. Louis"/>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934200" y="534988"/>
            <a:ext cx="1965325" cy="71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itle 1"/>
          <p:cNvSpPr>
            <a:spLocks noGrp="1"/>
          </p:cNvSpPr>
          <p:nvPr>
            <p:ph type="title"/>
          </p:nvPr>
        </p:nvSpPr>
        <p:spPr>
          <a:xfrm>
            <a:off x="623888" y="434829"/>
            <a:ext cx="7886700" cy="983761"/>
          </a:xfrm>
        </p:spPr>
        <p:txBody>
          <a:bodyPr/>
          <a:lstStyle>
            <a:lvl1pPr algn="l">
              <a:defRPr/>
            </a:lvl1pPr>
          </a:lstStyle>
          <a:p>
            <a:r>
              <a:rPr lang="en-US" smtClean="0"/>
              <a:t>Click to edit Master title style</a:t>
            </a:r>
            <a:endParaRPr lang="en-US" dirty="0"/>
          </a:p>
        </p:txBody>
      </p:sp>
      <p:sp>
        <p:nvSpPr>
          <p:cNvPr id="9"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0E7400E4-EFDA-4A8F-8CB1-FDB553489DBC}" type="datetimeFigureOut">
              <a:rPr lang="en-US"/>
              <a:pPr>
                <a:defRPr/>
              </a:pPr>
              <a:t>2/1/2016</a:t>
            </a:fld>
            <a:endParaRPr lang="en-US"/>
          </a:p>
        </p:txBody>
      </p:sp>
      <p:sp>
        <p:nvSpPr>
          <p:cNvPr id="10" name="Footer Placeholder 2"/>
          <p:cNvSpPr>
            <a:spLocks noGrp="1"/>
          </p:cNvSpPr>
          <p:nvPr>
            <p:ph type="ftr" sz="quarter" idx="11"/>
          </p:nvPr>
        </p:nvSpPr>
        <p:spPr>
          <a:xfrm>
            <a:off x="3124200" y="6356350"/>
            <a:ext cx="2895600" cy="365125"/>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11"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EBF91227-EC14-43FF-8E27-315EB5A473B6}" type="slidenum">
              <a:rPr lang="en-US"/>
              <a:pPr>
                <a:defRPr/>
              </a:pPr>
              <a:t>‹#›</a:t>
            </a:fld>
            <a:endParaRPr lang="en-US"/>
          </a:p>
        </p:txBody>
      </p:sp>
    </p:spTree>
    <p:extLst>
      <p:ext uri="{BB962C8B-B14F-4D97-AF65-F5344CB8AC3E}">
        <p14:creationId xmlns:p14="http://schemas.microsoft.com/office/powerpoint/2010/main" xmlns="" val="3123211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72351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3"/>
          <p:cNvSpPr txBox="1">
            <a:spLocks/>
          </p:cNvSpPr>
          <p:nvPr/>
        </p:nvSpPr>
        <p:spPr bwMode="auto">
          <a:xfrm>
            <a:off x="457200" y="6356350"/>
            <a:ext cx="2133600" cy="365125"/>
          </a:xfrm>
          <a:prstGeom prst="rect">
            <a:avLst/>
          </a:prstGeom>
          <a:noFill/>
          <a:ln w="9525">
            <a:noFill/>
            <a:miter lim="800000"/>
            <a:headEnd/>
            <a:tailEnd/>
          </a:ln>
        </p:spPr>
        <p:txBody>
          <a:bodyPr anchor="ctr"/>
          <a:lstStyle/>
          <a:p>
            <a:pPr defTabSz="914400">
              <a:defRPr/>
            </a:pPr>
            <a:fld id="{579F7308-92B1-45DF-8774-75B9C31B01EA}" type="datetime1">
              <a:rPr lang="en-US" sz="1200">
                <a:solidFill>
                  <a:srgbClr val="898989"/>
                </a:solidFill>
                <a:latin typeface="Calibri" pitchFamily="34" charset="0"/>
              </a:rPr>
              <a:pPr defTabSz="914400">
                <a:defRPr/>
              </a:pPr>
              <a:t>2/1/2016</a:t>
            </a:fld>
            <a:endParaRPr lang="en-US" sz="1200">
              <a:solidFill>
                <a:srgbClr val="898989"/>
              </a:solidFill>
              <a:latin typeface="Calibri" pitchFamily="34" charset="0"/>
            </a:endParaRPr>
          </a:p>
        </p:txBody>
      </p:sp>
      <p:pic>
        <p:nvPicPr>
          <p:cNvPr id="6" name="Picture 7" descr="ppt-logo.png"/>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6445250" y="6253163"/>
            <a:ext cx="2241550"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normAutofit/>
          </a:bodyPr>
          <a:lstStyle>
            <a:lvl1pPr>
              <a:defRPr sz="4000"/>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988281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98438"/>
            <a:ext cx="8229600" cy="792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8" name="Picture 2" descr="Amplified Digital Agency St. Louis"/>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a:off x="6781800" y="6126163"/>
            <a:ext cx="2019300"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189" r:id="rId1"/>
    <p:sldLayoutId id="2147485190" r:id="rId2"/>
    <p:sldLayoutId id="2147485191" r:id="rId3"/>
    <p:sldLayoutId id="2147485192" r:id="rId4"/>
    <p:sldLayoutId id="2147485193" r:id="rId5"/>
    <p:sldLayoutId id="2147485194" r:id="rId6"/>
    <p:sldLayoutId id="2147485195" r:id="rId7"/>
    <p:sldLayoutId id="2147485196" r:id="rId8"/>
    <p:sldLayoutId id="2147485197" r:id="rId9"/>
    <p:sldLayoutId id="2147485198" r:id="rId10"/>
    <p:sldLayoutId id="2147485199" r:id="rId11"/>
    <p:sldLayoutId id="2147485200" r:id="rId12"/>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Century Gothic" panose="020B0502020202020204" pitchFamily="34" charset="0"/>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entury Gothic"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entury Gothic"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entury Gothic"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entury Gothic"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entury Gothic"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entury Gothic"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entury Gothic"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entury Gothic"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Century Gothic" panose="020B0502020202020204" pitchFamily="34" charset="0"/>
          <a:ea typeface="ＭＳ Ｐゴシック" charset="0"/>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Century Gothic" panose="020B0502020202020204" pitchFamily="34" charset="0"/>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Century Gothic" panose="020B0502020202020204" pitchFamily="34" charset="0"/>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Century Gothic" panose="020B0502020202020204" pitchFamily="34" charset="0"/>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Century Gothic" panose="020B0502020202020204" pitchFamily="34" charset="0"/>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jpeg"/><Relationship Id="rId12" Type="http://schemas.openxmlformats.org/officeDocument/2006/relationships/image" Target="../media/image41.pn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0.jpeg"/><Relationship Id="rId5" Type="http://schemas.openxmlformats.org/officeDocument/2006/relationships/image" Target="../media/image34.png"/><Relationship Id="rId10" Type="http://schemas.openxmlformats.org/officeDocument/2006/relationships/image" Target="../media/image39.jpeg"/><Relationship Id="rId4" Type="http://schemas.openxmlformats.org/officeDocument/2006/relationships/image" Target="../media/image33.png"/><Relationship Id="rId9" Type="http://schemas.openxmlformats.org/officeDocument/2006/relationships/image" Target="../media/image3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5.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4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2" Type="http://schemas.openxmlformats.org/officeDocument/2006/relationships/hyperlink" Target="http://www.formstack.com/forms/?1735558-c0uJrJf4lF"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100513" y="2124075"/>
            <a:ext cx="4953000" cy="1150938"/>
          </a:xfrm>
        </p:spPr>
        <p:txBody>
          <a:bodyPr>
            <a:normAutofit fontScale="90000"/>
          </a:bodyPr>
          <a:lstStyle/>
          <a:p>
            <a:pPr>
              <a:defRPr/>
            </a:pPr>
            <a:r>
              <a:rPr lang="en-US" dirty="0" smtClean="0"/>
              <a:t>SOCIAL </a:t>
            </a:r>
            <a:r>
              <a:rPr lang="en-US" dirty="0" smtClean="0"/>
              <a:t>MEDIA &amp; REPUTATION MANAGEMENT</a:t>
            </a:r>
            <a:endParaRPr lang="en-US" dirty="0"/>
          </a:p>
        </p:txBody>
      </p:sp>
      <p:sp>
        <p:nvSpPr>
          <p:cNvPr id="5" name="Subtitle 4"/>
          <p:cNvSpPr>
            <a:spLocks noGrp="1"/>
          </p:cNvSpPr>
          <p:nvPr>
            <p:ph type="subTitle" idx="1"/>
          </p:nvPr>
        </p:nvSpPr>
        <p:spPr>
          <a:xfrm>
            <a:off x="457200" y="3565525"/>
            <a:ext cx="5867400" cy="1752600"/>
          </a:xfrm>
        </p:spPr>
        <p:txBody>
          <a:bodyPr>
            <a:normAutofit/>
          </a:bodyPr>
          <a:lstStyle/>
          <a:p>
            <a:pPr>
              <a:defRPr/>
            </a:pPr>
            <a:r>
              <a:rPr lang="en-US" dirty="0"/>
              <a:t> Engage with customers </a:t>
            </a:r>
            <a:r>
              <a:rPr lang="en-US" dirty="0" smtClean="0"/>
              <a:t/>
            </a:r>
            <a:br>
              <a:rPr lang="en-US" dirty="0" smtClean="0"/>
            </a:br>
            <a:r>
              <a:rPr lang="en-US" dirty="0" smtClean="0"/>
              <a:t>and </a:t>
            </a:r>
            <a:r>
              <a:rPr lang="en-US" dirty="0"/>
              <a:t>build </a:t>
            </a:r>
            <a:r>
              <a:rPr lang="en-US" dirty="0" smtClean="0"/>
              <a:t>relationships </a:t>
            </a:r>
            <a:br>
              <a:rPr lang="en-US" dirty="0" smtClean="0"/>
            </a:br>
            <a:r>
              <a:rPr lang="en-US" dirty="0" smtClean="0"/>
              <a:t>with Amplified’s help</a:t>
            </a:r>
            <a:endParaRPr lang="en-US" dirty="0"/>
          </a:p>
        </p:txBody>
      </p:sp>
      <p:pic>
        <p:nvPicPr>
          <p:cNvPr id="14340" name="Picture 9"/>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6096000" y="3657600"/>
            <a:ext cx="1997075" cy="1309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ChangeArrowheads="1"/>
          </p:cNvSpPr>
          <p:nvPr/>
        </p:nvSpPr>
        <p:spPr bwMode="auto">
          <a:xfrm>
            <a:off x="0" y="358775"/>
            <a:ext cx="91440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914400" eaLnBrk="1" hangingPunct="1"/>
            <a:r>
              <a:rPr lang="en-US" altLang="en-US" sz="4000" b="1">
                <a:solidFill>
                  <a:schemeClr val="bg1"/>
                </a:solidFill>
                <a:latin typeface="Century Gothic" pitchFamily="34" charset="0"/>
                <a:cs typeface="Times New Roman" pitchFamily="18" charset="0"/>
              </a:rPr>
              <a:t>Social Quarterly Contests</a:t>
            </a:r>
            <a:endParaRPr lang="en-US" altLang="en-US" sz="4000" b="1">
              <a:solidFill>
                <a:schemeClr val="bg1"/>
              </a:solidFill>
              <a:latin typeface="Century Gothic" pitchFamily="34" charset="0"/>
              <a:cs typeface="Arial" pitchFamily="34" charset="0"/>
            </a:endParaRPr>
          </a:p>
        </p:txBody>
      </p:sp>
      <p:sp>
        <p:nvSpPr>
          <p:cNvPr id="6" name="Content Placeholder 5"/>
          <p:cNvSpPr>
            <a:spLocks noGrp="1"/>
          </p:cNvSpPr>
          <p:nvPr>
            <p:ph idx="1"/>
          </p:nvPr>
        </p:nvSpPr>
        <p:spPr>
          <a:xfrm>
            <a:off x="457200" y="1277938"/>
            <a:ext cx="8229600" cy="923925"/>
          </a:xfrm>
        </p:spPr>
        <p:txBody>
          <a:bodyPr/>
          <a:lstStyle/>
          <a:p>
            <a:pPr marL="0" indent="0" eaLnBrk="1" hangingPunct="1">
              <a:spcBef>
                <a:spcPct val="0"/>
              </a:spcBef>
              <a:buFont typeface="Arial" pitchFamily="34" charset="0"/>
              <a:buNone/>
              <a:defRPr/>
            </a:pPr>
            <a:endParaRPr lang="en-US" sz="1500" dirty="0" smtClean="0">
              <a:cs typeface="Aparajita" pitchFamily="34" charset="0"/>
            </a:endParaRPr>
          </a:p>
          <a:p>
            <a:pPr marL="0" indent="0" algn="ctr">
              <a:spcBef>
                <a:spcPct val="0"/>
              </a:spcBef>
              <a:buFont typeface="Arial" pitchFamily="34" charset="0"/>
              <a:buNone/>
              <a:defRPr/>
            </a:pPr>
            <a:r>
              <a:rPr lang="en-US" sz="2000" b="1" dirty="0" smtClean="0">
                <a:solidFill>
                  <a:schemeClr val="tx1">
                    <a:lumMod val="65000"/>
                    <a:lumOff val="35000"/>
                  </a:schemeClr>
                </a:solidFill>
                <a:ea typeface="Calibri" pitchFamily="34" charset="0"/>
                <a:cs typeface="Aparajita" pitchFamily="34" charset="0"/>
              </a:rPr>
              <a:t>Contests are a great way to bring in new likes, re-connect with your current fans, build awareness around your brand and gather social data for future marketing campaigns. </a:t>
            </a:r>
            <a:endParaRPr lang="en-US" dirty="0">
              <a:solidFill>
                <a:schemeClr val="tx1">
                  <a:lumMod val="65000"/>
                  <a:lumOff val="35000"/>
                </a:schemeClr>
              </a:solidFill>
            </a:endParaRPr>
          </a:p>
        </p:txBody>
      </p:sp>
      <p:sp>
        <p:nvSpPr>
          <p:cNvPr id="8" name="Rectangle 1"/>
          <p:cNvSpPr>
            <a:spLocks noChangeArrowheads="1"/>
          </p:cNvSpPr>
          <p:nvPr/>
        </p:nvSpPr>
        <p:spPr bwMode="auto">
          <a:xfrm>
            <a:off x="689429" y="2575359"/>
            <a:ext cx="7997371" cy="3385421"/>
          </a:xfrm>
          <a:prstGeom prst="rect">
            <a:avLst/>
          </a:prstGeom>
          <a:noFill/>
          <a:ln w="9525">
            <a:noFill/>
            <a:miter lim="800000"/>
            <a:headEnd/>
            <a:tailEnd/>
          </a:ln>
          <a:effectLst/>
        </p:spPr>
        <p:txBody>
          <a:bodyPr lIns="0" tIns="253920" rIns="0" bIns="126960" numCol="2" anchor="ctr">
            <a:spAutoFit/>
          </a:bodyPr>
          <a:lstStyle/>
          <a:p>
            <a:pPr defTabSz="914400" eaLnBrk="0" hangingPunct="0">
              <a:buClr>
                <a:srgbClr val="7BC031"/>
              </a:buClr>
              <a:buSzPct val="130000"/>
              <a:buFont typeface="Wingdings" pitchFamily="2" charset="2"/>
              <a:buChar char="§"/>
              <a:defRPr/>
            </a:pPr>
            <a:r>
              <a:rPr lang="en-US" sz="1500" b="1" dirty="0">
                <a:latin typeface="Century Gothic" pitchFamily="34" charset="0"/>
                <a:ea typeface="Calibri" pitchFamily="34" charset="0"/>
                <a:cs typeface="Times New Roman" pitchFamily="18" charset="0"/>
              </a:rPr>
              <a:t>What are your goals for this contest? </a:t>
            </a:r>
          </a:p>
          <a:p>
            <a:pPr lvl="1" defTabSz="914400" eaLnBrk="0" hangingPunct="0">
              <a:buClr>
                <a:srgbClr val="7BC031"/>
              </a:buClr>
              <a:buSzPct val="130000"/>
              <a:buFont typeface="Arial" pitchFamily="34" charset="0"/>
              <a:buChar char="•"/>
              <a:defRPr/>
            </a:pPr>
            <a:r>
              <a:rPr lang="en-US" sz="1500" dirty="0">
                <a:latin typeface="Century Gothic" pitchFamily="34" charset="0"/>
                <a:ea typeface="Calibri" pitchFamily="34" charset="0"/>
                <a:cs typeface="Times New Roman" pitchFamily="18" charset="0"/>
              </a:rPr>
              <a:t>More likes</a:t>
            </a:r>
          </a:p>
          <a:p>
            <a:pPr lvl="1" defTabSz="914400" eaLnBrk="0" hangingPunct="0">
              <a:buClr>
                <a:srgbClr val="7BC031"/>
              </a:buClr>
              <a:buSzPct val="130000"/>
              <a:buFont typeface="Arial" pitchFamily="34" charset="0"/>
              <a:buChar char="•"/>
              <a:defRPr/>
            </a:pPr>
            <a:r>
              <a:rPr lang="en-US" sz="1500" dirty="0">
                <a:latin typeface="Century Gothic" pitchFamily="34" charset="0"/>
                <a:ea typeface="Calibri" pitchFamily="34" charset="0"/>
                <a:cs typeface="Times New Roman" pitchFamily="18" charset="0"/>
              </a:rPr>
              <a:t>Boost awareness of a product</a:t>
            </a:r>
          </a:p>
          <a:p>
            <a:pPr lvl="1" defTabSz="914400" eaLnBrk="0" hangingPunct="0">
              <a:buClr>
                <a:srgbClr val="7BC031"/>
              </a:buClr>
              <a:buSzPct val="130000"/>
              <a:buFont typeface="Arial" pitchFamily="34" charset="0"/>
              <a:buChar char="•"/>
              <a:defRPr/>
            </a:pPr>
            <a:r>
              <a:rPr lang="en-US" sz="1500" dirty="0">
                <a:latin typeface="Century Gothic" pitchFamily="34" charset="0"/>
                <a:ea typeface="Calibri" pitchFamily="34" charset="0"/>
                <a:cs typeface="Times New Roman" pitchFamily="18" charset="0"/>
              </a:rPr>
              <a:t>Gathering data</a:t>
            </a:r>
          </a:p>
          <a:p>
            <a:pPr defTabSz="914400" eaLnBrk="0" hangingPunct="0">
              <a:buClr>
                <a:srgbClr val="7BC031"/>
              </a:buClr>
              <a:buSzPct val="130000"/>
              <a:buFont typeface="Wingdings" pitchFamily="2" charset="2"/>
              <a:buChar char="§"/>
              <a:defRPr/>
            </a:pPr>
            <a:r>
              <a:rPr lang="en-US" sz="1500" b="1" dirty="0">
                <a:latin typeface="Century Gothic" pitchFamily="34" charset="0"/>
                <a:ea typeface="Calibri" pitchFamily="34" charset="0"/>
                <a:cs typeface="Times New Roman" pitchFamily="18" charset="0"/>
              </a:rPr>
              <a:t>Prizes</a:t>
            </a:r>
          </a:p>
          <a:p>
            <a:pPr lvl="1" defTabSz="914400" eaLnBrk="0" hangingPunct="0">
              <a:buClr>
                <a:srgbClr val="7BC031"/>
              </a:buClr>
              <a:buSzPct val="130000"/>
              <a:buFont typeface="Arial" pitchFamily="34" charset="0"/>
              <a:buChar char="•"/>
              <a:defRPr/>
            </a:pPr>
            <a:r>
              <a:rPr lang="en-US" sz="1500" dirty="0">
                <a:latin typeface="Century Gothic" pitchFamily="34" charset="0"/>
                <a:ea typeface="Calibri" pitchFamily="34" charset="0"/>
                <a:cs typeface="Times New Roman" pitchFamily="18" charset="0"/>
              </a:rPr>
              <a:t>What is your budget for this contest?</a:t>
            </a:r>
          </a:p>
          <a:p>
            <a:pPr lvl="1" defTabSz="914400" eaLnBrk="0" hangingPunct="0">
              <a:buClr>
                <a:srgbClr val="7BC031"/>
              </a:buClr>
              <a:buSzPct val="130000"/>
              <a:buFont typeface="Arial" pitchFamily="34" charset="0"/>
              <a:buChar char="•"/>
              <a:defRPr/>
            </a:pPr>
            <a:r>
              <a:rPr lang="en-US" sz="1500" dirty="0">
                <a:latin typeface="Century Gothic" pitchFamily="34" charset="0"/>
                <a:ea typeface="Calibri" pitchFamily="34" charset="0"/>
                <a:cs typeface="Times New Roman" pitchFamily="18" charset="0"/>
              </a:rPr>
              <a:t>What will the prize be? </a:t>
            </a:r>
          </a:p>
          <a:p>
            <a:pPr lvl="1" defTabSz="914400" eaLnBrk="0" hangingPunct="0">
              <a:buClr>
                <a:srgbClr val="7BC031"/>
              </a:buClr>
              <a:buSzPct val="130000"/>
              <a:buFont typeface="Arial" pitchFamily="34" charset="0"/>
              <a:buChar char="•"/>
              <a:defRPr/>
            </a:pPr>
            <a:r>
              <a:rPr lang="en-US" sz="1500" dirty="0">
                <a:latin typeface="Century Gothic" pitchFamily="34" charset="0"/>
                <a:ea typeface="Calibri" pitchFamily="34" charset="0"/>
                <a:cs typeface="Times New Roman" pitchFamily="18" charset="0"/>
              </a:rPr>
              <a:t>Will there be runner-up prizes as well?</a:t>
            </a:r>
          </a:p>
          <a:p>
            <a:pPr defTabSz="914400" eaLnBrk="0" hangingPunct="0">
              <a:buClr>
                <a:srgbClr val="7BC031"/>
              </a:buClr>
              <a:buSzPct val="130000"/>
              <a:buFont typeface="Wingdings" pitchFamily="2" charset="2"/>
              <a:buChar char="§"/>
              <a:defRPr/>
            </a:pPr>
            <a:r>
              <a:rPr lang="en-US" sz="1500" b="1" dirty="0">
                <a:latin typeface="Century Gothic" pitchFamily="34" charset="0"/>
                <a:ea typeface="Calibri" pitchFamily="34" charset="0"/>
                <a:cs typeface="Times New Roman" pitchFamily="18" charset="0"/>
              </a:rPr>
              <a:t>What kind of contest will this be?</a:t>
            </a:r>
          </a:p>
          <a:p>
            <a:pPr lvl="1" defTabSz="914400" eaLnBrk="0" hangingPunct="0">
              <a:buClr>
                <a:srgbClr val="7BC031"/>
              </a:buClr>
              <a:buSzPct val="130000"/>
              <a:buFont typeface="Arial" pitchFamily="34" charset="0"/>
              <a:buChar char="•"/>
              <a:defRPr/>
            </a:pPr>
            <a:r>
              <a:rPr lang="en-US" sz="1500" dirty="0">
                <a:latin typeface="Century Gothic" pitchFamily="34" charset="0"/>
                <a:ea typeface="Calibri" pitchFamily="34" charset="0"/>
                <a:cs typeface="Times New Roman" pitchFamily="18" charset="0"/>
              </a:rPr>
              <a:t>Sweepstakes</a:t>
            </a:r>
          </a:p>
          <a:p>
            <a:pPr lvl="1" defTabSz="914400" eaLnBrk="0" hangingPunct="0">
              <a:buClr>
                <a:srgbClr val="7BC031"/>
              </a:buClr>
              <a:buSzPct val="130000"/>
              <a:buFont typeface="Arial" pitchFamily="34" charset="0"/>
              <a:buChar char="•"/>
              <a:defRPr/>
            </a:pPr>
            <a:r>
              <a:rPr lang="en-US" sz="1500" dirty="0">
                <a:latin typeface="Century Gothic" pitchFamily="34" charset="0"/>
                <a:ea typeface="Calibri" pitchFamily="34" charset="0"/>
                <a:cs typeface="Times New Roman" pitchFamily="18" charset="0"/>
              </a:rPr>
              <a:t>Photo or video entries</a:t>
            </a:r>
          </a:p>
          <a:p>
            <a:pPr lvl="1" defTabSz="914400" eaLnBrk="0" hangingPunct="0">
              <a:buClr>
                <a:srgbClr val="7BC031"/>
              </a:buClr>
              <a:buSzPct val="130000"/>
              <a:buFont typeface="Arial" pitchFamily="34" charset="0"/>
              <a:buChar char="•"/>
              <a:defRPr/>
            </a:pPr>
            <a:r>
              <a:rPr lang="en-US" sz="1500" dirty="0" err="1">
                <a:latin typeface="Century Gothic" pitchFamily="34" charset="0"/>
                <a:ea typeface="Calibri" pitchFamily="34" charset="0"/>
                <a:cs typeface="Times New Roman" pitchFamily="18" charset="0"/>
              </a:rPr>
              <a:t>Hashtag</a:t>
            </a:r>
            <a:r>
              <a:rPr lang="en-US" sz="1500" dirty="0">
                <a:latin typeface="Century Gothic" pitchFamily="34" charset="0"/>
                <a:ea typeface="Calibri" pitchFamily="34" charset="0"/>
                <a:cs typeface="Times New Roman" pitchFamily="18" charset="0"/>
              </a:rPr>
              <a:t> contests</a:t>
            </a:r>
          </a:p>
          <a:p>
            <a:pPr lvl="1" defTabSz="914400" eaLnBrk="0" hangingPunct="0">
              <a:buClr>
                <a:srgbClr val="7BC031"/>
              </a:buClr>
              <a:buSzPct val="130000"/>
              <a:buFont typeface="Arial" pitchFamily="34" charset="0"/>
              <a:buChar char="•"/>
              <a:defRPr/>
            </a:pPr>
            <a:r>
              <a:rPr lang="en-US" sz="1500" dirty="0">
                <a:latin typeface="Century Gothic" pitchFamily="34" charset="0"/>
                <a:ea typeface="Calibri" pitchFamily="34" charset="0"/>
                <a:cs typeface="Times New Roman" pitchFamily="18" charset="0"/>
              </a:rPr>
              <a:t>Essay submission</a:t>
            </a:r>
          </a:p>
          <a:p>
            <a:pPr lvl="1" defTabSz="914400" eaLnBrk="0" hangingPunct="0">
              <a:buClr>
                <a:srgbClr val="7BC031"/>
              </a:buClr>
              <a:buSzPct val="130000"/>
              <a:buFont typeface="Arial" pitchFamily="34" charset="0"/>
              <a:buChar char="•"/>
              <a:defRPr/>
            </a:pPr>
            <a:r>
              <a:rPr lang="en-US" sz="1500" dirty="0">
                <a:latin typeface="Century Gothic" pitchFamily="34" charset="0"/>
                <a:ea typeface="Calibri" pitchFamily="34" charset="0"/>
                <a:cs typeface="Times New Roman" pitchFamily="18" charset="0"/>
              </a:rPr>
              <a:t>Competition or Brackets  (Fans can vote on their favorite image or product)</a:t>
            </a:r>
          </a:p>
          <a:p>
            <a:pPr defTabSz="914400" eaLnBrk="0" hangingPunct="0">
              <a:buClr>
                <a:srgbClr val="7BC031"/>
              </a:buClr>
              <a:buSzPct val="130000"/>
              <a:buFont typeface="Wingdings" pitchFamily="2" charset="2"/>
              <a:buChar char="§"/>
              <a:defRPr/>
            </a:pPr>
            <a:r>
              <a:rPr lang="en-US" sz="1500" b="1" dirty="0">
                <a:latin typeface="Century Gothic" pitchFamily="34" charset="0"/>
                <a:ea typeface="Calibri" pitchFamily="34" charset="0"/>
                <a:cs typeface="Times New Roman" pitchFamily="18" charset="0"/>
              </a:rPr>
              <a:t>Design requests?</a:t>
            </a:r>
          </a:p>
          <a:p>
            <a:pPr lvl="1" defTabSz="914400" eaLnBrk="0" hangingPunct="0">
              <a:buClr>
                <a:srgbClr val="7BC031"/>
              </a:buClr>
              <a:buSzPct val="130000"/>
              <a:buFont typeface="Arial" pitchFamily="34" charset="0"/>
              <a:buChar char="•"/>
              <a:defRPr/>
            </a:pPr>
            <a:r>
              <a:rPr lang="en-US" sz="1500" dirty="0">
                <a:latin typeface="Century Gothic" pitchFamily="34" charset="0"/>
                <a:ea typeface="Calibri" pitchFamily="34" charset="0"/>
                <a:cs typeface="Times New Roman" pitchFamily="18" charset="0"/>
              </a:rPr>
              <a:t>Your contest tab can be customized to fit your needs.</a:t>
            </a:r>
          </a:p>
          <a:p>
            <a:pPr lvl="1" defTabSz="914400" eaLnBrk="0" hangingPunct="0">
              <a:buClr>
                <a:srgbClr val="7BC031"/>
              </a:buClr>
              <a:buSzPct val="130000"/>
              <a:buFont typeface="Arial" pitchFamily="34" charset="0"/>
              <a:buChar char="•"/>
              <a:defRPr/>
            </a:pPr>
            <a:r>
              <a:rPr lang="en-US" sz="1500" dirty="0">
                <a:latin typeface="Century Gothic" pitchFamily="34" charset="0"/>
                <a:ea typeface="Calibri" pitchFamily="34" charset="0"/>
                <a:cs typeface="Times New Roman" pitchFamily="18" charset="0"/>
              </a:rPr>
              <a:t>Rules, Terms and Conditions</a:t>
            </a:r>
          </a:p>
          <a:p>
            <a:pPr lvl="1" defTabSz="914400" eaLnBrk="0" hangingPunct="0">
              <a:buClr>
                <a:srgbClr val="7BC031"/>
              </a:buClr>
              <a:buSzPct val="130000"/>
              <a:buFont typeface="Arial" pitchFamily="34" charset="0"/>
              <a:buChar char="•"/>
              <a:defRPr/>
            </a:pPr>
            <a:r>
              <a:rPr lang="en-US" sz="1500" dirty="0">
                <a:latin typeface="Century Gothic" pitchFamily="34" charset="0"/>
                <a:ea typeface="Calibri" pitchFamily="34" charset="0"/>
                <a:cs typeface="Times New Roman" pitchFamily="18" charset="0"/>
              </a:rPr>
              <a:t>We provide you with a basic template for the rules for your contest. Please look over this with your legal representative and feel free to make any changes.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 calcmode="lin" valueType="num">
                                      <p:cBhvr additive="base">
                                        <p:cTn id="37" dur="500" fill="hold"/>
                                        <p:tgtEl>
                                          <p:spTgt spid="8">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8">
                                            <p:txEl>
                                              <p:pRg st="6" end="6"/>
                                            </p:txEl>
                                          </p:spTgt>
                                        </p:tgtEl>
                                        <p:attrNameLst>
                                          <p:attrName>style.visibility</p:attrName>
                                        </p:attrNameLst>
                                      </p:cBhvr>
                                      <p:to>
                                        <p:strVal val="visible"/>
                                      </p:to>
                                    </p:set>
                                    <p:anim calcmode="lin" valueType="num">
                                      <p:cBhvr additive="base">
                                        <p:cTn id="43" dur="500" fill="hold"/>
                                        <p:tgtEl>
                                          <p:spTgt spid="8">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8">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8">
                                            <p:txEl>
                                              <p:pRg st="7" end="7"/>
                                            </p:txEl>
                                          </p:spTgt>
                                        </p:tgtEl>
                                        <p:attrNameLst>
                                          <p:attrName>style.visibility</p:attrName>
                                        </p:attrNameLst>
                                      </p:cBhvr>
                                      <p:to>
                                        <p:strVal val="visible"/>
                                      </p:to>
                                    </p:set>
                                    <p:anim calcmode="lin" valueType="num">
                                      <p:cBhvr additive="base">
                                        <p:cTn id="49" dur="500" fill="hold"/>
                                        <p:tgtEl>
                                          <p:spTgt spid="8">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8">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8">
                                            <p:txEl>
                                              <p:pRg st="8" end="8"/>
                                            </p:txEl>
                                          </p:spTgt>
                                        </p:tgtEl>
                                        <p:attrNameLst>
                                          <p:attrName>style.visibility</p:attrName>
                                        </p:attrNameLst>
                                      </p:cBhvr>
                                      <p:to>
                                        <p:strVal val="visible"/>
                                      </p:to>
                                    </p:set>
                                    <p:anim calcmode="lin" valueType="num">
                                      <p:cBhvr additive="base">
                                        <p:cTn id="55" dur="500" fill="hold"/>
                                        <p:tgtEl>
                                          <p:spTgt spid="8">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8">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8">
                                            <p:txEl>
                                              <p:pRg st="9" end="9"/>
                                            </p:txEl>
                                          </p:spTgt>
                                        </p:tgtEl>
                                        <p:attrNameLst>
                                          <p:attrName>style.visibility</p:attrName>
                                        </p:attrNameLst>
                                      </p:cBhvr>
                                      <p:to>
                                        <p:strVal val="visible"/>
                                      </p:to>
                                    </p:set>
                                    <p:anim calcmode="lin" valueType="num">
                                      <p:cBhvr additive="base">
                                        <p:cTn id="61" dur="500" fill="hold"/>
                                        <p:tgtEl>
                                          <p:spTgt spid="8">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8">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8">
                                            <p:txEl>
                                              <p:pRg st="10" end="10"/>
                                            </p:txEl>
                                          </p:spTgt>
                                        </p:tgtEl>
                                        <p:attrNameLst>
                                          <p:attrName>style.visibility</p:attrName>
                                        </p:attrNameLst>
                                      </p:cBhvr>
                                      <p:to>
                                        <p:strVal val="visible"/>
                                      </p:to>
                                    </p:set>
                                    <p:anim calcmode="lin" valueType="num">
                                      <p:cBhvr additive="base">
                                        <p:cTn id="67" dur="500" fill="hold"/>
                                        <p:tgtEl>
                                          <p:spTgt spid="8">
                                            <p:txEl>
                                              <p:pRg st="10" end="1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8">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nodeType="clickEffect">
                                  <p:stCondLst>
                                    <p:cond delay="0"/>
                                  </p:stCondLst>
                                  <p:childTnLst>
                                    <p:set>
                                      <p:cBhvr>
                                        <p:cTn id="72" dur="1" fill="hold">
                                          <p:stCondLst>
                                            <p:cond delay="0"/>
                                          </p:stCondLst>
                                        </p:cTn>
                                        <p:tgtEl>
                                          <p:spTgt spid="8">
                                            <p:txEl>
                                              <p:pRg st="11" end="11"/>
                                            </p:txEl>
                                          </p:spTgt>
                                        </p:tgtEl>
                                        <p:attrNameLst>
                                          <p:attrName>style.visibility</p:attrName>
                                        </p:attrNameLst>
                                      </p:cBhvr>
                                      <p:to>
                                        <p:strVal val="visible"/>
                                      </p:to>
                                    </p:set>
                                    <p:anim calcmode="lin" valueType="num">
                                      <p:cBhvr additive="base">
                                        <p:cTn id="73" dur="500" fill="hold"/>
                                        <p:tgtEl>
                                          <p:spTgt spid="8">
                                            <p:txEl>
                                              <p:pRg st="11" end="11"/>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8">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nodeType="clickEffect">
                                  <p:stCondLst>
                                    <p:cond delay="0"/>
                                  </p:stCondLst>
                                  <p:childTnLst>
                                    <p:set>
                                      <p:cBhvr>
                                        <p:cTn id="78" dur="1" fill="hold">
                                          <p:stCondLst>
                                            <p:cond delay="0"/>
                                          </p:stCondLst>
                                        </p:cTn>
                                        <p:tgtEl>
                                          <p:spTgt spid="8">
                                            <p:txEl>
                                              <p:pRg st="12" end="12"/>
                                            </p:txEl>
                                          </p:spTgt>
                                        </p:tgtEl>
                                        <p:attrNameLst>
                                          <p:attrName>style.visibility</p:attrName>
                                        </p:attrNameLst>
                                      </p:cBhvr>
                                      <p:to>
                                        <p:strVal val="visible"/>
                                      </p:to>
                                    </p:set>
                                    <p:anim calcmode="lin" valueType="num">
                                      <p:cBhvr additive="base">
                                        <p:cTn id="79" dur="500" fill="hold"/>
                                        <p:tgtEl>
                                          <p:spTgt spid="8">
                                            <p:txEl>
                                              <p:pRg st="12" end="12"/>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8">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nodeType="clickEffect">
                                  <p:stCondLst>
                                    <p:cond delay="0"/>
                                  </p:stCondLst>
                                  <p:childTnLst>
                                    <p:set>
                                      <p:cBhvr>
                                        <p:cTn id="84" dur="1" fill="hold">
                                          <p:stCondLst>
                                            <p:cond delay="0"/>
                                          </p:stCondLst>
                                        </p:cTn>
                                        <p:tgtEl>
                                          <p:spTgt spid="8">
                                            <p:txEl>
                                              <p:pRg st="13" end="13"/>
                                            </p:txEl>
                                          </p:spTgt>
                                        </p:tgtEl>
                                        <p:attrNameLst>
                                          <p:attrName>style.visibility</p:attrName>
                                        </p:attrNameLst>
                                      </p:cBhvr>
                                      <p:to>
                                        <p:strVal val="visible"/>
                                      </p:to>
                                    </p:set>
                                    <p:anim calcmode="lin" valueType="num">
                                      <p:cBhvr additive="base">
                                        <p:cTn id="85" dur="500" fill="hold"/>
                                        <p:tgtEl>
                                          <p:spTgt spid="8">
                                            <p:txEl>
                                              <p:pRg st="13" end="13"/>
                                            </p:txEl>
                                          </p:spTgt>
                                        </p:tgtEl>
                                        <p:attrNameLst>
                                          <p:attrName>ppt_x</p:attrName>
                                        </p:attrNameLst>
                                      </p:cBhvr>
                                      <p:tavLst>
                                        <p:tav tm="0">
                                          <p:val>
                                            <p:strVal val="0-#ppt_w/2"/>
                                          </p:val>
                                        </p:tav>
                                        <p:tav tm="100000">
                                          <p:val>
                                            <p:strVal val="#ppt_x"/>
                                          </p:val>
                                        </p:tav>
                                      </p:tavLst>
                                    </p:anim>
                                    <p:anim calcmode="lin" valueType="num">
                                      <p:cBhvr additive="base">
                                        <p:cTn id="86" dur="500" fill="hold"/>
                                        <p:tgtEl>
                                          <p:spTgt spid="8">
                                            <p:txEl>
                                              <p:pRg st="13" end="13"/>
                                            </p:txEl>
                                          </p:spTgt>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nodeType="clickEffect">
                                  <p:stCondLst>
                                    <p:cond delay="0"/>
                                  </p:stCondLst>
                                  <p:childTnLst>
                                    <p:set>
                                      <p:cBhvr>
                                        <p:cTn id="90" dur="1" fill="hold">
                                          <p:stCondLst>
                                            <p:cond delay="0"/>
                                          </p:stCondLst>
                                        </p:cTn>
                                        <p:tgtEl>
                                          <p:spTgt spid="8">
                                            <p:txEl>
                                              <p:pRg st="14" end="14"/>
                                            </p:txEl>
                                          </p:spTgt>
                                        </p:tgtEl>
                                        <p:attrNameLst>
                                          <p:attrName>style.visibility</p:attrName>
                                        </p:attrNameLst>
                                      </p:cBhvr>
                                      <p:to>
                                        <p:strVal val="visible"/>
                                      </p:to>
                                    </p:set>
                                    <p:anim calcmode="lin" valueType="num">
                                      <p:cBhvr additive="base">
                                        <p:cTn id="91" dur="500" fill="hold"/>
                                        <p:tgtEl>
                                          <p:spTgt spid="8">
                                            <p:txEl>
                                              <p:pRg st="14" end="14"/>
                                            </p:txEl>
                                          </p:spTgt>
                                        </p:tgtEl>
                                        <p:attrNameLst>
                                          <p:attrName>ppt_x</p:attrName>
                                        </p:attrNameLst>
                                      </p:cBhvr>
                                      <p:tavLst>
                                        <p:tav tm="0">
                                          <p:val>
                                            <p:strVal val="0-#ppt_w/2"/>
                                          </p:val>
                                        </p:tav>
                                        <p:tav tm="100000">
                                          <p:val>
                                            <p:strVal val="#ppt_x"/>
                                          </p:val>
                                        </p:tav>
                                      </p:tavLst>
                                    </p:anim>
                                    <p:anim calcmode="lin" valueType="num">
                                      <p:cBhvr additive="base">
                                        <p:cTn id="92" dur="500" fill="hold"/>
                                        <p:tgtEl>
                                          <p:spTgt spid="8">
                                            <p:txEl>
                                              <p:pRg st="14" end="14"/>
                                            </p:txEl>
                                          </p:spTgt>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nodeType="clickEffect">
                                  <p:stCondLst>
                                    <p:cond delay="0"/>
                                  </p:stCondLst>
                                  <p:childTnLst>
                                    <p:set>
                                      <p:cBhvr>
                                        <p:cTn id="96" dur="1" fill="hold">
                                          <p:stCondLst>
                                            <p:cond delay="0"/>
                                          </p:stCondLst>
                                        </p:cTn>
                                        <p:tgtEl>
                                          <p:spTgt spid="8">
                                            <p:txEl>
                                              <p:pRg st="15" end="15"/>
                                            </p:txEl>
                                          </p:spTgt>
                                        </p:tgtEl>
                                        <p:attrNameLst>
                                          <p:attrName>style.visibility</p:attrName>
                                        </p:attrNameLst>
                                      </p:cBhvr>
                                      <p:to>
                                        <p:strVal val="visible"/>
                                      </p:to>
                                    </p:set>
                                    <p:anim calcmode="lin" valueType="num">
                                      <p:cBhvr additive="base">
                                        <p:cTn id="97" dur="500" fill="hold"/>
                                        <p:tgtEl>
                                          <p:spTgt spid="8">
                                            <p:txEl>
                                              <p:pRg st="15" end="15"/>
                                            </p:txEl>
                                          </p:spTgt>
                                        </p:tgtEl>
                                        <p:attrNameLst>
                                          <p:attrName>ppt_x</p:attrName>
                                        </p:attrNameLst>
                                      </p:cBhvr>
                                      <p:tavLst>
                                        <p:tav tm="0">
                                          <p:val>
                                            <p:strVal val="0-#ppt_w/2"/>
                                          </p:val>
                                        </p:tav>
                                        <p:tav tm="100000">
                                          <p:val>
                                            <p:strVal val="#ppt_x"/>
                                          </p:val>
                                        </p:tav>
                                      </p:tavLst>
                                    </p:anim>
                                    <p:anim calcmode="lin" valueType="num">
                                      <p:cBhvr additive="base">
                                        <p:cTn id="98" dur="500" fill="hold"/>
                                        <p:tgtEl>
                                          <p:spTgt spid="8">
                                            <p:txEl>
                                              <p:pRg st="15" end="15"/>
                                            </p:txEl>
                                          </p:spTgt>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nodeType="clickEffect">
                                  <p:stCondLst>
                                    <p:cond delay="0"/>
                                  </p:stCondLst>
                                  <p:childTnLst>
                                    <p:set>
                                      <p:cBhvr>
                                        <p:cTn id="102" dur="1" fill="hold">
                                          <p:stCondLst>
                                            <p:cond delay="0"/>
                                          </p:stCondLst>
                                        </p:cTn>
                                        <p:tgtEl>
                                          <p:spTgt spid="8">
                                            <p:txEl>
                                              <p:pRg st="16" end="16"/>
                                            </p:txEl>
                                          </p:spTgt>
                                        </p:tgtEl>
                                        <p:attrNameLst>
                                          <p:attrName>style.visibility</p:attrName>
                                        </p:attrNameLst>
                                      </p:cBhvr>
                                      <p:to>
                                        <p:strVal val="visible"/>
                                      </p:to>
                                    </p:set>
                                    <p:anim calcmode="lin" valueType="num">
                                      <p:cBhvr additive="base">
                                        <p:cTn id="103" dur="500" fill="hold"/>
                                        <p:tgtEl>
                                          <p:spTgt spid="8">
                                            <p:txEl>
                                              <p:pRg st="16" end="16"/>
                                            </p:txEl>
                                          </p:spTgt>
                                        </p:tgtEl>
                                        <p:attrNameLst>
                                          <p:attrName>ppt_x</p:attrName>
                                        </p:attrNameLst>
                                      </p:cBhvr>
                                      <p:tavLst>
                                        <p:tav tm="0">
                                          <p:val>
                                            <p:strVal val="0-#ppt_w/2"/>
                                          </p:val>
                                        </p:tav>
                                        <p:tav tm="100000">
                                          <p:val>
                                            <p:strVal val="#ppt_x"/>
                                          </p:val>
                                        </p:tav>
                                      </p:tavLst>
                                    </p:anim>
                                    <p:anim calcmode="lin" valueType="num">
                                      <p:cBhvr additive="base">
                                        <p:cTn id="104" dur="500" fill="hold"/>
                                        <p:tgtEl>
                                          <p:spTgt spid="8">
                                            <p:txEl>
                                              <p:pRg st="16" end="16"/>
                                            </p:txEl>
                                          </p:spTgt>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8" fill="hold" nodeType="clickEffect">
                                  <p:stCondLst>
                                    <p:cond delay="0"/>
                                  </p:stCondLst>
                                  <p:childTnLst>
                                    <p:set>
                                      <p:cBhvr>
                                        <p:cTn id="108" dur="1" fill="hold">
                                          <p:stCondLst>
                                            <p:cond delay="0"/>
                                          </p:stCondLst>
                                        </p:cTn>
                                        <p:tgtEl>
                                          <p:spTgt spid="8">
                                            <p:txEl>
                                              <p:pRg st="17" end="17"/>
                                            </p:txEl>
                                          </p:spTgt>
                                        </p:tgtEl>
                                        <p:attrNameLst>
                                          <p:attrName>style.visibility</p:attrName>
                                        </p:attrNameLst>
                                      </p:cBhvr>
                                      <p:to>
                                        <p:strVal val="visible"/>
                                      </p:to>
                                    </p:set>
                                    <p:anim calcmode="lin" valueType="num">
                                      <p:cBhvr additive="base">
                                        <p:cTn id="109" dur="500" fill="hold"/>
                                        <p:tgtEl>
                                          <p:spTgt spid="8">
                                            <p:txEl>
                                              <p:pRg st="17" end="17"/>
                                            </p:txEl>
                                          </p:spTgt>
                                        </p:tgtEl>
                                        <p:attrNameLst>
                                          <p:attrName>ppt_x</p:attrName>
                                        </p:attrNameLst>
                                      </p:cBhvr>
                                      <p:tavLst>
                                        <p:tav tm="0">
                                          <p:val>
                                            <p:strVal val="0-#ppt_w/2"/>
                                          </p:val>
                                        </p:tav>
                                        <p:tav tm="100000">
                                          <p:val>
                                            <p:strVal val="#ppt_x"/>
                                          </p:val>
                                        </p:tav>
                                      </p:tavLst>
                                    </p:anim>
                                    <p:anim calcmode="lin" valueType="num">
                                      <p:cBhvr additive="base">
                                        <p:cTn id="110" dur="500" fill="hold"/>
                                        <p:tgtEl>
                                          <p:spTgt spid="8">
                                            <p:txEl>
                                              <p:pRg st="17" end="1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371600" y="1447800"/>
            <a:ext cx="6629400" cy="4805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1295400" y="2438400"/>
            <a:ext cx="4210050" cy="373380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a:xfrm>
            <a:off x="5543550" y="1447800"/>
            <a:ext cx="2381250" cy="190500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ectangle 6"/>
          <p:cNvSpPr/>
          <p:nvPr/>
        </p:nvSpPr>
        <p:spPr>
          <a:xfrm>
            <a:off x="5562600" y="3429000"/>
            <a:ext cx="2286000" cy="220980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8678" name="Rectangle 1"/>
          <p:cNvSpPr>
            <a:spLocks noChangeArrowheads="1"/>
          </p:cNvSpPr>
          <p:nvPr/>
        </p:nvSpPr>
        <p:spPr bwMode="auto">
          <a:xfrm>
            <a:off x="-1323975" y="61913"/>
            <a:ext cx="10891838" cy="1169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914400" eaLnBrk="1" hangingPunct="1"/>
            <a:r>
              <a:rPr lang="en-US" altLang="en-US" sz="4000" b="1">
                <a:solidFill>
                  <a:schemeClr val="bg1"/>
                </a:solidFill>
                <a:latin typeface="Century Gothic" pitchFamily="34" charset="0"/>
                <a:cs typeface="Times New Roman" pitchFamily="18" charset="0"/>
              </a:rPr>
              <a:t>SOCIAL MEDIA MARKETING </a:t>
            </a:r>
          </a:p>
          <a:p>
            <a:pPr algn="ctr" defTabSz="914400" eaLnBrk="1" hangingPunct="1"/>
            <a:r>
              <a:rPr lang="en-US" altLang="en-US" sz="3000" b="1">
                <a:solidFill>
                  <a:schemeClr val="bg1"/>
                </a:solidFill>
                <a:latin typeface="Century Gothic" pitchFamily="34" charset="0"/>
                <a:cs typeface="Times New Roman" pitchFamily="18" charset="0"/>
              </a:rPr>
              <a:t>FACEBOOK ADS</a:t>
            </a:r>
            <a:endParaRPr lang="en-US" altLang="en-US" sz="3000" b="1">
              <a:solidFill>
                <a:schemeClr val="bg1"/>
              </a:solidFill>
              <a:latin typeface="Century Gothic"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395288" y="1487415"/>
            <a:ext cx="8356600" cy="4262584"/>
          </a:xfrm>
          <a:prstGeom prst="rect">
            <a:avLst/>
          </a:prstGeom>
          <a:noFill/>
          <a:ln w="9525">
            <a:noFill/>
            <a:miter lim="800000"/>
            <a:headEnd/>
            <a:tailEnd/>
          </a:ln>
          <a:effectLst/>
        </p:spPr>
        <p:txBody>
          <a:bodyPr lIns="0" tIns="253920" rIns="0" bIns="126960" anchor="ctr">
            <a:spAutoFit/>
          </a:bodyPr>
          <a:lstStyle/>
          <a:p>
            <a:pPr defTabSz="914400" eaLnBrk="0" hangingPunct="0">
              <a:defRPr/>
            </a:pPr>
            <a:r>
              <a:rPr lang="en-US" b="1" dirty="0">
                <a:solidFill>
                  <a:schemeClr val="tx1">
                    <a:lumMod val="65000"/>
                    <a:lumOff val="35000"/>
                  </a:schemeClr>
                </a:solidFill>
                <a:latin typeface="Century Gothic" pitchFamily="34" charset="0"/>
                <a:ea typeface="Calibri" pitchFamily="34" charset="0"/>
                <a:cs typeface="Aparajita" pitchFamily="34" charset="0"/>
              </a:rPr>
              <a:t>Monitoring &amp; Tracking</a:t>
            </a:r>
            <a:endParaRPr lang="en-US" dirty="0">
              <a:solidFill>
                <a:schemeClr val="tx1">
                  <a:lumMod val="65000"/>
                  <a:lumOff val="35000"/>
                </a:schemeClr>
              </a:solidFill>
              <a:latin typeface="Century Gothic" pitchFamily="34" charset="0"/>
              <a:cs typeface="Aparajita" pitchFamily="34" charset="0"/>
            </a:endParaRPr>
          </a:p>
          <a:p>
            <a:pPr lvl="1" defTabSz="914400" eaLnBrk="0" hangingPunct="0">
              <a:buFont typeface="Wingdings" pitchFamily="2" charset="2"/>
              <a:buChar char=""/>
              <a:defRPr/>
            </a:pPr>
            <a:r>
              <a:rPr lang="en-US" dirty="0">
                <a:latin typeface="Century Gothic" pitchFamily="34" charset="0"/>
                <a:ea typeface="Calibri" pitchFamily="34" charset="0"/>
                <a:cs typeface="Aparajita" pitchFamily="34" charset="0"/>
              </a:rPr>
              <a:t>Campaigns are tracked continuously from start to finish ensuring your budget is being spent fairly and that your ads are targeting the right results. </a:t>
            </a:r>
            <a:endParaRPr lang="en-US" dirty="0" smtClean="0">
              <a:latin typeface="Century Gothic" pitchFamily="34" charset="0"/>
              <a:ea typeface="Calibri" pitchFamily="34" charset="0"/>
              <a:cs typeface="Aparajita" pitchFamily="34" charset="0"/>
            </a:endParaRPr>
          </a:p>
          <a:p>
            <a:pPr lvl="1" defTabSz="914400" eaLnBrk="0" hangingPunct="0">
              <a:buFont typeface="Wingdings" pitchFamily="2" charset="2"/>
              <a:buChar char=""/>
              <a:defRPr/>
            </a:pPr>
            <a:r>
              <a:rPr lang="en-US" dirty="0" smtClean="0">
                <a:latin typeface="Century Gothic" pitchFamily="34" charset="0"/>
                <a:cs typeface="Aparajita" pitchFamily="34" charset="0"/>
              </a:rPr>
              <a:t>Saves business owner time which equates to money</a:t>
            </a:r>
            <a:endParaRPr lang="en-US" dirty="0">
              <a:latin typeface="Century Gothic" pitchFamily="34" charset="0"/>
              <a:cs typeface="Aparajita" pitchFamily="34" charset="0"/>
            </a:endParaRPr>
          </a:p>
          <a:p>
            <a:pPr defTabSz="914400" eaLnBrk="0" hangingPunct="0">
              <a:defRPr/>
            </a:pPr>
            <a:r>
              <a:rPr lang="en-US" b="1" dirty="0">
                <a:solidFill>
                  <a:schemeClr val="tx1">
                    <a:lumMod val="65000"/>
                    <a:lumOff val="35000"/>
                  </a:schemeClr>
                </a:solidFill>
                <a:latin typeface="Century Gothic" pitchFamily="34" charset="0"/>
                <a:ea typeface="Calibri" pitchFamily="34" charset="0"/>
                <a:cs typeface="Aparajita" pitchFamily="34" charset="0"/>
              </a:rPr>
              <a:t>Ad Group Testing &amp; Optimization</a:t>
            </a:r>
            <a:endParaRPr lang="en-US" dirty="0">
              <a:solidFill>
                <a:schemeClr val="tx1">
                  <a:lumMod val="65000"/>
                  <a:lumOff val="35000"/>
                </a:schemeClr>
              </a:solidFill>
              <a:latin typeface="Century Gothic" pitchFamily="34" charset="0"/>
              <a:cs typeface="Aparajita" pitchFamily="34" charset="0"/>
            </a:endParaRPr>
          </a:p>
          <a:p>
            <a:pPr lvl="1" defTabSz="914400" eaLnBrk="0" hangingPunct="0">
              <a:buFont typeface="Wingdings" pitchFamily="2" charset="2"/>
              <a:buChar char=""/>
              <a:defRPr/>
            </a:pPr>
            <a:r>
              <a:rPr lang="en-US" dirty="0">
                <a:latin typeface="Century Gothic" pitchFamily="34" charset="0"/>
                <a:ea typeface="Calibri" pitchFamily="34" charset="0"/>
                <a:cs typeface="Aparajita" pitchFamily="34" charset="0"/>
              </a:rPr>
              <a:t>Each ad group contains multiple ads which are tested against each other to provide a better understanding of what customers are responsive to. We will set up multiple ad groups to run along-side or to alternate if you have more than one goal for your ads.</a:t>
            </a:r>
            <a:endParaRPr lang="en-US" dirty="0">
              <a:latin typeface="Century Gothic" pitchFamily="34" charset="0"/>
              <a:cs typeface="Aparajita" pitchFamily="34" charset="0"/>
            </a:endParaRPr>
          </a:p>
          <a:p>
            <a:pPr defTabSz="914400" eaLnBrk="0" hangingPunct="0">
              <a:defRPr/>
            </a:pPr>
            <a:r>
              <a:rPr lang="en-US" b="1" dirty="0">
                <a:solidFill>
                  <a:schemeClr val="tx1">
                    <a:lumMod val="65000"/>
                    <a:lumOff val="35000"/>
                  </a:schemeClr>
                </a:solidFill>
                <a:latin typeface="Century Gothic" pitchFamily="34" charset="0"/>
                <a:ea typeface="Calibri" pitchFamily="34" charset="0"/>
                <a:cs typeface="Aparajita" pitchFamily="34" charset="0"/>
              </a:rPr>
              <a:t>Reporting</a:t>
            </a:r>
            <a:endParaRPr lang="en-US" dirty="0">
              <a:solidFill>
                <a:schemeClr val="tx1">
                  <a:lumMod val="65000"/>
                  <a:lumOff val="35000"/>
                </a:schemeClr>
              </a:solidFill>
              <a:latin typeface="Century Gothic" pitchFamily="34" charset="0"/>
              <a:cs typeface="Aparajita" pitchFamily="34" charset="0"/>
            </a:endParaRPr>
          </a:p>
          <a:p>
            <a:pPr lvl="1" defTabSz="914400" eaLnBrk="0" hangingPunct="0">
              <a:buFont typeface="Wingdings" pitchFamily="2" charset="2"/>
              <a:buChar char=""/>
              <a:defRPr/>
            </a:pPr>
            <a:r>
              <a:rPr lang="en-US" dirty="0">
                <a:latin typeface="Century Gothic" pitchFamily="34" charset="0"/>
                <a:ea typeface="Calibri" pitchFamily="34" charset="0"/>
                <a:cs typeface="Aparajita" pitchFamily="34" charset="0"/>
              </a:rPr>
              <a:t>We can provide in-depth reporting to show you how many people your ad is reaching, who is interacting with it and how often people are seeing them. This is all included with your monthly reporting.</a:t>
            </a:r>
            <a:endParaRPr lang="en-US" dirty="0">
              <a:latin typeface="Century Gothic" pitchFamily="34" charset="0"/>
              <a:cs typeface="Aparajita" pitchFamily="34" charset="0"/>
            </a:endParaRPr>
          </a:p>
        </p:txBody>
      </p:sp>
      <p:sp>
        <p:nvSpPr>
          <p:cNvPr id="29699" name="Rectangle 1"/>
          <p:cNvSpPr>
            <a:spLocks noChangeArrowheads="1"/>
          </p:cNvSpPr>
          <p:nvPr/>
        </p:nvSpPr>
        <p:spPr bwMode="auto">
          <a:xfrm>
            <a:off x="0" y="282575"/>
            <a:ext cx="91440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914400" eaLnBrk="1" hangingPunct="1"/>
            <a:r>
              <a:rPr lang="en-US" altLang="en-US" sz="4000" b="1">
                <a:solidFill>
                  <a:schemeClr val="bg1"/>
                </a:solidFill>
                <a:latin typeface="Century Gothic" pitchFamily="34" charset="0"/>
                <a:cs typeface="Times New Roman" pitchFamily="18" charset="0"/>
              </a:rPr>
              <a:t>FB Advertising with Amplified</a:t>
            </a:r>
            <a:endParaRPr lang="en-US" altLang="en-US" sz="4000" b="1">
              <a:solidFill>
                <a:schemeClr val="bg1"/>
              </a:solidFill>
              <a:latin typeface="Century Gothic"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mtClean="0">
                <a:ea typeface="ＭＳ Ｐゴシック" pitchFamily="34" charset="-128"/>
              </a:rPr>
              <a:t>Social Media Management</a:t>
            </a:r>
          </a:p>
        </p:txBody>
      </p:sp>
      <p:sp>
        <p:nvSpPr>
          <p:cNvPr id="30723" name="Content Placeholder 3"/>
          <p:cNvSpPr>
            <a:spLocks noGrp="1"/>
          </p:cNvSpPr>
          <p:nvPr>
            <p:ph idx="1"/>
          </p:nvPr>
        </p:nvSpPr>
        <p:spPr>
          <a:xfrm>
            <a:off x="457200" y="1600200"/>
            <a:ext cx="4608513" cy="4525963"/>
          </a:xfrm>
        </p:spPr>
        <p:txBody>
          <a:bodyPr/>
          <a:lstStyle/>
          <a:p>
            <a:pPr>
              <a:buFont typeface="Arial" pitchFamily="34" charset="0"/>
              <a:buNone/>
            </a:pPr>
            <a:r>
              <a:rPr lang="en-US" altLang="en-US" b="1" smtClean="0">
                <a:ea typeface="ＭＳ Ｐゴシック" pitchFamily="34" charset="-128"/>
              </a:rPr>
              <a:t>Social Site Management </a:t>
            </a:r>
          </a:p>
          <a:p>
            <a:r>
              <a:rPr lang="en-US" altLang="en-US" smtClean="0">
                <a:ea typeface="ＭＳ Ｐゴシック" pitchFamily="34" charset="-128"/>
              </a:rPr>
              <a:t>Facebook</a:t>
            </a:r>
          </a:p>
          <a:p>
            <a:r>
              <a:rPr lang="en-US" altLang="en-US" smtClean="0">
                <a:ea typeface="ＭＳ Ｐゴシック" pitchFamily="34" charset="-128"/>
              </a:rPr>
              <a:t>Twitter</a:t>
            </a:r>
          </a:p>
          <a:p>
            <a:r>
              <a:rPr lang="en-US" altLang="en-US" smtClean="0">
                <a:ea typeface="ＭＳ Ｐゴシック" pitchFamily="34" charset="-128"/>
              </a:rPr>
              <a:t>Foursquare</a:t>
            </a:r>
          </a:p>
          <a:p>
            <a:r>
              <a:rPr lang="en-US" altLang="en-US" smtClean="0">
                <a:ea typeface="ＭＳ Ｐゴシック" pitchFamily="34" charset="-128"/>
              </a:rPr>
              <a:t>Google+</a:t>
            </a:r>
          </a:p>
          <a:p>
            <a:r>
              <a:rPr lang="en-US" altLang="en-US" smtClean="0">
                <a:ea typeface="ＭＳ Ｐゴシック" pitchFamily="34" charset="-128"/>
              </a:rPr>
              <a:t>Pinterest</a:t>
            </a:r>
          </a:p>
          <a:p>
            <a:r>
              <a:rPr lang="en-US" altLang="en-US" smtClean="0">
                <a:ea typeface="ＭＳ Ｐゴシック" pitchFamily="34" charset="-128"/>
              </a:rPr>
              <a:t>YouTube</a:t>
            </a:r>
          </a:p>
        </p:txBody>
      </p:sp>
      <p:sp>
        <p:nvSpPr>
          <p:cNvPr id="30724" name="Content Placeholder 3"/>
          <p:cNvSpPr txBox="1">
            <a:spLocks/>
          </p:cNvSpPr>
          <p:nvPr/>
        </p:nvSpPr>
        <p:spPr bwMode="auto">
          <a:xfrm>
            <a:off x="4659313" y="1600200"/>
            <a:ext cx="4273550" cy="3355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914400">
              <a:spcBef>
                <a:spcPct val="20000"/>
              </a:spcBef>
              <a:buFont typeface="Arial" pitchFamily="34" charset="0"/>
              <a:buNone/>
            </a:pPr>
            <a:r>
              <a:rPr lang="en-US" altLang="en-US" sz="2400" b="1">
                <a:latin typeface="Century Gothic" pitchFamily="34" charset="0"/>
              </a:rPr>
              <a:t>List Building</a:t>
            </a:r>
          </a:p>
          <a:p>
            <a:pPr defTabSz="914400">
              <a:spcBef>
                <a:spcPct val="20000"/>
              </a:spcBef>
              <a:buFont typeface="Arial" pitchFamily="34" charset="0"/>
              <a:buChar char="•"/>
            </a:pPr>
            <a:r>
              <a:rPr lang="en-US" altLang="en-US">
                <a:latin typeface="Century Gothic" pitchFamily="34" charset="0"/>
              </a:rPr>
              <a:t>411.com </a:t>
            </a:r>
          </a:p>
          <a:p>
            <a:pPr defTabSz="914400">
              <a:spcBef>
                <a:spcPct val="20000"/>
              </a:spcBef>
              <a:buFont typeface="Arial" pitchFamily="34" charset="0"/>
              <a:buChar char="•"/>
            </a:pPr>
            <a:r>
              <a:rPr lang="en-US" altLang="en-US">
                <a:latin typeface="Century Gothic" pitchFamily="34" charset="0"/>
              </a:rPr>
              <a:t>Bing Local </a:t>
            </a:r>
          </a:p>
          <a:p>
            <a:pPr defTabSz="914400">
              <a:spcBef>
                <a:spcPct val="20000"/>
              </a:spcBef>
              <a:buFont typeface="Arial" pitchFamily="34" charset="0"/>
              <a:buChar char="•"/>
            </a:pPr>
            <a:r>
              <a:rPr lang="en-US" altLang="en-US">
                <a:latin typeface="Century Gothic" pitchFamily="34" charset="0"/>
              </a:rPr>
              <a:t>Citysearch </a:t>
            </a:r>
          </a:p>
          <a:p>
            <a:pPr defTabSz="914400">
              <a:spcBef>
                <a:spcPct val="20000"/>
              </a:spcBef>
              <a:buFont typeface="Arial" pitchFamily="34" charset="0"/>
              <a:buChar char="•"/>
            </a:pPr>
            <a:r>
              <a:rPr lang="en-US" altLang="en-US">
                <a:latin typeface="Century Gothic" pitchFamily="34" charset="0"/>
              </a:rPr>
              <a:t>Angie's List </a:t>
            </a:r>
          </a:p>
          <a:p>
            <a:pPr defTabSz="914400">
              <a:spcBef>
                <a:spcPct val="20000"/>
              </a:spcBef>
              <a:buFont typeface="Arial" pitchFamily="34" charset="0"/>
              <a:buChar char="•"/>
            </a:pPr>
            <a:r>
              <a:rPr lang="en-US" altLang="en-US">
                <a:latin typeface="Century Gothic" pitchFamily="34" charset="0"/>
              </a:rPr>
              <a:t>MerchantCircle </a:t>
            </a:r>
          </a:p>
          <a:p>
            <a:pPr defTabSz="914400">
              <a:spcBef>
                <a:spcPct val="20000"/>
              </a:spcBef>
              <a:buFont typeface="Arial" pitchFamily="34" charset="0"/>
              <a:buChar char="•"/>
            </a:pPr>
            <a:r>
              <a:rPr lang="en-US" altLang="en-US">
                <a:latin typeface="Century Gothic" pitchFamily="34" charset="0"/>
              </a:rPr>
              <a:t>Superpages </a:t>
            </a:r>
          </a:p>
          <a:p>
            <a:pPr defTabSz="914400">
              <a:spcBef>
                <a:spcPct val="20000"/>
              </a:spcBef>
              <a:buFont typeface="Arial" pitchFamily="34" charset="0"/>
              <a:buChar char="•"/>
            </a:pPr>
            <a:r>
              <a:rPr lang="en-US" altLang="en-US">
                <a:latin typeface="Century Gothic" pitchFamily="34" charset="0"/>
              </a:rPr>
              <a:t>Yellow Book </a:t>
            </a:r>
          </a:p>
          <a:p>
            <a:pPr defTabSz="914400">
              <a:spcBef>
                <a:spcPct val="20000"/>
              </a:spcBef>
              <a:buFont typeface="Arial" pitchFamily="34" charset="0"/>
              <a:buChar char="•"/>
            </a:pPr>
            <a:r>
              <a:rPr lang="en-US" altLang="en-US">
                <a:latin typeface="Century Gothic" pitchFamily="34" charset="0"/>
              </a:rPr>
              <a:t>Yellow Bot </a:t>
            </a:r>
          </a:p>
          <a:p>
            <a:pPr defTabSz="914400">
              <a:spcBef>
                <a:spcPct val="20000"/>
              </a:spcBef>
              <a:buFont typeface="Arial" pitchFamily="34" charset="0"/>
              <a:buChar char="•"/>
            </a:pPr>
            <a:r>
              <a:rPr lang="en-US" altLang="en-US">
                <a:latin typeface="Century Gothic" pitchFamily="34" charset="0"/>
              </a:rPr>
              <a:t>YellowPages </a:t>
            </a:r>
          </a:p>
          <a:p>
            <a:pPr defTabSz="914400">
              <a:spcBef>
                <a:spcPct val="20000"/>
              </a:spcBef>
              <a:buFont typeface="Arial" pitchFamily="34" charset="0"/>
              <a:buChar char="•"/>
            </a:pPr>
            <a:r>
              <a:rPr lang="en-US" altLang="en-US">
                <a:latin typeface="Century Gothic" pitchFamily="34" charset="0"/>
              </a:rPr>
              <a:t>Yelp </a:t>
            </a:r>
          </a:p>
          <a:p>
            <a:pPr defTabSz="914400">
              <a:spcBef>
                <a:spcPct val="20000"/>
              </a:spcBef>
              <a:buFont typeface="Arial" pitchFamily="34" charset="0"/>
              <a:buChar char="•"/>
            </a:pPr>
            <a:r>
              <a:rPr lang="en-US" altLang="en-US">
                <a:latin typeface="Century Gothic" pitchFamily="34" charset="0"/>
              </a:rPr>
              <a:t>OpenTable </a:t>
            </a:r>
          </a:p>
          <a:p>
            <a:pPr defTabSz="914400">
              <a:spcBef>
                <a:spcPct val="20000"/>
              </a:spcBef>
              <a:buFont typeface="Arial" pitchFamily="34" charset="0"/>
              <a:buChar char="•"/>
            </a:pPr>
            <a:r>
              <a:rPr lang="en-US" altLang="en-US">
                <a:latin typeface="Century Gothic" pitchFamily="34" charset="0"/>
              </a:rPr>
              <a:t>TripAdvisor </a:t>
            </a:r>
          </a:p>
          <a:p>
            <a:pPr defTabSz="914400">
              <a:spcBef>
                <a:spcPct val="20000"/>
              </a:spcBef>
              <a:buFont typeface="Arial" pitchFamily="34" charset="0"/>
              <a:buChar char="•"/>
            </a:pPr>
            <a:r>
              <a:rPr lang="en-US" altLang="en-US">
                <a:latin typeface="Century Gothic" pitchFamily="34" charset="0"/>
              </a:rPr>
              <a:t>Urbanspoon </a:t>
            </a:r>
          </a:p>
          <a:p>
            <a:pPr defTabSz="914400">
              <a:spcBef>
                <a:spcPct val="20000"/>
              </a:spcBef>
              <a:buFont typeface="Arial" pitchFamily="34" charset="0"/>
              <a:buChar char="•"/>
            </a:pPr>
            <a:endParaRPr lang="en-US" altLang="en-US">
              <a:latin typeface="Century Gothic"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smtClean="0">
                <a:ea typeface="ＭＳ Ｐゴシック" pitchFamily="34" charset="-128"/>
              </a:rPr>
              <a:t>Why Amplified for </a:t>
            </a:r>
            <a:br>
              <a:rPr lang="en-US" altLang="en-US" smtClean="0">
                <a:ea typeface="ＭＳ Ｐゴシック" pitchFamily="34" charset="-128"/>
              </a:rPr>
            </a:br>
            <a:r>
              <a:rPr lang="en-US" altLang="en-US" smtClean="0">
                <a:ea typeface="ＭＳ Ｐゴシック" pitchFamily="34" charset="-128"/>
              </a:rPr>
              <a:t>Social Media Management</a:t>
            </a:r>
          </a:p>
        </p:txBody>
      </p:sp>
      <p:sp>
        <p:nvSpPr>
          <p:cNvPr id="3" name="Content Placeholder 2"/>
          <p:cNvSpPr>
            <a:spLocks noGrp="1"/>
          </p:cNvSpPr>
          <p:nvPr>
            <p:ph idx="1"/>
          </p:nvPr>
        </p:nvSpPr>
        <p:spPr/>
        <p:txBody>
          <a:bodyPr/>
          <a:lstStyle/>
          <a:p>
            <a:pPr>
              <a:defRPr/>
            </a:pPr>
            <a:r>
              <a:rPr lang="en-US" sz="1450" b="1" dirty="0" smtClean="0"/>
              <a:t>Amplified is dedicated to expanding a customer’s brand online so they can be found</a:t>
            </a:r>
          </a:p>
          <a:p>
            <a:pPr lvl="1">
              <a:defRPr/>
            </a:pPr>
            <a:r>
              <a:rPr lang="en-US" sz="1450" dirty="0" smtClean="0"/>
              <a:t>Around 85-90% of posts on business' </a:t>
            </a:r>
            <a:r>
              <a:rPr lang="en-US" sz="1450" dirty="0" err="1" smtClean="0"/>
              <a:t>Facebook</a:t>
            </a:r>
            <a:r>
              <a:rPr lang="en-US" sz="1450" dirty="0" smtClean="0"/>
              <a:t> pages are not responded to.  </a:t>
            </a:r>
          </a:p>
          <a:p>
            <a:pPr lvl="1">
              <a:defRPr/>
            </a:pPr>
            <a:r>
              <a:rPr lang="en-US" sz="1450" dirty="0" smtClean="0"/>
              <a:t>Amplified fulfillment will respond and engage with your customers/clients for you and relationships will be built. Social media is called SOCIAL media, right?</a:t>
            </a:r>
          </a:p>
          <a:p>
            <a:pPr>
              <a:defRPr/>
            </a:pPr>
            <a:r>
              <a:rPr lang="en-US" sz="1450" b="1" dirty="0" smtClean="0"/>
              <a:t>Amplified with take the think-work over for the business.</a:t>
            </a:r>
          </a:p>
          <a:p>
            <a:pPr lvl="1">
              <a:defRPr/>
            </a:pPr>
            <a:r>
              <a:rPr lang="en-US" sz="1450" dirty="0" smtClean="0"/>
              <a:t> Amplified will create quality content that prompts response.  With some direction from the business owner or not, they will shoulder the majority the work. </a:t>
            </a:r>
          </a:p>
          <a:p>
            <a:pPr lvl="1">
              <a:defRPr/>
            </a:pPr>
            <a:r>
              <a:rPr lang="en-US" sz="1450" dirty="0" smtClean="0"/>
              <a:t>We do see it as a partnership, so do expect for your customer to participate in some manner.</a:t>
            </a:r>
          </a:p>
          <a:p>
            <a:pPr lvl="1">
              <a:defRPr/>
            </a:pPr>
            <a:r>
              <a:rPr lang="en-US" sz="1450" dirty="0" smtClean="0"/>
              <a:t>Multiple social networks require individual approaches</a:t>
            </a:r>
          </a:p>
          <a:p>
            <a:pPr lvl="1">
              <a:defRPr/>
            </a:pPr>
            <a:r>
              <a:rPr lang="en-US" sz="1450" dirty="0" smtClean="0"/>
              <a:t>Amplified team remains up-to-date with technological developments in the social world</a:t>
            </a:r>
          </a:p>
          <a:p>
            <a:pPr>
              <a:defRPr/>
            </a:pPr>
            <a:r>
              <a:rPr lang="en-US" sz="1450" b="1" dirty="0" smtClean="0"/>
              <a:t>Analytics with proven results</a:t>
            </a:r>
          </a:p>
          <a:p>
            <a:pPr>
              <a:defRPr/>
            </a:pPr>
            <a:r>
              <a:rPr lang="en-US" sz="1450" b="1" dirty="0" smtClean="0"/>
              <a:t>Most importantly...</a:t>
            </a:r>
          </a:p>
          <a:p>
            <a:pPr lvl="1">
              <a:defRPr/>
            </a:pPr>
            <a:r>
              <a:rPr lang="en-US" sz="1450" dirty="0" smtClean="0"/>
              <a:t>It will free up the business owner’s time to do what they need to do - run a business!</a:t>
            </a:r>
          </a:p>
          <a:p>
            <a:pPr>
              <a:defRPr/>
            </a:pPr>
            <a:endParaRPr lang="en-US" sz="1500" dirty="0" smtClean="0">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Social Media Management</a:t>
            </a:r>
            <a:endParaRPr lang="en-US" sz="4000" dirty="0"/>
          </a:p>
        </p:txBody>
      </p:sp>
      <p:pic>
        <p:nvPicPr>
          <p:cNvPr id="5" name="Picture 4"/>
          <p:cNvPicPr>
            <a:picLocks noChangeAspect="1" noChangeArrowheads="1"/>
          </p:cNvPicPr>
          <p:nvPr/>
        </p:nvPicPr>
        <p:blipFill>
          <a:blip r:embed="rId2"/>
          <a:srcRect r="51962" b="76800"/>
          <a:stretch>
            <a:fillRect/>
          </a:stretch>
        </p:blipFill>
        <p:spPr bwMode="auto">
          <a:xfrm>
            <a:off x="990619" y="1775460"/>
            <a:ext cx="3381346" cy="1104900"/>
          </a:xfrm>
          <a:prstGeom prst="rect">
            <a:avLst/>
          </a:prstGeom>
          <a:noFill/>
          <a:ln w="9525">
            <a:noFill/>
            <a:miter lim="800000"/>
            <a:headEnd/>
            <a:tailEnd/>
          </a:ln>
          <a:effectLst/>
        </p:spPr>
      </p:pic>
      <p:pic>
        <p:nvPicPr>
          <p:cNvPr id="6" name="Picture 5"/>
          <p:cNvPicPr>
            <a:picLocks noChangeAspect="1" noChangeArrowheads="1"/>
          </p:cNvPicPr>
          <p:nvPr/>
        </p:nvPicPr>
        <p:blipFill>
          <a:blip r:embed="rId2"/>
          <a:srcRect t="24960" r="50663" b="51840"/>
          <a:stretch>
            <a:fillRect/>
          </a:stretch>
        </p:blipFill>
        <p:spPr bwMode="auto">
          <a:xfrm>
            <a:off x="990619" y="3235643"/>
            <a:ext cx="3472818" cy="1104900"/>
          </a:xfrm>
          <a:prstGeom prst="rect">
            <a:avLst/>
          </a:prstGeom>
          <a:noFill/>
          <a:ln w="9525">
            <a:noFill/>
            <a:miter lim="800000"/>
            <a:headEnd/>
            <a:tailEnd/>
          </a:ln>
          <a:effectLst/>
        </p:spPr>
      </p:pic>
      <p:pic>
        <p:nvPicPr>
          <p:cNvPr id="7" name="Picture 6"/>
          <p:cNvPicPr>
            <a:picLocks noChangeAspect="1" noChangeArrowheads="1"/>
          </p:cNvPicPr>
          <p:nvPr/>
        </p:nvPicPr>
        <p:blipFill>
          <a:blip r:embed="rId2"/>
          <a:srcRect t="48000" r="53261" b="24960"/>
          <a:stretch>
            <a:fillRect/>
          </a:stretch>
        </p:blipFill>
        <p:spPr bwMode="auto">
          <a:xfrm>
            <a:off x="990619" y="4695825"/>
            <a:ext cx="3289826" cy="1287780"/>
          </a:xfrm>
          <a:prstGeom prst="rect">
            <a:avLst/>
          </a:prstGeom>
          <a:noFill/>
          <a:ln w="9525">
            <a:noFill/>
            <a:miter lim="800000"/>
            <a:headEnd/>
            <a:tailEnd/>
          </a:ln>
          <a:effectLst/>
        </p:spPr>
      </p:pic>
      <p:pic>
        <p:nvPicPr>
          <p:cNvPr id="8" name="Picture 7"/>
          <p:cNvPicPr>
            <a:picLocks noChangeAspect="1" noChangeArrowheads="1"/>
          </p:cNvPicPr>
          <p:nvPr/>
        </p:nvPicPr>
        <p:blipFill>
          <a:blip r:embed="rId2"/>
          <a:srcRect l="27280" t="78720" r="24682"/>
          <a:stretch>
            <a:fillRect/>
          </a:stretch>
        </p:blipFill>
        <p:spPr bwMode="auto">
          <a:xfrm>
            <a:off x="4911121" y="4457700"/>
            <a:ext cx="3381317" cy="1013460"/>
          </a:xfrm>
          <a:prstGeom prst="rect">
            <a:avLst/>
          </a:prstGeom>
          <a:noFill/>
          <a:ln w="9525">
            <a:noFill/>
            <a:miter lim="800000"/>
            <a:headEnd/>
            <a:tailEnd/>
          </a:ln>
          <a:effectLst/>
        </p:spPr>
      </p:pic>
      <p:pic>
        <p:nvPicPr>
          <p:cNvPr id="9" name="Picture 8"/>
          <p:cNvPicPr>
            <a:picLocks noChangeAspect="1" noChangeArrowheads="1"/>
          </p:cNvPicPr>
          <p:nvPr/>
        </p:nvPicPr>
        <p:blipFill>
          <a:blip r:embed="rId2"/>
          <a:srcRect l="50663" t="48000" b="23040"/>
          <a:stretch>
            <a:fillRect/>
          </a:stretch>
        </p:blipFill>
        <p:spPr bwMode="auto">
          <a:xfrm>
            <a:off x="4886359" y="2499360"/>
            <a:ext cx="3472754" cy="137922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2"/>
          <p:cNvSpPr>
            <a:spLocks noGrp="1"/>
          </p:cNvSpPr>
          <p:nvPr>
            <p:ph type="ctrTitle"/>
          </p:nvPr>
        </p:nvSpPr>
        <p:spPr>
          <a:xfrm>
            <a:off x="4114800" y="2184400"/>
            <a:ext cx="4953000" cy="952500"/>
          </a:xfrm>
        </p:spPr>
        <p:txBody>
          <a:bodyPr/>
          <a:lstStyle/>
          <a:p>
            <a:pPr eaLnBrk="1" hangingPunct="1"/>
            <a:r>
              <a:rPr lang="en-US" altLang="en-US" sz="3500" smtClean="0">
                <a:ea typeface="ＭＳ Ｐゴシック" pitchFamily="34" charset="-128"/>
              </a:rPr>
              <a:t>Reputation Monitoring &amp; Management</a:t>
            </a:r>
          </a:p>
        </p:txBody>
      </p:sp>
      <p:sp>
        <p:nvSpPr>
          <p:cNvPr id="32771" name="Text Placeholder 3"/>
          <p:cNvSpPr>
            <a:spLocks noGrp="1"/>
          </p:cNvSpPr>
          <p:nvPr>
            <p:ph type="subTitle" idx="1"/>
          </p:nvPr>
        </p:nvSpPr>
        <p:spPr>
          <a:xfrm>
            <a:off x="1371600" y="3821113"/>
            <a:ext cx="6400800" cy="1752600"/>
          </a:xfrm>
          <a:ln>
            <a:noFill/>
            <a:miter lim="800000"/>
            <a:headEnd/>
            <a:tailEnd/>
          </a:ln>
        </p:spPr>
        <p:txBody>
          <a:bodyPr anchor="ctr"/>
          <a:lstStyle/>
          <a:p>
            <a:pPr eaLnBrk="1" hangingPunct="1"/>
            <a:r>
              <a:rPr lang="en-US" altLang="en-US" smtClean="0">
                <a:solidFill>
                  <a:srgbClr val="898989"/>
                </a:solidFill>
                <a:ea typeface="ＭＳ Ｐゴシック" pitchFamily="34" charset="-128"/>
              </a:rPr>
              <a:t>PUTTING IT TO USE FOR OUR ADVERTISERS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5"/>
          <p:cNvSpPr>
            <a:spLocks/>
          </p:cNvSpPr>
          <p:nvPr/>
        </p:nvSpPr>
        <p:spPr bwMode="auto">
          <a:xfrm>
            <a:off x="293688" y="573088"/>
            <a:ext cx="8521700" cy="1003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rgbClr val="000000"/>
                </a:solidFill>
                <a:round/>
                <a:headEnd/>
                <a:tailEnd/>
              </a14:hiddenLine>
            </a:ext>
          </a:extLst>
        </p:spPr>
        <p:txBody>
          <a:bodyPr lIns="88890" tIns="88890" rIns="88890" bIns="8889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altLang="en-US" sz="4800">
              <a:solidFill>
                <a:srgbClr val="FFFFFF"/>
              </a:solidFill>
              <a:latin typeface="Ariel" charset="0"/>
              <a:sym typeface="Open Sans Bold" charset="0"/>
            </a:endParaRPr>
          </a:p>
        </p:txBody>
      </p:sp>
      <p:grpSp>
        <p:nvGrpSpPr>
          <p:cNvPr id="56323" name="Group 2"/>
          <p:cNvGrpSpPr>
            <a:grpSpLocks/>
          </p:cNvGrpSpPr>
          <p:nvPr/>
        </p:nvGrpSpPr>
        <p:grpSpPr bwMode="auto">
          <a:xfrm>
            <a:off x="247650" y="1352550"/>
            <a:ext cx="8591550" cy="4362450"/>
            <a:chOff x="222250" y="2170113"/>
            <a:chExt cx="8591550" cy="4362450"/>
          </a:xfrm>
        </p:grpSpPr>
        <p:sp>
          <p:nvSpPr>
            <p:cNvPr id="56325" name="Rectangle 6"/>
            <p:cNvSpPr>
              <a:spLocks/>
            </p:cNvSpPr>
            <p:nvPr/>
          </p:nvSpPr>
          <p:spPr bwMode="auto">
            <a:xfrm>
              <a:off x="2159000" y="2220913"/>
              <a:ext cx="6654800" cy="421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rgbClr val="000000"/>
                  </a:solidFill>
                  <a:round/>
                  <a:headEnd/>
                  <a:tailEnd/>
                </a14:hiddenLine>
              </a:ext>
            </a:extLst>
          </p:spPr>
          <p:txBody>
            <a:bodyPr lIns="88890" tIns="88890" rIns="88890" bIns="8889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2200" dirty="0">
                  <a:latin typeface="Century Gothic" pitchFamily="34" charset="0"/>
                  <a:sym typeface="Open Sans" charset="0"/>
                </a:rPr>
                <a:t>Customers who read consumer reviews to ensure they are </a:t>
              </a:r>
              <a:r>
                <a:rPr lang="en-US" altLang="en-US" sz="2200" u="sng" dirty="0">
                  <a:latin typeface="Century Gothic" pitchFamily="34" charset="0"/>
                  <a:sym typeface="Open Sans" charset="0"/>
                </a:rPr>
                <a:t>purchasing the right product or service</a:t>
              </a:r>
              <a:r>
                <a:rPr lang="en-US" altLang="en-US" sz="2200" dirty="0">
                  <a:latin typeface="Century Gothic" pitchFamily="34" charset="0"/>
                  <a:sym typeface="Open Sans" charset="0"/>
                </a:rPr>
                <a:t>.</a:t>
              </a:r>
              <a:endParaRPr lang="en-US" altLang="en-US" sz="2200" dirty="0">
                <a:latin typeface="Century Gothic" pitchFamily="34" charset="0"/>
              </a:endParaRPr>
            </a:p>
            <a:p>
              <a:pPr eaLnBrk="1" hangingPunct="1"/>
              <a:endParaRPr lang="en-US" altLang="en-US" sz="2200" dirty="0">
                <a:latin typeface="Century Gothic" pitchFamily="34" charset="0"/>
              </a:endParaRPr>
            </a:p>
            <a:p>
              <a:pPr eaLnBrk="1" hangingPunct="1"/>
              <a:r>
                <a:rPr lang="en-US" altLang="en-US" sz="2200" dirty="0">
                  <a:latin typeface="Century Gothic" pitchFamily="34" charset="0"/>
                  <a:sym typeface="Open Sans" charset="0"/>
                </a:rPr>
                <a:t>U.S. customers who say their buying decisions are </a:t>
              </a:r>
              <a:r>
                <a:rPr lang="en-US" altLang="en-US" sz="2200" u="sng" dirty="0">
                  <a:latin typeface="Century Gothic" pitchFamily="34" charset="0"/>
                  <a:sym typeface="Open Sans" charset="0"/>
                </a:rPr>
                <a:t>influenced by online reviews</a:t>
              </a:r>
              <a:r>
                <a:rPr lang="en-US" altLang="en-US" sz="2200" dirty="0">
                  <a:latin typeface="Century Gothic" pitchFamily="34" charset="0"/>
                  <a:sym typeface="Open Sans" charset="0"/>
                </a:rPr>
                <a:t>.</a:t>
              </a:r>
              <a:endParaRPr lang="en-US" altLang="en-US" sz="2200" dirty="0">
                <a:latin typeface="Century Gothic" pitchFamily="34" charset="0"/>
              </a:endParaRPr>
            </a:p>
            <a:p>
              <a:pPr eaLnBrk="1" hangingPunct="1"/>
              <a:endParaRPr lang="en-US" altLang="en-US" sz="2200" dirty="0">
                <a:latin typeface="Century Gothic" pitchFamily="34" charset="0"/>
              </a:endParaRPr>
            </a:p>
            <a:p>
              <a:pPr eaLnBrk="1" hangingPunct="1"/>
              <a:r>
                <a:rPr lang="en-US" altLang="en-US" sz="2200" dirty="0">
                  <a:latin typeface="Century Gothic" pitchFamily="34" charset="0"/>
                  <a:sym typeface="Open Sans" charset="0"/>
                </a:rPr>
                <a:t>The amount of </a:t>
              </a:r>
              <a:r>
                <a:rPr lang="en-US" altLang="en-US" sz="2200" u="sng" dirty="0">
                  <a:latin typeface="Century Gothic" pitchFamily="34" charset="0"/>
                  <a:sym typeface="Open Sans" charset="0"/>
                </a:rPr>
                <a:t>new business</a:t>
              </a:r>
              <a:r>
                <a:rPr lang="en-US" altLang="en-US" sz="2200" dirty="0">
                  <a:latin typeface="Century Gothic" pitchFamily="34" charset="0"/>
                  <a:sym typeface="Open Sans" charset="0"/>
                </a:rPr>
                <a:t> companies with positive reviews can convert when compared to companies with ZERO or negative reviews.</a:t>
              </a:r>
              <a:endParaRPr lang="en-US" altLang="en-US" sz="2200" dirty="0">
                <a:latin typeface="Century Gothic" pitchFamily="34" charset="0"/>
              </a:endParaRPr>
            </a:p>
            <a:p>
              <a:pPr eaLnBrk="1" hangingPunct="1"/>
              <a:endParaRPr lang="en-US" altLang="en-US" sz="2200" dirty="0">
                <a:latin typeface="Century Gothic" pitchFamily="34" charset="0"/>
              </a:endParaRPr>
            </a:p>
            <a:p>
              <a:pPr eaLnBrk="1" hangingPunct="1"/>
              <a:r>
                <a:rPr lang="en-US" altLang="en-US" sz="2200" dirty="0">
                  <a:latin typeface="Century Gothic" pitchFamily="34" charset="0"/>
                  <a:sym typeface="Open Sans" charset="0"/>
                </a:rPr>
                <a:t>Consumers who consider </a:t>
              </a:r>
              <a:r>
                <a:rPr lang="en-US" altLang="en-US" sz="2200" u="sng" dirty="0">
                  <a:latin typeface="Century Gothic" pitchFamily="34" charset="0"/>
                  <a:sym typeface="Open Sans" charset="0"/>
                </a:rPr>
                <a:t>user generated reviews important or extremely important</a:t>
              </a:r>
              <a:r>
                <a:rPr lang="en-US" altLang="en-US" sz="2200" dirty="0">
                  <a:latin typeface="Century Gothic" pitchFamily="34" charset="0"/>
                  <a:sym typeface="Open Sans" charset="0"/>
                </a:rPr>
                <a:t>.</a:t>
              </a:r>
            </a:p>
          </p:txBody>
        </p:sp>
        <p:sp>
          <p:nvSpPr>
            <p:cNvPr id="56326" name="Rectangle 7"/>
            <p:cNvSpPr>
              <a:spLocks/>
            </p:cNvSpPr>
            <p:nvPr/>
          </p:nvSpPr>
          <p:spPr bwMode="auto">
            <a:xfrm>
              <a:off x="222250" y="2170113"/>
              <a:ext cx="1625600" cy="96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rgbClr val="000000"/>
                  </a:solidFill>
                  <a:round/>
                  <a:headEnd/>
                  <a:tailEnd/>
                </a14:hiddenLine>
              </a:ext>
            </a:extLst>
          </p:spPr>
          <p:txBody>
            <a:bodyPr lIns="88890" tIns="88890" rIns="88890" bIns="8889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4600" b="1">
                  <a:solidFill>
                    <a:srgbClr val="92D050"/>
                  </a:solidFill>
                  <a:latin typeface="Century Gothic" pitchFamily="34" charset="0"/>
                  <a:sym typeface="Open Sans Bold" charset="0"/>
                </a:rPr>
                <a:t>70%</a:t>
              </a:r>
            </a:p>
          </p:txBody>
        </p:sp>
        <p:sp>
          <p:nvSpPr>
            <p:cNvPr id="56327" name="Rectangle 8"/>
            <p:cNvSpPr>
              <a:spLocks/>
            </p:cNvSpPr>
            <p:nvPr/>
          </p:nvSpPr>
          <p:spPr bwMode="auto">
            <a:xfrm>
              <a:off x="222250" y="3203575"/>
              <a:ext cx="1625600" cy="96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rgbClr val="000000"/>
                  </a:solidFill>
                  <a:round/>
                  <a:headEnd/>
                  <a:tailEnd/>
                </a14:hiddenLine>
              </a:ext>
            </a:extLst>
          </p:spPr>
          <p:txBody>
            <a:bodyPr lIns="88890" tIns="88890" rIns="88890" bIns="8889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4600" b="1">
                  <a:solidFill>
                    <a:srgbClr val="92D050"/>
                  </a:solidFill>
                  <a:latin typeface="Century Gothic" pitchFamily="34" charset="0"/>
                  <a:sym typeface="Open Sans Bold" charset="0"/>
                </a:rPr>
                <a:t>90%</a:t>
              </a:r>
            </a:p>
          </p:txBody>
        </p:sp>
        <p:sp>
          <p:nvSpPr>
            <p:cNvPr id="56328" name="Rectangle 9"/>
            <p:cNvSpPr>
              <a:spLocks/>
            </p:cNvSpPr>
            <p:nvPr/>
          </p:nvSpPr>
          <p:spPr bwMode="auto">
            <a:xfrm>
              <a:off x="222250" y="4346575"/>
              <a:ext cx="1866900" cy="96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rgbClr val="000000"/>
                  </a:solidFill>
                  <a:round/>
                  <a:headEnd/>
                  <a:tailEnd/>
                </a14:hiddenLine>
              </a:ext>
            </a:extLst>
          </p:spPr>
          <p:txBody>
            <a:bodyPr lIns="88890" tIns="88890" rIns="88890" bIns="8889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4600" b="1">
                  <a:solidFill>
                    <a:srgbClr val="92D050"/>
                  </a:solidFill>
                  <a:latin typeface="Century Gothic" pitchFamily="34" charset="0"/>
                  <a:sym typeface="Open Sans Bold" charset="0"/>
                </a:rPr>
                <a:t>183%</a:t>
              </a:r>
            </a:p>
          </p:txBody>
        </p:sp>
        <p:sp>
          <p:nvSpPr>
            <p:cNvPr id="56329" name="Rectangle 10"/>
            <p:cNvSpPr>
              <a:spLocks/>
            </p:cNvSpPr>
            <p:nvPr/>
          </p:nvSpPr>
          <p:spPr bwMode="auto">
            <a:xfrm>
              <a:off x="222250" y="5567363"/>
              <a:ext cx="1625600" cy="96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rgbClr val="000000"/>
                  </a:solidFill>
                  <a:round/>
                  <a:headEnd/>
                  <a:tailEnd/>
                </a14:hiddenLine>
              </a:ext>
            </a:extLst>
          </p:spPr>
          <p:txBody>
            <a:bodyPr lIns="88890" tIns="88890" rIns="88890" bIns="8889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4600" b="1">
                  <a:solidFill>
                    <a:srgbClr val="92D050"/>
                  </a:solidFill>
                  <a:latin typeface="Century Gothic" pitchFamily="34" charset="0"/>
                  <a:sym typeface="Open Sans Bold" charset="0"/>
                </a:rPr>
                <a:t>82%</a:t>
              </a:r>
            </a:p>
          </p:txBody>
        </p:sp>
      </p:grpSp>
      <p:sp>
        <p:nvSpPr>
          <p:cNvPr id="56324" name="Title 11"/>
          <p:cNvSpPr>
            <a:spLocks noGrp="1"/>
          </p:cNvSpPr>
          <p:nvPr>
            <p:ph type="title"/>
          </p:nvPr>
        </p:nvSpPr>
        <p:spPr/>
        <p:txBody>
          <a:bodyPr/>
          <a:lstStyle/>
          <a:p>
            <a:pPr eaLnBrk="1" hangingPunct="1"/>
            <a:r>
              <a:rPr lang="en-US" altLang="en-US" smtClean="0">
                <a:ea typeface="ＭＳ Ｐゴシック" pitchFamily="34" charset="-128"/>
                <a:sym typeface="Open Sans Bold" charset="0"/>
              </a:rPr>
              <a:t>Online Reviews = $$$</a:t>
            </a:r>
            <a:endParaRPr lang="en-US" altLang="en-US" smtClean="0">
              <a:ea typeface="ＭＳ Ｐゴシック" pitchFamily="34" charset="-128"/>
            </a:endParaRPr>
          </a:p>
        </p:txBody>
      </p:sp>
    </p:spTree>
  </p:cSld>
  <p:clrMapOvr>
    <a:masterClrMapping/>
  </p:clrMapOvr>
  <p:transition spd="slow">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crpramsh\Desktop\reputation importance.png"/>
          <p:cNvPicPr>
            <a:picLocks noChangeAspect="1" noChangeArrowheads="1"/>
          </p:cNvPicPr>
          <p:nvPr/>
        </p:nvPicPr>
        <p:blipFill>
          <a:blip r:embed="rId2"/>
          <a:srcRect/>
          <a:stretch>
            <a:fillRect/>
          </a:stretch>
        </p:blipFill>
        <p:spPr bwMode="auto">
          <a:xfrm>
            <a:off x="0" y="1371600"/>
            <a:ext cx="9144000" cy="2514600"/>
          </a:xfrm>
          <a:prstGeom prst="rect">
            <a:avLst/>
          </a:prstGeom>
          <a:noFill/>
          <a:ln>
            <a:solidFill>
              <a:schemeClr val="bg1">
                <a:lumMod val="65000"/>
              </a:schemeClr>
            </a:solidFill>
          </a:ln>
        </p:spPr>
      </p:pic>
      <p:sp>
        <p:nvSpPr>
          <p:cNvPr id="35843" name="Title 5"/>
          <p:cNvSpPr>
            <a:spLocks noGrp="1"/>
          </p:cNvSpPr>
          <p:nvPr>
            <p:ph type="title"/>
          </p:nvPr>
        </p:nvSpPr>
        <p:spPr/>
        <p:txBody>
          <a:bodyPr/>
          <a:lstStyle/>
          <a:p>
            <a:r>
              <a:rPr lang="en-US" altLang="en-US" smtClean="0">
                <a:ea typeface="ＭＳ Ｐゴシック" pitchFamily="34" charset="-128"/>
              </a:rPr>
              <a:t>Online Reputation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pPr>
              <a:defRPr/>
            </a:pPr>
            <a:r>
              <a:rPr lang="en-US" dirty="0" smtClean="0"/>
              <a:t>Why Manage Your Online Reputation</a:t>
            </a:r>
            <a:endParaRPr lang="en-US" dirty="0"/>
          </a:p>
        </p:txBody>
      </p:sp>
      <p:sp>
        <p:nvSpPr>
          <p:cNvPr id="4" name="Text Placeholder 4"/>
          <p:cNvSpPr txBox="1">
            <a:spLocks/>
          </p:cNvSpPr>
          <p:nvPr/>
        </p:nvSpPr>
        <p:spPr>
          <a:xfrm>
            <a:off x="652463" y="1752600"/>
            <a:ext cx="8034337" cy="4572000"/>
          </a:xfrm>
          <a:prstGeom prst="rect">
            <a:avLst/>
          </a:prstGeom>
        </p:spPr>
        <p:txBody>
          <a:bodyPr>
            <a:normAutofit/>
          </a:bodyPr>
          <a:lstStyle/>
          <a:p>
            <a:pPr marL="342900" indent="-342900" defTabSz="914400" fontAlgn="auto">
              <a:spcBef>
                <a:spcPct val="20000"/>
              </a:spcBef>
              <a:spcAft>
                <a:spcPts val="0"/>
              </a:spcAft>
              <a:buFont typeface="Wingdings" pitchFamily="2" charset="2"/>
              <a:buChar char="§"/>
              <a:defRPr/>
            </a:pPr>
            <a:r>
              <a:rPr lang="en-US" sz="2400" dirty="0">
                <a:latin typeface="Century Gothic" pitchFamily="34" charset="0"/>
                <a:ea typeface="+mn-ea"/>
                <a:cs typeface="Aparajita" pitchFamily="34" charset="0"/>
              </a:rPr>
              <a:t>Reputation is a perception of value or distinctiveness</a:t>
            </a:r>
          </a:p>
          <a:p>
            <a:pPr marL="342900" indent="-342900" defTabSz="914400" fontAlgn="auto">
              <a:spcBef>
                <a:spcPct val="20000"/>
              </a:spcBef>
              <a:spcAft>
                <a:spcPts val="0"/>
              </a:spcAft>
              <a:buFont typeface="Wingdings" pitchFamily="2" charset="2"/>
              <a:buChar char="§"/>
              <a:defRPr/>
            </a:pPr>
            <a:r>
              <a:rPr lang="en-US" sz="2400" dirty="0">
                <a:latin typeface="Century Gothic" pitchFamily="34" charset="0"/>
                <a:ea typeface="+mn-ea"/>
                <a:cs typeface="Aparajita" pitchFamily="34" charset="0"/>
              </a:rPr>
              <a:t>Reputation builds a competitive advantage</a:t>
            </a:r>
          </a:p>
          <a:p>
            <a:pPr marL="342900" indent="-342900" defTabSz="914400" fontAlgn="auto">
              <a:spcBef>
                <a:spcPct val="20000"/>
              </a:spcBef>
              <a:spcAft>
                <a:spcPts val="0"/>
              </a:spcAft>
              <a:buFont typeface="Wingdings" pitchFamily="2" charset="2"/>
              <a:buChar char="§"/>
              <a:defRPr/>
            </a:pPr>
            <a:r>
              <a:rPr lang="en-US" sz="2400" dirty="0">
                <a:latin typeface="Century Gothic" pitchFamily="34" charset="0"/>
                <a:ea typeface="+mn-ea"/>
                <a:cs typeface="Aparajita" pitchFamily="34" charset="0"/>
              </a:rPr>
              <a:t>Every organization will have a reputation…organizations that do not manage their reputation will have it managed for them by competitors, critics, and/or others</a:t>
            </a:r>
          </a:p>
          <a:p>
            <a:pPr marL="342900" indent="-342900" defTabSz="914400" fontAlgn="auto">
              <a:spcBef>
                <a:spcPct val="20000"/>
              </a:spcBef>
              <a:spcAft>
                <a:spcPts val="0"/>
              </a:spcAft>
              <a:buFont typeface="Wingdings" pitchFamily="2" charset="2"/>
              <a:buChar char="§"/>
              <a:defRPr/>
            </a:pPr>
            <a:r>
              <a:rPr lang="en-US" sz="2400" dirty="0">
                <a:latin typeface="Century Gothic" pitchFamily="34" charset="0"/>
                <a:ea typeface="+mn-ea"/>
                <a:cs typeface="Aparajita" pitchFamily="34" charset="0"/>
              </a:rPr>
              <a:t> Reputation management is a process, not an event. </a:t>
            </a:r>
          </a:p>
          <a:p>
            <a:pPr marL="342900" indent="-342900" defTabSz="914400" fontAlgn="auto">
              <a:spcBef>
                <a:spcPct val="20000"/>
              </a:spcBef>
              <a:spcAft>
                <a:spcPts val="0"/>
              </a:spcAft>
              <a:buFont typeface="Wingdings" pitchFamily="2" charset="2"/>
              <a:buChar char="§"/>
              <a:defRPr/>
            </a:pPr>
            <a:endParaRPr lang="en-US" sz="2400" dirty="0">
              <a:latin typeface="Century Gothic" pitchFamily="34" charset="0"/>
              <a:ea typeface="+mn-ea"/>
              <a:cs typeface="Aparajita" pitchFamily="34" charset="0"/>
            </a:endParaRPr>
          </a:p>
          <a:p>
            <a:pPr defTabSz="914400" fontAlgn="auto">
              <a:spcBef>
                <a:spcPct val="20000"/>
              </a:spcBef>
              <a:spcAft>
                <a:spcPts val="0"/>
              </a:spcAft>
              <a:buFont typeface="Wingdings" pitchFamily="2" charset="2"/>
              <a:buChar char="§"/>
              <a:defRPr/>
            </a:pPr>
            <a:endParaRPr lang="en-US" sz="2400" dirty="0">
              <a:latin typeface="Century Gothic" pitchFamily="34" charset="0"/>
              <a:ea typeface="+mn-ea"/>
              <a:cs typeface="Aparajita"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381000"/>
            <a:ext cx="9144000" cy="1143000"/>
          </a:xfrm>
          <a:prstGeom prst="rect">
            <a:avLst/>
          </a:prstGeom>
        </p:spPr>
        <p:txBody>
          <a:bodyPr anchor="ctr">
            <a:normAutofit fontScale="97500"/>
          </a:bodyPr>
          <a:lstStyle/>
          <a:p>
            <a:pPr algn="ctr" defTabSz="914400" fontAlgn="auto">
              <a:spcAft>
                <a:spcPts val="0"/>
              </a:spcAft>
              <a:defRPr/>
            </a:pPr>
            <a:r>
              <a:rPr lang="en-US" sz="4400" b="1" dirty="0">
                <a:solidFill>
                  <a:schemeClr val="bg1"/>
                </a:solidFill>
                <a:latin typeface="Century Gothic" pitchFamily="34" charset="0"/>
                <a:ea typeface="+mj-ea"/>
                <a:cs typeface="+mj-cs"/>
              </a:rPr>
              <a:t>WHAT WE CAN DO</a:t>
            </a:r>
            <a:endParaRPr lang="en-US" sz="3600" b="1" dirty="0">
              <a:solidFill>
                <a:schemeClr val="bg1"/>
              </a:solidFill>
              <a:latin typeface="Century Gothic" pitchFamily="34" charset="0"/>
              <a:ea typeface="+mj-ea"/>
              <a:cs typeface="+mj-cs"/>
            </a:endParaRPr>
          </a:p>
          <a:p>
            <a:pPr algn="ctr" defTabSz="914400" fontAlgn="auto">
              <a:spcAft>
                <a:spcPts val="0"/>
              </a:spcAft>
              <a:defRPr/>
            </a:pPr>
            <a:endParaRPr lang="en-US" sz="4400" b="1" dirty="0">
              <a:solidFill>
                <a:schemeClr val="bg1"/>
              </a:solidFill>
              <a:latin typeface="Century Gothic" pitchFamily="34" charset="0"/>
              <a:ea typeface="+mj-ea"/>
              <a:cs typeface="+mj-cs"/>
            </a:endParaRPr>
          </a:p>
        </p:txBody>
      </p:sp>
      <p:pic>
        <p:nvPicPr>
          <p:cNvPr id="1027" name="Picture 3"/>
          <p:cNvPicPr>
            <a:picLocks noChangeAspect="1" noChangeArrowheads="1"/>
          </p:cNvPicPr>
          <p:nvPr/>
        </p:nvPicPr>
        <p:blipFill>
          <a:blip r:embed="rId2"/>
          <a:srcRect/>
          <a:stretch>
            <a:fillRect/>
          </a:stretch>
        </p:blipFill>
        <p:spPr bwMode="auto">
          <a:xfrm>
            <a:off x="1138238" y="1524000"/>
            <a:ext cx="7038975" cy="4762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z="4000" smtClean="0">
                <a:ea typeface="ＭＳ Ｐゴシック" pitchFamily="34" charset="-128"/>
              </a:rPr>
              <a:t>Why Choose Us for Reputation</a:t>
            </a:r>
          </a:p>
        </p:txBody>
      </p:sp>
      <p:sp>
        <p:nvSpPr>
          <p:cNvPr id="34819" name="Content Placeholder 2"/>
          <p:cNvSpPr>
            <a:spLocks noGrp="1"/>
          </p:cNvSpPr>
          <p:nvPr>
            <p:ph idx="1"/>
          </p:nvPr>
        </p:nvSpPr>
        <p:spPr/>
        <p:txBody>
          <a:bodyPr/>
          <a:lstStyle/>
          <a:p>
            <a:pPr>
              <a:buFont typeface="Wingdings" pitchFamily="2" charset="2"/>
              <a:buChar char="§"/>
            </a:pPr>
            <a:r>
              <a:rPr lang="en-US" altLang="en-US" sz="2000" smtClean="0">
                <a:ea typeface="ＭＳ Ｐゴシック" pitchFamily="34" charset="-128"/>
              </a:rPr>
              <a:t>No robots or canned responses – we have real social media experts handling your online reputation, ready to work with you to come up with the best solutions</a:t>
            </a:r>
          </a:p>
          <a:p>
            <a:pPr>
              <a:buFont typeface="Wingdings" pitchFamily="2" charset="2"/>
              <a:buChar char="§"/>
            </a:pPr>
            <a:r>
              <a:rPr lang="en-US" altLang="en-US" sz="2000" smtClean="0">
                <a:ea typeface="ＭＳ Ｐゴシック" pitchFamily="34" charset="-128"/>
              </a:rPr>
              <a:t>Build your own package – our pricing allows reputation management to be affordable for all business sizes</a:t>
            </a:r>
          </a:p>
          <a:p>
            <a:pPr>
              <a:buFont typeface="Wingdings" pitchFamily="2" charset="2"/>
              <a:buChar char="§"/>
            </a:pPr>
            <a:r>
              <a:rPr lang="en-US" altLang="en-US" sz="2000" smtClean="0">
                <a:ea typeface="ＭＳ Ｐゴシック" pitchFamily="34" charset="-128"/>
              </a:rPr>
              <a:t>Pricing by location – the more locations you have, the less you pay per location</a:t>
            </a:r>
          </a:p>
          <a:p>
            <a:pPr>
              <a:buFont typeface="Wingdings" pitchFamily="2" charset="2"/>
              <a:buChar char="§"/>
            </a:pPr>
            <a:r>
              <a:rPr lang="en-US" altLang="en-US" sz="2000" smtClean="0">
                <a:ea typeface="ＭＳ Ｐゴシック" pitchFamily="34" charset="-128"/>
              </a:rPr>
              <a:t>We’ve got you covered – we use the most state-of-the-art dashboards to stay on top of every online aspect of your reputation</a:t>
            </a:r>
          </a:p>
          <a:p>
            <a:pPr>
              <a:buFont typeface="Wingdings" pitchFamily="2" charset="2"/>
              <a:buChar char="§"/>
            </a:pPr>
            <a:r>
              <a:rPr lang="en-US" altLang="en-US" sz="2000" smtClean="0">
                <a:ea typeface="ＭＳ Ｐゴシック" pitchFamily="34" charset="-128"/>
              </a:rPr>
              <a:t>Transparency – we train and teach our customers on how to use their reputation dashboards so they can see everything we see, what we’ve done, where they’re at, plus more.</a:t>
            </a:r>
          </a:p>
          <a:p>
            <a:pPr>
              <a:buFont typeface="Wingdings" pitchFamily="2" charset="2"/>
              <a:buChar char="§"/>
            </a:pPr>
            <a:endParaRPr lang="en-US" altLang="en-US" sz="2000" smtClean="0">
              <a:ea typeface="ＭＳ Ｐゴシック" pitchFamily="34" charset="-12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4"/>
          <p:cNvSpPr>
            <a:spLocks noGrp="1"/>
          </p:cNvSpPr>
          <p:nvPr>
            <p:ph type="title"/>
          </p:nvPr>
        </p:nvSpPr>
        <p:spPr/>
        <p:txBody>
          <a:bodyPr/>
          <a:lstStyle/>
          <a:p>
            <a:r>
              <a:rPr lang="en-US" altLang="en-US" smtClean="0">
                <a:ea typeface="ＭＳ Ｐゴシック" pitchFamily="34" charset="-128"/>
              </a:rPr>
              <a:t>Reputation</a:t>
            </a:r>
          </a:p>
        </p:txBody>
      </p:sp>
      <p:sp>
        <p:nvSpPr>
          <p:cNvPr id="36867" name="Content Placeholder 4"/>
          <p:cNvSpPr>
            <a:spLocks noGrp="1"/>
          </p:cNvSpPr>
          <p:nvPr>
            <p:ph idx="1"/>
          </p:nvPr>
        </p:nvSpPr>
        <p:spPr>
          <a:ln>
            <a:noFill/>
            <a:miter lim="800000"/>
            <a:headEnd/>
            <a:tailEnd/>
          </a:ln>
        </p:spPr>
        <p:txBody>
          <a:bodyPr anchor="ctr"/>
          <a:lstStyle/>
          <a:p>
            <a:pPr eaLnBrk="1" hangingPunct="1">
              <a:lnSpc>
                <a:spcPct val="80000"/>
              </a:lnSpc>
            </a:pPr>
            <a:endParaRPr lang="en-US" altLang="en-US" dirty="0" smtClean="0">
              <a:ea typeface="ＭＳ Ｐゴシック" pitchFamily="34" charset="-128"/>
            </a:endParaRPr>
          </a:p>
          <a:p>
            <a:pPr eaLnBrk="1" hangingPunct="1">
              <a:lnSpc>
                <a:spcPct val="80000"/>
              </a:lnSpc>
            </a:pPr>
            <a:endParaRPr lang="en-US" altLang="en-US" dirty="0" smtClean="0">
              <a:ea typeface="ＭＳ Ｐゴシック" pitchFamily="34" charset="-128"/>
            </a:endParaRPr>
          </a:p>
          <a:p>
            <a:pPr eaLnBrk="1" hangingPunct="1">
              <a:lnSpc>
                <a:spcPct val="80000"/>
              </a:lnSpc>
            </a:pPr>
            <a:endParaRPr lang="en-US" altLang="en-US" dirty="0" smtClean="0">
              <a:ea typeface="ＭＳ Ｐゴシック" pitchFamily="34" charset="-128"/>
            </a:endParaRPr>
          </a:p>
          <a:p>
            <a:pPr eaLnBrk="1" hangingPunct="1">
              <a:lnSpc>
                <a:spcPct val="80000"/>
              </a:lnSpc>
            </a:pPr>
            <a:endParaRPr lang="en-US" altLang="en-US" dirty="0" smtClean="0">
              <a:ea typeface="ＭＳ Ｐゴシック" pitchFamily="34" charset="-128"/>
            </a:endParaRPr>
          </a:p>
          <a:p>
            <a:pPr eaLnBrk="1" hangingPunct="1">
              <a:lnSpc>
                <a:spcPct val="80000"/>
              </a:lnSpc>
            </a:pPr>
            <a:r>
              <a:rPr lang="en-US" altLang="en-US" b="1" dirty="0" smtClean="0">
                <a:ea typeface="ＭＳ Ｐゴシック" pitchFamily="34" charset="-128"/>
              </a:rPr>
              <a:t>Snapshot Report </a:t>
            </a:r>
            <a:r>
              <a:rPr lang="en-US" altLang="en-US" dirty="0" smtClean="0">
                <a:ea typeface="ＭＳ Ｐゴシック" pitchFamily="34" charset="-128"/>
              </a:rPr>
              <a:t>– At a glance look at a business’</a:t>
            </a:r>
            <a:r>
              <a:rPr lang="en-US" altLang="ja-JP" dirty="0" smtClean="0">
                <a:ea typeface="ＭＳ Ｐゴシック" pitchFamily="34" charset="-128"/>
              </a:rPr>
              <a:t>s current web presence</a:t>
            </a:r>
          </a:p>
          <a:p>
            <a:pPr eaLnBrk="1" hangingPunct="1">
              <a:lnSpc>
                <a:spcPct val="80000"/>
              </a:lnSpc>
            </a:pPr>
            <a:endParaRPr lang="en-US" altLang="en-US" dirty="0" smtClean="0">
              <a:ea typeface="ＭＳ Ｐゴシック" pitchFamily="34" charset="-128"/>
            </a:endParaRPr>
          </a:p>
          <a:p>
            <a:pPr eaLnBrk="1" hangingPunct="1">
              <a:lnSpc>
                <a:spcPct val="80000"/>
              </a:lnSpc>
            </a:pPr>
            <a:r>
              <a:rPr lang="en-US" altLang="en-US" b="1" dirty="0" smtClean="0">
                <a:ea typeface="ＭＳ Ｐゴシック" pitchFamily="34" charset="-128"/>
              </a:rPr>
              <a:t>Listings Management </a:t>
            </a:r>
            <a:r>
              <a:rPr lang="en-US" altLang="en-US" dirty="0" smtClean="0">
                <a:ea typeface="ＭＳ Ｐゴシック" pitchFamily="34" charset="-128"/>
              </a:rPr>
              <a:t>– Proactive management of web presence, related to business listings</a:t>
            </a:r>
          </a:p>
          <a:p>
            <a:pPr eaLnBrk="1" hangingPunct="1">
              <a:lnSpc>
                <a:spcPct val="80000"/>
              </a:lnSpc>
              <a:buFont typeface="Arial" pitchFamily="34" charset="0"/>
              <a:buNone/>
            </a:pPr>
            <a:endParaRPr lang="en-US" altLang="en-US" dirty="0" smtClean="0">
              <a:ea typeface="ＭＳ Ｐゴシック" pitchFamily="34" charset="-128"/>
            </a:endParaRPr>
          </a:p>
          <a:p>
            <a:pPr eaLnBrk="1" hangingPunct="1">
              <a:lnSpc>
                <a:spcPct val="80000"/>
              </a:lnSpc>
            </a:pPr>
            <a:r>
              <a:rPr lang="en-US" altLang="en-US" b="1" dirty="0" smtClean="0">
                <a:ea typeface="ＭＳ Ｐゴシック" pitchFamily="34" charset="-128"/>
              </a:rPr>
              <a:t>Reputation Monitoring </a:t>
            </a:r>
            <a:r>
              <a:rPr lang="en-US" altLang="en-US" dirty="0" smtClean="0">
                <a:ea typeface="ＭＳ Ｐゴシック" pitchFamily="34" charset="-128"/>
              </a:rPr>
              <a:t>– Monitoring, with ability to “Self Service”</a:t>
            </a:r>
            <a:endParaRPr lang="en-US" altLang="ja-JP" dirty="0" smtClean="0">
              <a:ea typeface="ＭＳ Ｐゴシック" pitchFamily="34" charset="-128"/>
            </a:endParaRPr>
          </a:p>
          <a:p>
            <a:pPr eaLnBrk="1" hangingPunct="1">
              <a:lnSpc>
                <a:spcPct val="80000"/>
              </a:lnSpc>
            </a:pPr>
            <a:endParaRPr lang="en-US" altLang="en-US" b="1" dirty="0" smtClean="0">
              <a:ea typeface="ＭＳ Ｐゴシック" pitchFamily="34" charset="-128"/>
            </a:endParaRPr>
          </a:p>
          <a:p>
            <a:pPr eaLnBrk="1" hangingPunct="1">
              <a:lnSpc>
                <a:spcPct val="80000"/>
              </a:lnSpc>
            </a:pPr>
            <a:r>
              <a:rPr lang="en-US" altLang="en-US" b="1" dirty="0" smtClean="0">
                <a:ea typeface="ＭＳ Ｐゴシック" pitchFamily="34" charset="-128"/>
              </a:rPr>
              <a:t>Reputation Management </a:t>
            </a:r>
            <a:r>
              <a:rPr lang="en-US" altLang="en-US" dirty="0" smtClean="0">
                <a:ea typeface="ＭＳ Ｐゴシック" pitchFamily="34" charset="-128"/>
              </a:rPr>
              <a:t>– Proactive management, “Do It For Me”</a:t>
            </a:r>
            <a:endParaRPr lang="en-US" altLang="ja-JP" dirty="0" smtClean="0">
              <a:ea typeface="ＭＳ Ｐゴシック" pitchFamily="34" charset="-128"/>
            </a:endParaRPr>
          </a:p>
          <a:p>
            <a:pPr eaLnBrk="1" hangingPunct="1">
              <a:lnSpc>
                <a:spcPct val="80000"/>
              </a:lnSpc>
            </a:pPr>
            <a:endParaRPr lang="en-US" altLang="en-US" dirty="0" smtClean="0">
              <a:ea typeface="ＭＳ Ｐゴシック" pitchFamily="34" charset="-128"/>
            </a:endParaRPr>
          </a:p>
          <a:p>
            <a:pPr eaLnBrk="1" hangingPunct="1">
              <a:lnSpc>
                <a:spcPct val="80000"/>
              </a:lnSpc>
            </a:pPr>
            <a:endParaRPr lang="en-US" altLang="en-US" dirty="0" smtClean="0">
              <a:ea typeface="ＭＳ Ｐゴシック" pitchFamily="34" charset="-128"/>
            </a:endParaRPr>
          </a:p>
          <a:p>
            <a:pPr eaLnBrk="1" hangingPunct="1">
              <a:lnSpc>
                <a:spcPct val="80000"/>
              </a:lnSpc>
            </a:pPr>
            <a:endParaRPr lang="en-US" altLang="en-US" dirty="0" smtClean="0">
              <a:ea typeface="ＭＳ Ｐゴシック" pitchFamily="34" charset="-128"/>
            </a:endParaRPr>
          </a:p>
          <a:p>
            <a:pPr eaLnBrk="1" hangingPunct="1">
              <a:lnSpc>
                <a:spcPct val="80000"/>
              </a:lnSpc>
            </a:pPr>
            <a:endParaRPr lang="en-US" altLang="en-US"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100263" y="588963"/>
            <a:ext cx="6637337" cy="5440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grpSp>
        <p:nvGrpSpPr>
          <p:cNvPr id="37891" name="Group 7"/>
          <p:cNvGrpSpPr>
            <a:grpSpLocks/>
          </p:cNvGrpSpPr>
          <p:nvPr/>
        </p:nvGrpSpPr>
        <p:grpSpPr bwMode="auto">
          <a:xfrm>
            <a:off x="1395413" y="339725"/>
            <a:ext cx="1181100" cy="1181100"/>
            <a:chOff x="355600" y="549275"/>
            <a:chExt cx="1181100" cy="1181100"/>
          </a:xfrm>
        </p:grpSpPr>
        <p:sp>
          <p:nvSpPr>
            <p:cNvPr id="37893" name="Oval 3"/>
            <p:cNvSpPr>
              <a:spLocks/>
            </p:cNvSpPr>
            <p:nvPr/>
          </p:nvSpPr>
          <p:spPr bwMode="auto">
            <a:xfrm>
              <a:off x="355600" y="549275"/>
              <a:ext cx="1181100" cy="1181100"/>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altLang="en-US"/>
            </a:p>
          </p:txBody>
        </p:sp>
        <p:pic>
          <p:nvPicPr>
            <p:cNvPr id="37894" name="Picture 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69900" y="660400"/>
              <a:ext cx="952500" cy="952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grpSp>
      <p:sp>
        <p:nvSpPr>
          <p:cNvPr id="7" name="TextBox 6"/>
          <p:cNvSpPr txBox="1"/>
          <p:nvPr/>
        </p:nvSpPr>
        <p:spPr>
          <a:xfrm>
            <a:off x="330200" y="2327275"/>
            <a:ext cx="2359025" cy="1631950"/>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defRPr/>
            </a:pPr>
            <a:r>
              <a:rPr lang="en-US" sz="2000" dirty="0">
                <a:solidFill>
                  <a:schemeClr val="tx1"/>
                </a:solidFill>
                <a:latin typeface="Century Gothic" pitchFamily="34" charset="0"/>
                <a:cs typeface="Rockwell"/>
              </a:rPr>
              <a:t>How many directories they are listed on</a:t>
            </a:r>
          </a:p>
          <a:p>
            <a:pPr>
              <a:defRPr/>
            </a:pPr>
            <a:r>
              <a:rPr lang="en-US" sz="2000" dirty="0">
                <a:solidFill>
                  <a:schemeClr val="tx1"/>
                </a:solidFill>
                <a:latin typeface="Century Gothic" pitchFamily="34" charset="0"/>
                <a:cs typeface="Rockwell"/>
              </a:rPr>
              <a:t>versus the industry average</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96963" y="266700"/>
            <a:ext cx="8047037" cy="588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38915" name="Oval 3"/>
          <p:cNvSpPr>
            <a:spLocks/>
          </p:cNvSpPr>
          <p:nvPr/>
        </p:nvSpPr>
        <p:spPr bwMode="auto">
          <a:xfrm>
            <a:off x="355600" y="549275"/>
            <a:ext cx="1181100" cy="1181100"/>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altLang="en-US"/>
          </a:p>
        </p:txBody>
      </p:sp>
      <p:sp>
        <p:nvSpPr>
          <p:cNvPr id="38916" name="Oval 4"/>
          <p:cNvSpPr>
            <a:spLocks/>
          </p:cNvSpPr>
          <p:nvPr/>
        </p:nvSpPr>
        <p:spPr bwMode="auto">
          <a:xfrm>
            <a:off x="473075" y="666750"/>
            <a:ext cx="947738" cy="947738"/>
          </a:xfrm>
          <a:prstGeom prst="ellipse">
            <a:avLst/>
          </a:prstGeom>
          <a:solidFill>
            <a:srgbClr val="42C05C"/>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altLang="en-US"/>
          </a:p>
        </p:txBody>
      </p:sp>
      <p:pic>
        <p:nvPicPr>
          <p:cNvPr id="38917" name="Picture 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69900" y="660400"/>
            <a:ext cx="952500" cy="952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7" name="TextBox 6"/>
          <p:cNvSpPr txBox="1"/>
          <p:nvPr/>
        </p:nvSpPr>
        <p:spPr>
          <a:xfrm>
            <a:off x="4733925" y="990600"/>
            <a:ext cx="3748088" cy="708025"/>
          </a:xfrm>
          <a:prstGeom prst="rect">
            <a:avLst/>
          </a:prstGeom>
          <a:solidFill>
            <a:schemeClr val="tx1">
              <a:lumMod val="50000"/>
              <a:lumOff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defRPr/>
            </a:pPr>
            <a:r>
              <a:rPr lang="en-US" sz="2000" dirty="0">
                <a:solidFill>
                  <a:schemeClr val="tx1"/>
                </a:solidFill>
                <a:latin typeface="Rockwell"/>
                <a:cs typeface="Rockwell"/>
              </a:rPr>
              <a:t>Inaccuracies of those listings </a:t>
            </a:r>
          </a:p>
          <a:p>
            <a:pPr>
              <a:defRPr/>
            </a:pPr>
            <a:r>
              <a:rPr lang="en-US" sz="2000" dirty="0">
                <a:solidFill>
                  <a:schemeClr val="tx1"/>
                </a:solidFill>
                <a:latin typeface="Rockwell"/>
                <a:cs typeface="Rockwell"/>
              </a:rPr>
              <a:t>versus the industry average</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
          <p:cNvPicPr>
            <a:picLocks noChangeAspect="1" noChangeArrowheads="1"/>
          </p:cNvPicPr>
          <p:nvPr/>
        </p:nvPicPr>
        <p:blipFill>
          <a:blip r:embed="rId3">
            <a:extLst>
              <a:ext uri="{28A0092B-C50C-407E-A947-70E740481C1C}">
                <a14:useLocalDpi xmlns:a14="http://schemas.microsoft.com/office/drawing/2010/main" xmlns="" val="0"/>
              </a:ext>
            </a:extLst>
          </a:blip>
          <a:srcRect b="12303"/>
          <a:stretch>
            <a:fillRect/>
          </a:stretch>
        </p:blipFill>
        <p:spPr bwMode="auto">
          <a:xfrm>
            <a:off x="1430338" y="304800"/>
            <a:ext cx="7599362" cy="586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39939" name="Picture 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114800" y="3924300"/>
            <a:ext cx="4914900" cy="2247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grpSp>
        <p:nvGrpSpPr>
          <p:cNvPr id="39940" name="Group 8"/>
          <p:cNvGrpSpPr>
            <a:grpSpLocks/>
          </p:cNvGrpSpPr>
          <p:nvPr/>
        </p:nvGrpSpPr>
        <p:grpSpPr bwMode="auto">
          <a:xfrm>
            <a:off x="587375" y="304800"/>
            <a:ext cx="1181100" cy="1181100"/>
            <a:chOff x="355600" y="549275"/>
            <a:chExt cx="1181100" cy="1181100"/>
          </a:xfrm>
        </p:grpSpPr>
        <p:sp>
          <p:nvSpPr>
            <p:cNvPr id="39942" name="Oval 3"/>
            <p:cNvSpPr>
              <a:spLocks/>
            </p:cNvSpPr>
            <p:nvPr/>
          </p:nvSpPr>
          <p:spPr bwMode="auto">
            <a:xfrm>
              <a:off x="355600" y="549275"/>
              <a:ext cx="1181100" cy="1181100"/>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altLang="en-US"/>
            </a:p>
          </p:txBody>
        </p:sp>
        <p:sp>
          <p:nvSpPr>
            <p:cNvPr id="39943" name="Oval 4"/>
            <p:cNvSpPr>
              <a:spLocks/>
            </p:cNvSpPr>
            <p:nvPr/>
          </p:nvSpPr>
          <p:spPr bwMode="auto">
            <a:xfrm>
              <a:off x="473075" y="666750"/>
              <a:ext cx="947738" cy="947738"/>
            </a:xfrm>
            <a:prstGeom prst="ellipse">
              <a:avLst/>
            </a:prstGeom>
            <a:solidFill>
              <a:srgbClr val="42C05C"/>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altLang="en-US"/>
            </a:p>
          </p:txBody>
        </p:sp>
        <p:pic>
          <p:nvPicPr>
            <p:cNvPr id="39944" name="Picture 6"/>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69900" y="660400"/>
              <a:ext cx="952500" cy="952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grpSp>
      <p:sp>
        <p:nvSpPr>
          <p:cNvPr id="8" name="TextBox 7"/>
          <p:cNvSpPr txBox="1"/>
          <p:nvPr/>
        </p:nvSpPr>
        <p:spPr>
          <a:xfrm>
            <a:off x="4405313" y="928688"/>
            <a:ext cx="3986212" cy="708025"/>
          </a:xfrm>
          <a:prstGeom prst="rect">
            <a:avLst/>
          </a:prstGeom>
          <a:solidFill>
            <a:schemeClr val="tx1">
              <a:lumMod val="50000"/>
              <a:lumOff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a:defRPr/>
            </a:pPr>
            <a:r>
              <a:rPr lang="en-US" sz="2000" dirty="0">
                <a:solidFill>
                  <a:srgbClr val="000000"/>
                </a:solidFill>
                <a:latin typeface="Rockwell"/>
                <a:cs typeface="Rockwell"/>
              </a:rPr>
              <a:t># of reviews </a:t>
            </a:r>
          </a:p>
          <a:p>
            <a:pPr algn="ctr">
              <a:defRPr/>
            </a:pPr>
            <a:r>
              <a:rPr lang="en-US" sz="2000" dirty="0">
                <a:solidFill>
                  <a:srgbClr val="000000"/>
                </a:solidFill>
                <a:latin typeface="Rockwell"/>
                <a:cs typeface="Rockwell"/>
              </a:rPr>
              <a:t>versus the industry average</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60500" y="228600"/>
            <a:ext cx="7721600" cy="599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40963" name="Oval 3"/>
          <p:cNvSpPr>
            <a:spLocks/>
          </p:cNvSpPr>
          <p:nvPr/>
        </p:nvSpPr>
        <p:spPr bwMode="auto">
          <a:xfrm>
            <a:off x="355600" y="549275"/>
            <a:ext cx="1181100" cy="1181100"/>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altLang="en-US"/>
          </a:p>
        </p:txBody>
      </p:sp>
      <p:sp>
        <p:nvSpPr>
          <p:cNvPr id="40964" name="Oval 4"/>
          <p:cNvSpPr>
            <a:spLocks/>
          </p:cNvSpPr>
          <p:nvPr/>
        </p:nvSpPr>
        <p:spPr bwMode="auto">
          <a:xfrm>
            <a:off x="473075" y="666750"/>
            <a:ext cx="947738" cy="947738"/>
          </a:xfrm>
          <a:prstGeom prst="ellipse">
            <a:avLst/>
          </a:prstGeom>
          <a:solidFill>
            <a:srgbClr val="42C05C"/>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altLang="en-US"/>
          </a:p>
        </p:txBody>
      </p:sp>
      <p:pic>
        <p:nvPicPr>
          <p:cNvPr id="40965"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9900" y="660400"/>
            <a:ext cx="952500" cy="952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7" name="TextBox 6"/>
          <p:cNvSpPr txBox="1"/>
          <p:nvPr/>
        </p:nvSpPr>
        <p:spPr>
          <a:xfrm>
            <a:off x="4829175" y="928688"/>
            <a:ext cx="3435350" cy="708025"/>
          </a:xfrm>
          <a:prstGeom prst="rect">
            <a:avLst/>
          </a:prstGeom>
          <a:solidFill>
            <a:schemeClr val="tx1">
              <a:lumMod val="50000"/>
              <a:lumOff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a:defRPr/>
            </a:pPr>
            <a:r>
              <a:rPr lang="en-US" sz="2000" dirty="0">
                <a:solidFill>
                  <a:srgbClr val="000000"/>
                </a:solidFill>
                <a:latin typeface="Rockwell"/>
                <a:cs typeface="Rockwell"/>
              </a:rPr>
              <a:t>Likes and posts </a:t>
            </a:r>
          </a:p>
          <a:p>
            <a:pPr algn="ctr">
              <a:defRPr/>
            </a:pPr>
            <a:r>
              <a:rPr lang="en-US" sz="2000" dirty="0">
                <a:solidFill>
                  <a:srgbClr val="000000"/>
                </a:solidFill>
                <a:latin typeface="Rockwell"/>
                <a:cs typeface="Rockwell"/>
              </a:rPr>
              <a:t>versus the industry average</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4"/>
          <p:cNvSpPr>
            <a:spLocks noGrp="1"/>
          </p:cNvSpPr>
          <p:nvPr>
            <p:ph type="title"/>
          </p:nvPr>
        </p:nvSpPr>
        <p:spPr>
          <a:xfrm>
            <a:off x="0" y="246063"/>
            <a:ext cx="9144000" cy="1082675"/>
          </a:xfrm>
        </p:spPr>
        <p:txBody>
          <a:bodyPr anchor="t"/>
          <a:lstStyle/>
          <a:p>
            <a:pPr eaLnBrk="1" hangingPunct="1"/>
            <a:r>
              <a:rPr lang="en-US" altLang="en-US" sz="3200" smtClean="0">
                <a:ea typeface="ＭＳ Ｐゴシック" pitchFamily="34" charset="-128"/>
                <a:sym typeface="Open Sans Bold" charset="0"/>
              </a:rPr>
              <a:t>There's Nothing Worse Than Four Different Listings with the Wrong Contact Info</a:t>
            </a:r>
            <a:endParaRPr lang="en-US" altLang="en-US" sz="3200" smtClean="0">
              <a:ea typeface="ＭＳ Ｐゴシック" pitchFamily="34" charset="-128"/>
            </a:endParaRPr>
          </a:p>
        </p:txBody>
      </p:sp>
      <p:grpSp>
        <p:nvGrpSpPr>
          <p:cNvPr id="41987" name="Group 2"/>
          <p:cNvGrpSpPr>
            <a:grpSpLocks/>
          </p:cNvGrpSpPr>
          <p:nvPr/>
        </p:nvGrpSpPr>
        <p:grpSpPr bwMode="auto">
          <a:xfrm>
            <a:off x="1593850" y="1328738"/>
            <a:ext cx="6005513" cy="5156200"/>
            <a:chOff x="1594096" y="1328438"/>
            <a:chExt cx="6005856" cy="5156720"/>
          </a:xfrm>
        </p:grpSpPr>
        <p:pic>
          <p:nvPicPr>
            <p:cNvPr id="41988" name="Picture 3"/>
            <p:cNvPicPr>
              <a:picLocks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94096" y="1328438"/>
              <a:ext cx="6005856" cy="51567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41989" name="Picture 1" descr="Screen Shot 2015-09-04 at 10.38.27 AM.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2673266" y="1571685"/>
              <a:ext cx="3619500" cy="1282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Ovr>
    <a:masterClrMapping/>
  </p:clrMapOvr>
  <p:transition spd="slow">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p:cNvSpPr>
          <p:nvPr/>
        </p:nvSpPr>
        <p:spPr bwMode="auto">
          <a:xfrm>
            <a:off x="258763" y="2116138"/>
            <a:ext cx="8521700" cy="55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rgbClr val="000000"/>
                </a:solidFill>
                <a:round/>
                <a:headEnd/>
                <a:tailEnd/>
              </a14:hiddenLine>
            </a:ext>
          </a:extLst>
        </p:spPr>
        <p:txBody>
          <a:bodyPr lIns="88890" tIns="88890" rIns="88890" bIns="8889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a:solidFill>
                  <a:srgbClr val="005288"/>
                </a:solidFill>
                <a:latin typeface="Open Sans" charset="0"/>
                <a:sym typeface="Open Sans" charset="0"/>
              </a:rPr>
              <a:t> </a:t>
            </a:r>
          </a:p>
        </p:txBody>
      </p:sp>
      <p:grpSp>
        <p:nvGrpSpPr>
          <p:cNvPr id="50179" name="Group 3"/>
          <p:cNvGrpSpPr>
            <a:grpSpLocks/>
          </p:cNvGrpSpPr>
          <p:nvPr/>
        </p:nvGrpSpPr>
        <p:grpSpPr bwMode="auto">
          <a:xfrm>
            <a:off x="5005388" y="3260725"/>
            <a:ext cx="3455987" cy="3263900"/>
            <a:chOff x="4621213" y="3263900"/>
            <a:chExt cx="3456441" cy="3263900"/>
          </a:xfrm>
        </p:grpSpPr>
        <p:sp>
          <p:nvSpPr>
            <p:cNvPr id="50189" name="Rectangle 6"/>
            <p:cNvSpPr>
              <a:spLocks/>
            </p:cNvSpPr>
            <p:nvPr/>
          </p:nvSpPr>
          <p:spPr bwMode="auto">
            <a:xfrm>
              <a:off x="5164138" y="3263900"/>
              <a:ext cx="2913516" cy="3263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rgbClr val="000000"/>
                  </a:solidFill>
                  <a:round/>
                  <a:headEnd/>
                  <a:tailEnd/>
                </a14:hiddenLine>
              </a:ext>
            </a:extLst>
          </p:spPr>
          <p:txBody>
            <a:bodyPr lIns="88890" tIns="88890" rIns="88890" bIns="8889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lnSpc>
                  <a:spcPct val="118000"/>
                </a:lnSpc>
              </a:pPr>
              <a:r>
                <a:rPr lang="en-US" altLang="en-US" sz="2200" dirty="0">
                  <a:solidFill>
                    <a:srgbClr val="999999"/>
                  </a:solidFill>
                  <a:latin typeface="Century Gothic" pitchFamily="34" charset="0"/>
                  <a:sym typeface="Open Sans" charset="0"/>
                </a:rPr>
                <a:t>Business Name</a:t>
              </a:r>
              <a:endParaRPr lang="en-US" altLang="en-US" sz="1400" dirty="0">
                <a:latin typeface="Century Gothic" pitchFamily="34" charset="0"/>
              </a:endParaRPr>
            </a:p>
            <a:p>
              <a:pPr eaLnBrk="1" hangingPunct="1">
                <a:lnSpc>
                  <a:spcPct val="118000"/>
                </a:lnSpc>
              </a:pPr>
              <a:r>
                <a:rPr lang="en-US" altLang="en-US" sz="2200" dirty="0">
                  <a:solidFill>
                    <a:srgbClr val="999999"/>
                  </a:solidFill>
                  <a:latin typeface="Century Gothic" pitchFamily="34" charset="0"/>
                  <a:sym typeface="Open Sans" charset="0"/>
                </a:rPr>
                <a:t>Street Address</a:t>
              </a:r>
              <a:endParaRPr lang="en-US" altLang="en-US" sz="1400" dirty="0">
                <a:latin typeface="Century Gothic" pitchFamily="34" charset="0"/>
              </a:endParaRPr>
            </a:p>
            <a:p>
              <a:pPr eaLnBrk="1" hangingPunct="1">
                <a:lnSpc>
                  <a:spcPct val="118000"/>
                </a:lnSpc>
              </a:pPr>
              <a:r>
                <a:rPr lang="en-US" altLang="en-US" sz="2200" dirty="0">
                  <a:solidFill>
                    <a:srgbClr val="999999"/>
                  </a:solidFill>
                  <a:latin typeface="Century Gothic" pitchFamily="34" charset="0"/>
                  <a:sym typeface="Open Sans" charset="0"/>
                </a:rPr>
                <a:t>Zip Code</a:t>
              </a:r>
              <a:endParaRPr lang="en-US" altLang="en-US" sz="1400" dirty="0">
                <a:latin typeface="Century Gothic" pitchFamily="34" charset="0"/>
              </a:endParaRPr>
            </a:p>
            <a:p>
              <a:pPr eaLnBrk="1" hangingPunct="1">
                <a:lnSpc>
                  <a:spcPct val="118000"/>
                </a:lnSpc>
              </a:pPr>
              <a:r>
                <a:rPr lang="en-US" altLang="en-US" sz="2200" dirty="0">
                  <a:solidFill>
                    <a:srgbClr val="999999"/>
                  </a:solidFill>
                  <a:latin typeface="Century Gothic" pitchFamily="34" charset="0"/>
                  <a:sym typeface="Open Sans" charset="0"/>
                </a:rPr>
                <a:t>State</a:t>
              </a:r>
              <a:endParaRPr lang="en-US" altLang="en-US" sz="1400" dirty="0">
                <a:latin typeface="Century Gothic" pitchFamily="34" charset="0"/>
              </a:endParaRPr>
            </a:p>
            <a:p>
              <a:pPr eaLnBrk="1" hangingPunct="1">
                <a:lnSpc>
                  <a:spcPct val="118000"/>
                </a:lnSpc>
              </a:pPr>
              <a:r>
                <a:rPr lang="en-US" altLang="en-US" sz="2200" dirty="0">
                  <a:solidFill>
                    <a:srgbClr val="999999"/>
                  </a:solidFill>
                  <a:latin typeface="Century Gothic" pitchFamily="34" charset="0"/>
                  <a:sym typeface="Open Sans" charset="0"/>
                </a:rPr>
                <a:t>Phone Number</a:t>
              </a:r>
              <a:endParaRPr lang="en-US" altLang="en-US" sz="1400" dirty="0">
                <a:latin typeface="Century Gothic" pitchFamily="34" charset="0"/>
              </a:endParaRPr>
            </a:p>
            <a:p>
              <a:pPr eaLnBrk="1" hangingPunct="1">
                <a:lnSpc>
                  <a:spcPct val="118000"/>
                </a:lnSpc>
              </a:pPr>
              <a:r>
                <a:rPr lang="en-US" altLang="en-US" sz="2200" dirty="0">
                  <a:solidFill>
                    <a:srgbClr val="999999"/>
                  </a:solidFill>
                  <a:latin typeface="Century Gothic" pitchFamily="34" charset="0"/>
                  <a:sym typeface="Open Sans" charset="0"/>
                </a:rPr>
                <a:t>Website</a:t>
              </a:r>
              <a:endParaRPr lang="en-US" altLang="en-US" sz="1400" dirty="0">
                <a:latin typeface="Century Gothic" pitchFamily="34" charset="0"/>
              </a:endParaRPr>
            </a:p>
            <a:p>
              <a:pPr eaLnBrk="1" hangingPunct="1">
                <a:lnSpc>
                  <a:spcPct val="118000"/>
                </a:lnSpc>
              </a:pPr>
              <a:r>
                <a:rPr lang="en-US" altLang="en-US" sz="2200" dirty="0">
                  <a:solidFill>
                    <a:srgbClr val="999999"/>
                  </a:solidFill>
                  <a:latin typeface="Century Gothic" pitchFamily="34" charset="0"/>
                  <a:sym typeface="Open Sans" charset="0"/>
                </a:rPr>
                <a:t>Business Category</a:t>
              </a:r>
            </a:p>
          </p:txBody>
        </p:sp>
        <p:grpSp>
          <p:nvGrpSpPr>
            <p:cNvPr id="50190" name="Group 13"/>
            <p:cNvGrpSpPr>
              <a:grpSpLocks/>
            </p:cNvGrpSpPr>
            <p:nvPr/>
          </p:nvGrpSpPr>
          <p:grpSpPr bwMode="auto">
            <a:xfrm>
              <a:off x="4621213" y="3368675"/>
              <a:ext cx="400050" cy="2760663"/>
              <a:chOff x="0" y="0"/>
              <a:chExt cx="252" cy="1738"/>
            </a:xfrm>
          </p:grpSpPr>
          <p:pic>
            <p:nvPicPr>
              <p:cNvPr id="50191" name="Picture 7"/>
              <p:cNvPicPr>
                <a:picLocks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252"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50192" name="Picture 8"/>
              <p:cNvPicPr>
                <a:picLocks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97"/>
                <a:ext cx="252"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50193" name="Picture 9"/>
              <p:cNvPicPr>
                <a:picLocks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594"/>
                <a:ext cx="252"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50194" name="Picture 10"/>
              <p:cNvPicPr>
                <a:picLocks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892"/>
                <a:ext cx="252"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50195" name="Picture 11"/>
              <p:cNvPicPr>
                <a:picLocks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189"/>
                <a:ext cx="252"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50196" name="Picture 12"/>
              <p:cNvPicPr>
                <a:picLocks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486"/>
                <a:ext cx="252"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grpSp>
      </p:grpSp>
      <p:grpSp>
        <p:nvGrpSpPr>
          <p:cNvPr id="50180" name="Group 2"/>
          <p:cNvGrpSpPr>
            <a:grpSpLocks/>
          </p:cNvGrpSpPr>
          <p:nvPr/>
        </p:nvGrpSpPr>
        <p:grpSpPr bwMode="auto">
          <a:xfrm>
            <a:off x="360363" y="1471613"/>
            <a:ext cx="8555037" cy="4552950"/>
            <a:chOff x="360363" y="1552575"/>
            <a:chExt cx="8555037" cy="4552950"/>
          </a:xfrm>
        </p:grpSpPr>
        <p:sp>
          <p:nvSpPr>
            <p:cNvPr id="67586" name="Rectangle 2"/>
            <p:cNvSpPr>
              <a:spLocks/>
            </p:cNvSpPr>
            <p:nvPr/>
          </p:nvSpPr>
          <p:spPr bwMode="auto">
            <a:xfrm>
              <a:off x="360363" y="1552575"/>
              <a:ext cx="8521700" cy="901700"/>
            </a:xfrm>
            <a:prstGeom prst="rect">
              <a:avLst/>
            </a:prstGeom>
            <a:no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lIns="88890" tIns="88890" rIns="88890" bIns="88890" anchor="ctr"/>
            <a:lstStyle/>
            <a:p>
              <a:pPr algn="ctr">
                <a:defRPr/>
              </a:pPr>
              <a:r>
                <a:rPr lang="en-US" sz="2400" b="1" dirty="0">
                  <a:solidFill>
                    <a:schemeClr val="tx1">
                      <a:lumMod val="65000"/>
                      <a:lumOff val="35000"/>
                    </a:schemeClr>
                  </a:solidFill>
                  <a:latin typeface="Century Gothic" pitchFamily="34" charset="0"/>
                  <a:cs typeface="Rockwell"/>
                  <a:sym typeface="Open Sans Bold" pitchFamily="34" charset="0"/>
                </a:rPr>
                <a:t>Pushes accurate business information out to </a:t>
              </a:r>
            </a:p>
            <a:p>
              <a:pPr algn="ctr">
                <a:defRPr/>
              </a:pPr>
              <a:r>
                <a:rPr lang="en-US" sz="2400" b="1" dirty="0">
                  <a:solidFill>
                    <a:schemeClr val="tx1">
                      <a:lumMod val="65000"/>
                      <a:lumOff val="35000"/>
                    </a:schemeClr>
                  </a:solidFill>
                  <a:latin typeface="Century Gothic" pitchFamily="34" charset="0"/>
                  <a:cs typeface="Rockwell"/>
                  <a:sym typeface="Open Sans Bold" pitchFamily="34" charset="0"/>
                </a:rPr>
                <a:t>Big 4 every week to improve listings</a:t>
              </a:r>
            </a:p>
          </p:txBody>
        </p:sp>
        <p:pic>
          <p:nvPicPr>
            <p:cNvPr id="50184" name="Picture 5"/>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403350" y="3344863"/>
              <a:ext cx="2471738" cy="2760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50185" name="Picture 3"/>
            <p:cNvPicPr>
              <a:picLocks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663825" y="2652713"/>
              <a:ext cx="1450975" cy="315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50186" name="Picture 4"/>
            <p:cNvPicPr>
              <a:picLocks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09600" y="2652713"/>
              <a:ext cx="14478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50187" name="Picture 5"/>
            <p:cNvPicPr>
              <a:picLocks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732338" y="2652713"/>
              <a:ext cx="1592262" cy="382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50188" name="Picture 6"/>
            <p:cNvPicPr>
              <a:picLocks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6665913" y="2708275"/>
              <a:ext cx="2249487" cy="249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grpSp>
      <p:sp>
        <p:nvSpPr>
          <p:cNvPr id="50181" name="Title 19"/>
          <p:cNvSpPr>
            <a:spLocks noGrp="1"/>
          </p:cNvSpPr>
          <p:nvPr>
            <p:ph type="title"/>
          </p:nvPr>
        </p:nvSpPr>
        <p:spPr>
          <a:xfrm>
            <a:off x="476250" y="295275"/>
            <a:ext cx="8229600" cy="792163"/>
          </a:xfrm>
        </p:spPr>
        <p:txBody>
          <a:bodyPr/>
          <a:lstStyle/>
          <a:p>
            <a:pPr eaLnBrk="1" hangingPunct="1"/>
            <a:r>
              <a:rPr lang="en-US" altLang="en-US" smtClean="0">
                <a:ea typeface="ＭＳ Ｐゴシック" pitchFamily="34" charset="-128"/>
                <a:sym typeface="Open Sans Bold" charset="0"/>
              </a:rPr>
              <a:t>Automated Listing Distribution</a:t>
            </a:r>
            <a:endParaRPr lang="en-US" altLang="en-US" smtClean="0">
              <a:ea typeface="ＭＳ Ｐゴシック" pitchFamily="34" charset="-128"/>
            </a:endParaRPr>
          </a:p>
        </p:txBody>
      </p:sp>
      <p:sp>
        <p:nvSpPr>
          <p:cNvPr id="21" name="Rectangle 20"/>
          <p:cNvSpPr/>
          <p:nvPr/>
        </p:nvSpPr>
        <p:spPr>
          <a:xfrm rot="21086804">
            <a:off x="561933" y="4601484"/>
            <a:ext cx="4626397" cy="1754326"/>
          </a:xfrm>
          <a:prstGeom prst="rect">
            <a:avLst/>
          </a:prstGeom>
          <a:noFill/>
        </p:spPr>
        <p:txBody>
          <a:bodyPr>
            <a:spAutoFit/>
          </a:bodyPr>
          <a:lstStyle/>
          <a:p>
            <a:pPr algn="ctr">
              <a:defRPr/>
            </a:pPr>
            <a:r>
              <a:rPr lang="en-US" sz="5400" b="1" dirty="0">
                <a:ln w="19050">
                  <a:solidFill>
                    <a:schemeClr val="tx2">
                      <a:tint val="1000"/>
                    </a:schemeClr>
                  </a:solidFill>
                  <a:prstDash val="solid"/>
                </a:ln>
                <a:solidFill>
                  <a:srgbClr val="92D050"/>
                </a:solidFill>
                <a:effectLst>
                  <a:outerShdw blurRad="50000" dist="50800" dir="7500000" algn="tl">
                    <a:srgbClr val="000000">
                      <a:shade val="5000"/>
                      <a:alpha val="35000"/>
                    </a:srgbClr>
                  </a:outerShdw>
                </a:effectLst>
                <a:latin typeface="Century Gothic" pitchFamily="34" charset="0"/>
                <a:ea typeface="ＭＳ Ｐゴシック" pitchFamily="-84" charset="-128"/>
                <a:cs typeface="ＭＳ Ｐゴシック" pitchFamily="-84" charset="-128"/>
              </a:rPr>
              <a:t>“Do It For Me”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fill="hold" nodeType="withEffect">
                                  <p:stCondLst>
                                    <p:cond delay="0"/>
                                  </p:stCondLst>
                                  <p:childTnLst>
                                    <p:anim calcmode="discrete" valueType="str">
                                      <p:cBhvr>
                                        <p:cTn id="6" dur="1000" fill="hold"/>
                                        <p:tgtEl>
                                          <p:spTgt spid="21"/>
                                        </p:tgtEl>
                                        <p:attrNameLst>
                                          <p:attrName>style.visibility</p:attrName>
                                        </p:attrNameLst>
                                      </p:cBhvr>
                                      <p:tavLst>
                                        <p:tav tm="0">
                                          <p:val>
                                            <p:strVal val="hidden"/>
                                          </p:val>
                                        </p:tav>
                                        <p:tav tm="50000">
                                          <p:val>
                                            <p:strVal val="visible"/>
                                          </p:val>
                                        </p:tav>
                                      </p:tavLst>
                                    </p:anim>
                                  </p:childTnLst>
                                </p:cTn>
                              </p:par>
                            </p:childTnLst>
                          </p:cTn>
                        </p:par>
                        <p:par>
                          <p:cTn id="7" fill="hold" nodeType="afterGroup">
                            <p:stCondLst>
                              <p:cond delay="1000"/>
                            </p:stCondLst>
                            <p:childTnLst>
                              <p:par>
                                <p:cTn id="8" presetID="35" presetClass="emph" presetSubtype="0" fill="hold" nodeType="afterEffect">
                                  <p:stCondLst>
                                    <p:cond delay="0"/>
                                  </p:stCondLst>
                                  <p:childTnLst>
                                    <p:anim calcmode="discrete" valueType="str">
                                      <p:cBhvr>
                                        <p:cTn id="9" dur="1000" fill="hold"/>
                                        <p:tgtEl>
                                          <p:spTgt spid="21"/>
                                        </p:tgtEl>
                                        <p:attrNameLst>
                                          <p:attrName>style.visibility</p:attrName>
                                        </p:attrNameLst>
                                      </p:cBhvr>
                                      <p:tavLst>
                                        <p:tav tm="0">
                                          <p:val>
                                            <p:strVal val="hidden"/>
                                          </p:val>
                                        </p:tav>
                                        <p:tav tm="50000">
                                          <p:val>
                                            <p:strVal val="visible"/>
                                          </p:val>
                                        </p:tav>
                                      </p:tavLst>
                                    </p:anim>
                                  </p:childTnLst>
                                </p:cTn>
                              </p:par>
                            </p:childTnLst>
                          </p:cTn>
                        </p:par>
                        <p:par>
                          <p:cTn id="10" fill="hold" nodeType="afterGroup">
                            <p:stCondLst>
                              <p:cond delay="2000"/>
                            </p:stCondLst>
                            <p:childTnLst>
                              <p:par>
                                <p:cTn id="11" presetID="35" presetClass="emph" presetSubtype="0" fill="hold" nodeType="afterEffect">
                                  <p:stCondLst>
                                    <p:cond delay="0"/>
                                  </p:stCondLst>
                                  <p:childTnLst>
                                    <p:anim calcmode="discrete" valueType="str">
                                      <p:cBhvr>
                                        <p:cTn id="12" dur="1000" fill="hold"/>
                                        <p:tgtEl>
                                          <p:spTgt spid="2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p:cNvSpPr>
          <p:nvPr/>
        </p:nvSpPr>
        <p:spPr bwMode="auto">
          <a:xfrm>
            <a:off x="0" y="2003425"/>
            <a:ext cx="9144000" cy="733425"/>
          </a:xfrm>
          <a:prstGeom prst="rect">
            <a:avLst/>
          </a:prstGeom>
          <a:solidFill>
            <a:srgbClr val="EFEFEF"/>
          </a:solidFill>
          <a:ln w="9525">
            <a:noFill/>
            <a:round/>
            <a:headEnd/>
            <a:tailEnd/>
          </a:ln>
        </p:spPr>
        <p:txBody>
          <a:bodyPr lIns="0" tIns="0" rIns="0" bIns="0"/>
          <a:lstStyle/>
          <a:p>
            <a:pPr>
              <a:defRPr/>
            </a:pPr>
            <a:r>
              <a:rPr lang="en-US" sz="4400" b="1" dirty="0">
                <a:solidFill>
                  <a:schemeClr val="bg1">
                    <a:lumMod val="50000"/>
                  </a:schemeClr>
                </a:solidFill>
                <a:latin typeface="Century Gothic" pitchFamily="34" charset="0"/>
                <a:ea typeface="ＭＳ Ｐゴシック" pitchFamily="-84" charset="-128"/>
                <a:cs typeface="Rockwell"/>
              </a:rPr>
              <a:t>              Set Expectations</a:t>
            </a:r>
          </a:p>
        </p:txBody>
      </p:sp>
      <p:sp>
        <p:nvSpPr>
          <p:cNvPr id="51203" name="TextBox 15"/>
          <p:cNvSpPr txBox="1">
            <a:spLocks noChangeArrowheads="1"/>
          </p:cNvSpPr>
          <p:nvPr/>
        </p:nvSpPr>
        <p:spPr bwMode="auto">
          <a:xfrm>
            <a:off x="228600" y="2971800"/>
            <a:ext cx="9144000" cy="304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buFont typeface="Arial" pitchFamily="34" charset="0"/>
              <a:buChar char="•"/>
            </a:pPr>
            <a:r>
              <a:rPr lang="en-US" altLang="en-US" sz="2400" dirty="0">
                <a:solidFill>
                  <a:srgbClr val="595959"/>
                </a:solidFill>
                <a:latin typeface="Century Gothic" pitchFamily="34" charset="0"/>
              </a:rPr>
              <a:t> Directory listings will update over time. It is an ongoing process. Review monthly reports with your advertiser to assess progress and receive feedback.</a:t>
            </a:r>
          </a:p>
          <a:p>
            <a:pPr eaLnBrk="1" hangingPunct="1"/>
            <a:endParaRPr lang="en-US" altLang="en-US" sz="2400" dirty="0">
              <a:solidFill>
                <a:srgbClr val="595959"/>
              </a:solidFill>
              <a:latin typeface="Century Gothic" pitchFamily="34" charset="0"/>
            </a:endParaRPr>
          </a:p>
          <a:p>
            <a:pPr eaLnBrk="1" hangingPunct="1"/>
            <a:r>
              <a:rPr lang="en-US" altLang="en-US" sz="2400" dirty="0">
                <a:solidFill>
                  <a:srgbClr val="595959"/>
                </a:solidFill>
                <a:latin typeface="Century Gothic" pitchFamily="34" charset="0"/>
              </a:rPr>
              <a:t>  -  Some may update daily </a:t>
            </a:r>
          </a:p>
          <a:p>
            <a:pPr eaLnBrk="1" hangingPunct="1"/>
            <a:r>
              <a:rPr lang="en-US" altLang="en-US" sz="2400" dirty="0">
                <a:solidFill>
                  <a:srgbClr val="595959"/>
                </a:solidFill>
                <a:latin typeface="Century Gothic" pitchFamily="34" charset="0"/>
              </a:rPr>
              <a:t>  -  Some may only update once a year</a:t>
            </a:r>
          </a:p>
          <a:p>
            <a:pPr eaLnBrk="1" hangingPunct="1"/>
            <a:r>
              <a:rPr lang="en-US" altLang="en-US" sz="2400" dirty="0">
                <a:solidFill>
                  <a:srgbClr val="595959"/>
                </a:solidFill>
                <a:latin typeface="Century Gothic" pitchFamily="34" charset="0"/>
              </a:rPr>
              <a:t>  -  Be patient – Minimum 12-month commitment</a:t>
            </a:r>
          </a:p>
          <a:p>
            <a:pPr eaLnBrk="1" hangingPunct="1"/>
            <a:r>
              <a:rPr lang="en-US" altLang="en-US" sz="2400" dirty="0">
                <a:solidFill>
                  <a:srgbClr val="595959"/>
                </a:solidFill>
                <a:latin typeface="Century Gothic" pitchFamily="34" charset="0"/>
              </a:rPr>
              <a:t>  -  Track Visibility progress through the dashboard</a:t>
            </a:r>
          </a:p>
        </p:txBody>
      </p:sp>
      <p:sp>
        <p:nvSpPr>
          <p:cNvPr id="51204" name="Title 6"/>
          <p:cNvSpPr>
            <a:spLocks noGrp="1"/>
          </p:cNvSpPr>
          <p:nvPr>
            <p:ph type="title"/>
          </p:nvPr>
        </p:nvSpPr>
        <p:spPr/>
        <p:txBody>
          <a:bodyPr/>
          <a:lstStyle/>
          <a:p>
            <a:pPr eaLnBrk="1" hangingPunct="1"/>
            <a:r>
              <a:rPr lang="en-US" altLang="en-US" smtClean="0">
                <a:ea typeface="ＭＳ Ｐゴシック" pitchFamily="34" charset="-128"/>
                <a:sym typeface="Open Sans Bold" charset="0"/>
              </a:rPr>
              <a:t>Automated Listing Distribution</a:t>
            </a:r>
            <a:endParaRPr lang="en-US" altLang="en-US" smtClean="0">
              <a:ea typeface="ＭＳ Ｐゴシック" pitchFamily="34" charset="-128"/>
            </a:endParaRPr>
          </a:p>
        </p:txBody>
      </p:sp>
      <p:pic>
        <p:nvPicPr>
          <p:cNvPr id="51205" name="Picture 5"/>
          <p:cNvPicPr>
            <a:picLocks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010400" y="1069975"/>
            <a:ext cx="1785938"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p:cNvSpPr txBox="1">
            <a:spLocks noChangeArrowheads="1"/>
          </p:cNvSpPr>
          <p:nvPr/>
        </p:nvSpPr>
        <p:spPr bwMode="auto">
          <a:xfrm>
            <a:off x="228600" y="-522288"/>
            <a:ext cx="8001000" cy="2039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lnSpc>
                <a:spcPct val="93000"/>
              </a:lnSpc>
            </a:pPr>
            <a:endParaRPr lang="en-US" altLang="en-US" sz="2800">
              <a:solidFill>
                <a:srgbClr val="FFFF00"/>
              </a:solidFill>
              <a:latin typeface="Ariel" charset="0"/>
            </a:endParaRPr>
          </a:p>
        </p:txBody>
      </p:sp>
      <p:sp>
        <p:nvSpPr>
          <p:cNvPr id="37" name="TextBox 36"/>
          <p:cNvSpPr txBox="1"/>
          <p:nvPr/>
        </p:nvSpPr>
        <p:spPr>
          <a:xfrm>
            <a:off x="228600" y="1606550"/>
            <a:ext cx="3810000" cy="4248150"/>
          </a:xfrm>
          <a:prstGeom prst="rect">
            <a:avLst/>
          </a:prstGeom>
          <a:ln>
            <a:noFill/>
          </a:ln>
        </p:spPr>
        <p:style>
          <a:lnRef idx="2">
            <a:schemeClr val="accent3"/>
          </a:lnRef>
          <a:fillRef idx="1">
            <a:schemeClr val="lt1"/>
          </a:fillRef>
          <a:effectRef idx="0">
            <a:schemeClr val="accent3"/>
          </a:effectRef>
          <a:fontRef idx="minor">
            <a:schemeClr val="dk1"/>
          </a:fontRef>
        </p:style>
        <p:txBody>
          <a:bodyPr>
            <a:spAutoFit/>
          </a:bodyPr>
          <a:lstStyle>
            <a:lvl1pPr marL="24161750" indent="-24161750" eaLnBrk="0" hangingPunct="0">
              <a:defRPr sz="2400">
                <a:solidFill>
                  <a:schemeClr val="tx1"/>
                </a:solidFill>
                <a:latin typeface="Arial" charset="0"/>
                <a:ea typeface="ＭＳ Ｐゴシック" charset="0"/>
                <a:cs typeface="ＭＳ Ｐゴシック" charset="0"/>
              </a:defRPr>
            </a:lvl1pPr>
            <a:lvl2pPr indent="-273050"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lvl="1" eaLnBrk="1" hangingPunct="1">
              <a:buClr>
                <a:schemeClr val="tx1"/>
              </a:buClr>
              <a:buSzPct val="110000"/>
              <a:buFont typeface="Arial" charset="0"/>
              <a:buChar char="•"/>
              <a:defRPr/>
            </a:pPr>
            <a:r>
              <a:rPr lang="en-US" sz="1800" dirty="0" smtClean="0">
                <a:solidFill>
                  <a:srgbClr val="000000"/>
                </a:solidFill>
                <a:latin typeface="Century Gothic" pitchFamily="34" charset="0"/>
                <a:cs typeface="Rockwell"/>
              </a:rPr>
              <a:t>Monitors your brand and reputation 24/7</a:t>
            </a:r>
          </a:p>
          <a:p>
            <a:pPr marL="0" lvl="1" eaLnBrk="1" hangingPunct="1">
              <a:buClr>
                <a:schemeClr val="tx1"/>
              </a:buClr>
              <a:buSzPct val="110000"/>
              <a:defRPr/>
            </a:pPr>
            <a:endParaRPr lang="en-US" sz="1800" dirty="0" smtClean="0">
              <a:solidFill>
                <a:srgbClr val="000000"/>
              </a:solidFill>
              <a:latin typeface="Century Gothic" pitchFamily="34" charset="0"/>
              <a:cs typeface="Rockwell"/>
            </a:endParaRPr>
          </a:p>
          <a:p>
            <a:pPr marL="0" lvl="1" eaLnBrk="1" hangingPunct="1">
              <a:buClr>
                <a:schemeClr val="tx1"/>
              </a:buClr>
              <a:buSzPct val="110000"/>
              <a:buFont typeface="Arial" charset="0"/>
              <a:buChar char="•"/>
              <a:defRPr/>
            </a:pPr>
            <a:r>
              <a:rPr lang="en-US" sz="1800" dirty="0" smtClean="0">
                <a:solidFill>
                  <a:srgbClr val="000000"/>
                </a:solidFill>
                <a:latin typeface="Century Gothic" pitchFamily="34" charset="0"/>
                <a:cs typeface="Rockwell"/>
              </a:rPr>
              <a:t>Receive instant notification when a review is posted about your business</a:t>
            </a:r>
          </a:p>
          <a:p>
            <a:pPr marL="0" lvl="1" eaLnBrk="1" hangingPunct="1">
              <a:buClr>
                <a:schemeClr val="tx1"/>
              </a:buClr>
              <a:buSzPct val="110000"/>
              <a:defRPr/>
            </a:pPr>
            <a:endParaRPr lang="en-US" sz="1800" dirty="0" smtClean="0">
              <a:solidFill>
                <a:srgbClr val="000000"/>
              </a:solidFill>
              <a:latin typeface="Century Gothic" pitchFamily="34" charset="0"/>
              <a:cs typeface="Rockwell"/>
            </a:endParaRPr>
          </a:p>
          <a:p>
            <a:pPr marL="0" lvl="1" eaLnBrk="1" hangingPunct="1">
              <a:buClr>
                <a:schemeClr val="tx1"/>
              </a:buClr>
              <a:buSzPct val="110000"/>
              <a:buFont typeface="Arial" charset="0"/>
              <a:buChar char="•"/>
              <a:defRPr/>
            </a:pPr>
            <a:r>
              <a:rPr lang="en-US" sz="1800" dirty="0" smtClean="0">
                <a:solidFill>
                  <a:srgbClr val="000000"/>
                </a:solidFill>
                <a:latin typeface="Century Gothic" pitchFamily="34" charset="0"/>
                <a:cs typeface="Rockwell"/>
              </a:rPr>
              <a:t>Monitor listings for accuracy</a:t>
            </a:r>
          </a:p>
          <a:p>
            <a:pPr marL="0" lvl="1" eaLnBrk="1" hangingPunct="1">
              <a:buClr>
                <a:schemeClr val="tx1"/>
              </a:buClr>
              <a:buSzPct val="110000"/>
              <a:defRPr/>
            </a:pPr>
            <a:r>
              <a:rPr lang="en-US" sz="1800" dirty="0" smtClean="0">
                <a:solidFill>
                  <a:srgbClr val="000000"/>
                </a:solidFill>
                <a:latin typeface="Century Gothic" pitchFamily="34" charset="0"/>
                <a:cs typeface="Rockwell"/>
              </a:rPr>
              <a:t> </a:t>
            </a:r>
          </a:p>
          <a:p>
            <a:pPr marL="0" lvl="1" eaLnBrk="1" hangingPunct="1">
              <a:buClr>
                <a:schemeClr val="tx1"/>
              </a:buClr>
              <a:buSzPct val="110000"/>
              <a:buFont typeface="Arial" charset="0"/>
              <a:buChar char="•"/>
              <a:defRPr/>
            </a:pPr>
            <a:r>
              <a:rPr lang="en-US" sz="1800" dirty="0" smtClean="0">
                <a:solidFill>
                  <a:srgbClr val="000000"/>
                </a:solidFill>
                <a:latin typeface="Century Gothic" pitchFamily="34" charset="0"/>
                <a:cs typeface="Rockwell"/>
              </a:rPr>
              <a:t>Track share of voice against competition</a:t>
            </a:r>
          </a:p>
          <a:p>
            <a:pPr marL="0" lvl="1" eaLnBrk="1" hangingPunct="1">
              <a:buClr>
                <a:schemeClr val="tx1"/>
              </a:buClr>
              <a:buSzPct val="110000"/>
              <a:defRPr/>
            </a:pPr>
            <a:endParaRPr lang="en-US" sz="1800" dirty="0" smtClean="0">
              <a:solidFill>
                <a:srgbClr val="000000"/>
              </a:solidFill>
              <a:latin typeface="Century Gothic" pitchFamily="34" charset="0"/>
              <a:cs typeface="Rockwell"/>
            </a:endParaRPr>
          </a:p>
          <a:p>
            <a:pPr marL="0" lvl="1" eaLnBrk="1" hangingPunct="1">
              <a:buClr>
                <a:schemeClr val="tx1"/>
              </a:buClr>
              <a:buSzPct val="110000"/>
              <a:buFont typeface="Arial" charset="0"/>
              <a:buChar char="•"/>
              <a:defRPr/>
            </a:pPr>
            <a:r>
              <a:rPr lang="en-US" sz="1800" dirty="0" smtClean="0">
                <a:solidFill>
                  <a:srgbClr val="000000"/>
                </a:solidFill>
                <a:latin typeface="Century Gothic" pitchFamily="34" charset="0"/>
                <a:cs typeface="Rockwell"/>
              </a:rPr>
              <a:t>Track social followers</a:t>
            </a:r>
          </a:p>
          <a:p>
            <a:pPr marL="0" lvl="1" eaLnBrk="1" hangingPunct="1">
              <a:buClr>
                <a:schemeClr val="tx1"/>
              </a:buClr>
              <a:buSzPct val="110000"/>
              <a:buFont typeface="Arial" charset="0"/>
              <a:buChar char="•"/>
              <a:defRPr/>
            </a:pPr>
            <a:endParaRPr lang="en-US" sz="1800" dirty="0" smtClean="0">
              <a:solidFill>
                <a:srgbClr val="000000"/>
              </a:solidFill>
              <a:latin typeface="Century Gothic" pitchFamily="34" charset="0"/>
              <a:cs typeface="Rockwell"/>
            </a:endParaRPr>
          </a:p>
          <a:p>
            <a:pPr marL="0" lvl="1" eaLnBrk="1" hangingPunct="1">
              <a:buClr>
                <a:schemeClr val="tx1"/>
              </a:buClr>
              <a:buSzPct val="110000"/>
              <a:buFont typeface="Arial" charset="0"/>
              <a:buChar char="•"/>
              <a:defRPr/>
            </a:pPr>
            <a:r>
              <a:rPr lang="en-US" sz="1800" dirty="0" smtClean="0">
                <a:solidFill>
                  <a:srgbClr val="000000"/>
                </a:solidFill>
                <a:latin typeface="Century Gothic" pitchFamily="34" charset="0"/>
                <a:cs typeface="Rockwell"/>
              </a:rPr>
              <a:t>Monthly reports emailed</a:t>
            </a:r>
          </a:p>
        </p:txBody>
      </p:sp>
      <p:sp>
        <p:nvSpPr>
          <p:cNvPr id="49157" name="Title 30"/>
          <p:cNvSpPr>
            <a:spLocks noGrp="1"/>
          </p:cNvSpPr>
          <p:nvPr>
            <p:ph type="title"/>
          </p:nvPr>
        </p:nvSpPr>
        <p:spPr>
          <a:xfrm>
            <a:off x="457200" y="198438"/>
            <a:ext cx="8229600" cy="1319212"/>
          </a:xfrm>
        </p:spPr>
        <p:txBody>
          <a:bodyPr/>
          <a:lstStyle/>
          <a:p>
            <a:pPr eaLnBrk="1" hangingPunct="1"/>
            <a:r>
              <a:rPr lang="en-US" altLang="en-US" dirty="0" smtClean="0">
                <a:ea typeface="ＭＳ Ｐゴシック" pitchFamily="34" charset="-128"/>
              </a:rPr>
              <a:t>Reputation Intelligence</a:t>
            </a:r>
            <a:br>
              <a:rPr lang="en-US" altLang="en-US" dirty="0" smtClean="0">
                <a:ea typeface="ＭＳ Ｐゴシック" pitchFamily="34" charset="-128"/>
              </a:rPr>
            </a:br>
            <a:r>
              <a:rPr lang="en-US" altLang="en-US" sz="2400" dirty="0" smtClean="0">
                <a:ea typeface="ＭＳ Ｐゴシック" pitchFamily="34" charset="-128"/>
              </a:rPr>
              <a:t>(formally monitoring – Self Service)</a:t>
            </a:r>
          </a:p>
        </p:txBody>
      </p:sp>
      <p:grpSp>
        <p:nvGrpSpPr>
          <p:cNvPr id="2" name="Group 40"/>
          <p:cNvGrpSpPr>
            <a:grpSpLocks/>
          </p:cNvGrpSpPr>
          <p:nvPr/>
        </p:nvGrpSpPr>
        <p:grpSpPr bwMode="auto">
          <a:xfrm>
            <a:off x="3903663" y="1730375"/>
            <a:ext cx="5164137" cy="3760788"/>
            <a:chOff x="4495800" y="1203836"/>
            <a:chExt cx="4343400" cy="3267075"/>
          </a:xfrm>
        </p:grpSpPr>
        <p:grpSp>
          <p:nvGrpSpPr>
            <p:cNvPr id="3" name="Group 35"/>
            <p:cNvGrpSpPr>
              <a:grpSpLocks/>
            </p:cNvGrpSpPr>
            <p:nvPr/>
          </p:nvGrpSpPr>
          <p:grpSpPr bwMode="auto">
            <a:xfrm>
              <a:off x="4495800" y="1203836"/>
              <a:ext cx="4343400" cy="3267075"/>
              <a:chOff x="609600" y="914400"/>
              <a:chExt cx="3886200" cy="2733675"/>
            </a:xfrm>
          </p:grpSpPr>
          <p:grpSp>
            <p:nvGrpSpPr>
              <p:cNvPr id="4" name="Group 16"/>
              <p:cNvGrpSpPr>
                <a:grpSpLocks/>
              </p:cNvGrpSpPr>
              <p:nvPr/>
            </p:nvGrpSpPr>
            <p:grpSpPr bwMode="auto">
              <a:xfrm>
                <a:off x="609600" y="1143000"/>
                <a:ext cx="3276600" cy="2286000"/>
                <a:chOff x="1724616" y="1019175"/>
                <a:chExt cx="5660434" cy="4727575"/>
              </a:xfrm>
            </p:grpSpPr>
            <p:grpSp>
              <p:nvGrpSpPr>
                <p:cNvPr id="5" name="Group 35"/>
                <p:cNvGrpSpPr>
                  <a:grpSpLocks/>
                </p:cNvGrpSpPr>
                <p:nvPr/>
              </p:nvGrpSpPr>
              <p:grpSpPr bwMode="auto">
                <a:xfrm>
                  <a:off x="1782763" y="1019175"/>
                  <a:ext cx="5602287" cy="4727575"/>
                  <a:chOff x="1782763" y="1019175"/>
                  <a:chExt cx="5602287" cy="4727575"/>
                </a:xfrm>
              </p:grpSpPr>
              <p:grpSp>
                <p:nvGrpSpPr>
                  <p:cNvPr id="6" name="Group 11"/>
                  <p:cNvGrpSpPr>
                    <a:grpSpLocks/>
                  </p:cNvGrpSpPr>
                  <p:nvPr/>
                </p:nvGrpSpPr>
                <p:grpSpPr bwMode="auto">
                  <a:xfrm>
                    <a:off x="1782763" y="1019175"/>
                    <a:ext cx="5602287" cy="4727575"/>
                    <a:chOff x="1898800" y="1019176"/>
                    <a:chExt cx="5103133" cy="4306358"/>
                  </a:xfrm>
                </p:grpSpPr>
                <p:sp>
                  <p:nvSpPr>
                    <p:cNvPr id="35" name="AutoShape 42"/>
                    <p:cNvSpPr>
                      <a:spLocks noChangeArrowheads="1"/>
                    </p:cNvSpPr>
                    <p:nvPr/>
                  </p:nvSpPr>
                  <p:spPr bwMode="auto">
                    <a:xfrm>
                      <a:off x="1898472" y="1018949"/>
                      <a:ext cx="5103977" cy="4306259"/>
                    </a:xfrm>
                    <a:prstGeom prst="roundRect">
                      <a:avLst>
                        <a:gd name="adj" fmla="val 3194"/>
                      </a:avLst>
                    </a:prstGeom>
                    <a:solidFill>
                      <a:srgbClr val="FFFFFF"/>
                    </a:solidFill>
                    <a:ln w="3175">
                      <a:solidFill>
                        <a:srgbClr val="404040"/>
                      </a:solidFill>
                      <a:round/>
                      <a:headEnd/>
                      <a:tailEnd/>
                    </a:ln>
                    <a:effectLst>
                      <a:outerShdw dist="88900" dir="2700000" algn="tl" rotWithShape="0">
                        <a:srgbClr val="808080">
                          <a:alpha val="29999"/>
                        </a:srgbClr>
                      </a:outerShdw>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Times" pitchFamily="18" charset="0"/>
                        <a:ea typeface="+mn-ea"/>
                        <a:cs typeface="ＭＳ Ｐゴシック" pitchFamily="-84" charset="-128"/>
                      </a:endParaRPr>
                    </a:p>
                  </p:txBody>
                </p:sp>
                <p:pic>
                  <p:nvPicPr>
                    <p:cNvPr id="49172" name="Picture 7" descr="overview.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972731" y="1083734"/>
                      <a:ext cx="4959614" cy="419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4" name="Rounded Rectangle 33"/>
                  <p:cNvSpPr/>
                  <p:nvPr/>
                </p:nvSpPr>
                <p:spPr bwMode="auto">
                  <a:xfrm>
                    <a:off x="1864955" y="1126314"/>
                    <a:ext cx="955538" cy="279208"/>
                  </a:xfrm>
                  <a:prstGeom prst="roundRect">
                    <a:avLst/>
                  </a:prstGeom>
                  <a:solidFill>
                    <a:schemeClr val="bg1"/>
                  </a:solidFill>
                  <a:ln w="9525" cap="flat" cmpd="sng" algn="ctr">
                    <a:noFill/>
                    <a:prstDash val="solid"/>
                    <a:round/>
                    <a:headEnd type="none" w="med" len="med"/>
                    <a:tailEnd type="none" w="med" len="med"/>
                  </a:ln>
                  <a:effectLst/>
                </p:spPr>
                <p:txBody>
                  <a:bodyPr/>
                  <a:lstStyle/>
                  <a:p>
                    <a:pPr algn="ctr" eaLnBrk="0" hangingPunct="0">
                      <a:defRPr/>
                    </a:pPr>
                    <a:endParaRPr lang="en-US" dirty="0">
                      <a:effectLst>
                        <a:outerShdw blurRad="38100" dist="38100" dir="2700000" algn="tl">
                          <a:srgbClr val="000000">
                            <a:alpha val="43137"/>
                          </a:srgbClr>
                        </a:outerShdw>
                      </a:effectLst>
                      <a:latin typeface="Times" pitchFamily="18" charset="0"/>
                      <a:ea typeface="ＭＳ Ｐゴシック" pitchFamily="-84" charset="-128"/>
                      <a:cs typeface="ＭＳ Ｐゴシック" pitchFamily="-84" charset="-128"/>
                    </a:endParaRPr>
                  </a:p>
                </p:txBody>
              </p:sp>
            </p:grpSp>
            <p:pic>
              <p:nvPicPr>
                <p:cNvPr id="49168" name="Picture 16"/>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724616" y="1127098"/>
                  <a:ext cx="1291580" cy="322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8" name="Rectangular Callout 17"/>
              <p:cNvSpPr>
                <a:spLocks noChangeArrowheads="1"/>
              </p:cNvSpPr>
              <p:nvPr/>
            </p:nvSpPr>
            <p:spPr bwMode="auto">
              <a:xfrm>
                <a:off x="1067151" y="2377591"/>
                <a:ext cx="1218544" cy="441958"/>
              </a:xfrm>
              <a:prstGeom prst="wedgeRectCallout">
                <a:avLst>
                  <a:gd name="adj1" fmla="val -52227"/>
                  <a:gd name="adj2" fmla="val -139560"/>
                </a:avLst>
              </a:prstGeom>
              <a:solidFill>
                <a:schemeClr val="bg1"/>
              </a:solidFill>
              <a:ln w="9525">
                <a:solidFill>
                  <a:srgbClr val="7F7F7F"/>
                </a:solidFill>
                <a:round/>
                <a:headEnd/>
                <a:tailEnd/>
              </a:ln>
              <a:effectLst>
                <a:outerShdw dist="88900" dir="2700000" algn="tl" rotWithShape="0">
                  <a:srgbClr val="808080">
                    <a:alpha val="29999"/>
                  </a:srgbClr>
                </a:outerShdw>
              </a:effectLst>
            </p:spPr>
            <p:txBody>
              <a:bodyPr anchor="ctr"/>
              <a:lstStyle/>
              <a:p>
                <a:pPr algn="ctr" eaLnBrk="0" hangingPunct="0">
                  <a:defRPr/>
                </a:pPr>
                <a:r>
                  <a:rPr lang="en-US" dirty="0">
                    <a:solidFill>
                      <a:schemeClr val="tx1">
                        <a:lumMod val="65000"/>
                        <a:lumOff val="35000"/>
                      </a:schemeClr>
                    </a:solidFill>
                    <a:latin typeface="Calibri" pitchFamily="34" charset="0"/>
                    <a:ea typeface="ＭＳ Ｐゴシック" pitchFamily="-84" charset="-128"/>
                    <a:cs typeface="Calibri" pitchFamily="34" charset="0"/>
                  </a:rPr>
                  <a:t>Reputation</a:t>
                </a:r>
              </a:p>
            </p:txBody>
          </p:sp>
          <p:sp>
            <p:nvSpPr>
              <p:cNvPr id="19" name="Rounded Rectangle 18"/>
              <p:cNvSpPr>
                <a:spLocks noChangeArrowheads="1"/>
              </p:cNvSpPr>
              <p:nvPr/>
            </p:nvSpPr>
            <p:spPr bwMode="auto">
              <a:xfrm>
                <a:off x="2896162" y="914400"/>
                <a:ext cx="1295002" cy="685438"/>
              </a:xfrm>
              <a:prstGeom prst="roundRect">
                <a:avLst>
                  <a:gd name="adj" fmla="val 16667"/>
                </a:avLst>
              </a:prstGeom>
              <a:solidFill>
                <a:schemeClr val="bg1"/>
              </a:solidFill>
              <a:ln w="9525">
                <a:solidFill>
                  <a:schemeClr val="tx1"/>
                </a:solidFill>
                <a:round/>
                <a:headEnd/>
                <a:tailEnd/>
              </a:ln>
              <a:effectLst>
                <a:outerShdw dist="38100" dir="5400000" algn="t" rotWithShape="0">
                  <a:srgbClr val="808080">
                    <a:alpha val="39999"/>
                  </a:srgbClr>
                </a:outerShdw>
              </a:effectLst>
            </p:spPr>
            <p:txBody>
              <a:bodyPr/>
              <a:lstStyle/>
              <a:p>
                <a:pPr algn="ctr" defTabSz="914400" eaLnBrk="0" hangingPunct="0">
                  <a:defRPr/>
                </a:pPr>
                <a:endParaRPr lang="en-US" sz="1200" b="1" dirty="0">
                  <a:effectLst>
                    <a:outerShdw blurRad="38100" dist="38100" dir="2700000" algn="tl">
                      <a:srgbClr val="000000">
                        <a:alpha val="43137"/>
                      </a:srgbClr>
                    </a:outerShdw>
                  </a:effectLst>
                  <a:latin typeface="Times" pitchFamily="18" charset="0"/>
                  <a:ea typeface="ＭＳ Ｐゴシック" pitchFamily="-84" charset="-128"/>
                  <a:cs typeface="ＭＳ Ｐゴシック" pitchFamily="-84" charset="-128"/>
                </a:endParaRPr>
              </a:p>
            </p:txBody>
          </p:sp>
          <p:grpSp>
            <p:nvGrpSpPr>
              <p:cNvPr id="7" name="Group 2"/>
              <p:cNvGrpSpPr>
                <a:grpSpLocks/>
              </p:cNvGrpSpPr>
              <p:nvPr/>
            </p:nvGrpSpPr>
            <p:grpSpPr bwMode="auto">
              <a:xfrm>
                <a:off x="2971800" y="981075"/>
                <a:ext cx="1177925" cy="533400"/>
                <a:chOff x="5245578" y="3987100"/>
                <a:chExt cx="3253197" cy="1587971"/>
              </a:xfrm>
              <a:solidFill>
                <a:schemeClr val="bg1"/>
              </a:solidFill>
            </p:grpSpPr>
            <p:pic>
              <p:nvPicPr>
                <p:cNvPr id="22" name="Picture 3"/>
                <p:cNvPicPr>
                  <a:picLocks noChangeAspect="1" noChangeArrowheads="1"/>
                </p:cNvPicPr>
                <p:nvPr/>
              </p:nvPicPr>
              <p:blipFill>
                <a:blip r:embed="rId4" cstate="print"/>
                <a:srcRect/>
                <a:stretch>
                  <a:fillRect/>
                </a:stretch>
              </p:blipFill>
              <p:spPr bwMode="auto">
                <a:xfrm>
                  <a:off x="6912425" y="3994754"/>
                  <a:ext cx="731363" cy="741521"/>
                </a:xfrm>
                <a:prstGeom prst="rect">
                  <a:avLst/>
                </a:prstGeom>
                <a:grpFill/>
                <a:ln w="9525">
                  <a:noFill/>
                  <a:miter lim="800000"/>
                  <a:headEnd/>
                  <a:tailEnd/>
                </a:ln>
                <a:effectLst/>
              </p:spPr>
            </p:pic>
            <p:pic>
              <p:nvPicPr>
                <p:cNvPr id="23" name="Picture 5" descr="http://aux.iconpedia.net/uploads/1665006240.png"/>
                <p:cNvPicPr>
                  <a:picLocks noChangeAspect="1" noChangeArrowheads="1"/>
                </p:cNvPicPr>
                <p:nvPr/>
              </p:nvPicPr>
              <p:blipFill>
                <a:blip r:embed="rId5" cstate="print"/>
                <a:srcRect/>
                <a:stretch>
                  <a:fillRect/>
                </a:stretch>
              </p:blipFill>
              <p:spPr bwMode="auto">
                <a:xfrm>
                  <a:off x="6091050" y="4014788"/>
                  <a:ext cx="729163" cy="729164"/>
                </a:xfrm>
                <a:prstGeom prst="rect">
                  <a:avLst/>
                </a:prstGeom>
                <a:grpFill/>
                <a:ln w="9525">
                  <a:noFill/>
                  <a:miter lim="800000"/>
                  <a:headEnd/>
                  <a:tailEnd/>
                </a:ln>
              </p:spPr>
            </p:pic>
            <p:pic>
              <p:nvPicPr>
                <p:cNvPr id="25" name="Picture 6"/>
                <p:cNvPicPr>
                  <a:picLocks noChangeAspect="1" noChangeArrowheads="1"/>
                </p:cNvPicPr>
                <p:nvPr/>
              </p:nvPicPr>
              <p:blipFill>
                <a:blip r:embed="rId6" cstate="print"/>
                <a:srcRect/>
                <a:stretch>
                  <a:fillRect/>
                </a:stretch>
              </p:blipFill>
              <p:spPr bwMode="auto">
                <a:xfrm>
                  <a:off x="5245578" y="4014788"/>
                  <a:ext cx="811822" cy="729164"/>
                </a:xfrm>
                <a:prstGeom prst="rect">
                  <a:avLst/>
                </a:prstGeom>
                <a:grpFill/>
                <a:ln w="9525">
                  <a:noFill/>
                  <a:miter lim="800000"/>
                  <a:headEnd/>
                  <a:tailEnd/>
                </a:ln>
                <a:effectLst/>
              </p:spPr>
            </p:pic>
            <p:pic>
              <p:nvPicPr>
                <p:cNvPr id="26" name="Picture 11" descr="foursquare-icon"/>
                <p:cNvPicPr>
                  <a:picLocks noChangeAspect="1" noChangeArrowheads="1"/>
                </p:cNvPicPr>
                <p:nvPr/>
              </p:nvPicPr>
              <p:blipFill>
                <a:blip r:embed="rId7" cstate="print"/>
                <a:srcRect/>
                <a:stretch>
                  <a:fillRect/>
                </a:stretch>
              </p:blipFill>
              <p:spPr bwMode="auto">
                <a:xfrm>
                  <a:off x="7736775" y="3987100"/>
                  <a:ext cx="762000" cy="758052"/>
                </a:xfrm>
                <a:prstGeom prst="rect">
                  <a:avLst/>
                </a:prstGeom>
                <a:grpFill/>
                <a:ln w="9525">
                  <a:noFill/>
                  <a:miter lim="800000"/>
                  <a:headEnd/>
                  <a:tailEnd/>
                </a:ln>
              </p:spPr>
            </p:pic>
            <p:pic>
              <p:nvPicPr>
                <p:cNvPr id="27" name="Picture 12"/>
                <p:cNvPicPr>
                  <a:picLocks noChangeAspect="1" noChangeArrowheads="1"/>
                </p:cNvPicPr>
                <p:nvPr/>
              </p:nvPicPr>
              <p:blipFill>
                <a:blip r:embed="rId8" cstate="print"/>
                <a:srcRect/>
                <a:stretch>
                  <a:fillRect/>
                </a:stretch>
              </p:blipFill>
              <p:spPr bwMode="auto">
                <a:xfrm>
                  <a:off x="5286500" y="4861541"/>
                  <a:ext cx="667633" cy="677309"/>
                </a:xfrm>
                <a:prstGeom prst="rect">
                  <a:avLst/>
                </a:prstGeom>
                <a:grpFill/>
                <a:ln w="9525">
                  <a:noFill/>
                  <a:miter lim="800000"/>
                  <a:headEnd/>
                  <a:tailEnd/>
                </a:ln>
                <a:effectLst/>
              </p:spPr>
            </p:pic>
            <p:pic>
              <p:nvPicPr>
                <p:cNvPr id="28" name="Picture 13"/>
                <p:cNvPicPr>
                  <a:picLocks noChangeAspect="1" noChangeArrowheads="1"/>
                </p:cNvPicPr>
                <p:nvPr/>
              </p:nvPicPr>
              <p:blipFill>
                <a:blip r:embed="rId9" cstate="print"/>
                <a:srcRect/>
                <a:stretch>
                  <a:fillRect/>
                </a:stretch>
              </p:blipFill>
              <p:spPr bwMode="auto">
                <a:xfrm>
                  <a:off x="6072250" y="4861541"/>
                  <a:ext cx="741591" cy="713530"/>
                </a:xfrm>
                <a:prstGeom prst="rect">
                  <a:avLst/>
                </a:prstGeom>
                <a:grpFill/>
                <a:ln w="9525">
                  <a:noFill/>
                  <a:miter lim="800000"/>
                  <a:headEnd/>
                  <a:tailEnd/>
                </a:ln>
                <a:effectLst/>
              </p:spPr>
            </p:pic>
            <p:pic>
              <p:nvPicPr>
                <p:cNvPr id="29" name="Picture 15" descr="http://christopherwink.com/wp-content/uploads/2007/12/yelp-icon-copy.jpg"/>
                <p:cNvPicPr>
                  <a:picLocks noChangeAspect="1" noChangeArrowheads="1"/>
                </p:cNvPicPr>
                <p:nvPr/>
              </p:nvPicPr>
              <p:blipFill>
                <a:blip r:embed="rId10" cstate="print"/>
                <a:srcRect/>
                <a:stretch>
                  <a:fillRect/>
                </a:stretch>
              </p:blipFill>
              <p:spPr bwMode="auto">
                <a:xfrm>
                  <a:off x="6942631" y="4866167"/>
                  <a:ext cx="663947" cy="658019"/>
                </a:xfrm>
                <a:prstGeom prst="rect">
                  <a:avLst/>
                </a:prstGeom>
                <a:grpFill/>
                <a:ln w="9525">
                  <a:noFill/>
                  <a:miter lim="800000"/>
                  <a:headEnd/>
                  <a:tailEnd/>
                </a:ln>
              </p:spPr>
            </p:pic>
            <p:pic>
              <p:nvPicPr>
                <p:cNvPr id="30" name="Picture 16"/>
                <p:cNvPicPr>
                  <a:picLocks noChangeAspect="1" noChangeArrowheads="1"/>
                </p:cNvPicPr>
                <p:nvPr/>
              </p:nvPicPr>
              <p:blipFill>
                <a:blip r:embed="rId11" cstate="print"/>
                <a:srcRect/>
                <a:stretch>
                  <a:fillRect/>
                </a:stretch>
              </p:blipFill>
              <p:spPr bwMode="auto">
                <a:xfrm>
                  <a:off x="7751134" y="4851426"/>
                  <a:ext cx="708337" cy="694026"/>
                </a:xfrm>
                <a:prstGeom prst="rect">
                  <a:avLst/>
                </a:prstGeom>
                <a:grpFill/>
                <a:ln w="9525">
                  <a:noFill/>
                  <a:miter lim="800000"/>
                  <a:headEnd/>
                  <a:tailEnd/>
                </a:ln>
                <a:effectLst/>
              </p:spPr>
            </p:pic>
          </p:grpSp>
          <p:pic>
            <p:nvPicPr>
              <p:cNvPr id="49166" name="Picture 2"/>
              <p:cNvPicPr>
                <a:picLocks noChangeAspect="1" noChangeArrowheads="1"/>
              </p:cNvPicPr>
              <p:nvPr/>
            </p:nvPicPr>
            <p:blipFill>
              <a:blip r:embed="rId12">
                <a:extLst>
                  <a:ext uri="{28A0092B-C50C-407E-A947-70E740481C1C}">
                    <a14:useLocalDpi xmlns:a14="http://schemas.microsoft.com/office/drawing/2010/main" xmlns="" val="0"/>
                  </a:ext>
                </a:extLst>
              </a:blip>
              <a:srcRect l="5624" t="8594" r="60625" b="22656"/>
              <a:stretch>
                <a:fillRect/>
              </a:stretch>
            </p:blipFill>
            <p:spPr bwMode="auto">
              <a:xfrm>
                <a:off x="3513859" y="2047875"/>
                <a:ext cx="981941"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3" name="Rectangle 32"/>
            <p:cNvSpPr>
              <a:spLocks noChangeArrowheads="1"/>
            </p:cNvSpPr>
            <p:nvPr/>
          </p:nvSpPr>
          <p:spPr bwMode="auto">
            <a:xfrm>
              <a:off x="4586593" y="1515511"/>
              <a:ext cx="745041" cy="223413"/>
            </a:xfrm>
            <a:prstGeom prst="rect">
              <a:avLst/>
            </a:prstGeom>
            <a:solidFill>
              <a:srgbClr val="FFFFFF"/>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gr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p:cNvSpPr>
            <a:spLocks noGrp="1"/>
          </p:cNvSpPr>
          <p:nvPr>
            <p:ph type="ctrTitle"/>
          </p:nvPr>
        </p:nvSpPr>
        <p:spPr>
          <a:xfrm>
            <a:off x="4114800" y="2184400"/>
            <a:ext cx="4953000" cy="952500"/>
          </a:xfrm>
          <a:ln>
            <a:noFill/>
            <a:miter lim="800000"/>
            <a:headEnd/>
            <a:tailEnd/>
          </a:ln>
        </p:spPr>
        <p:txBody>
          <a:bodyPr/>
          <a:lstStyle/>
          <a:p>
            <a:pPr eaLnBrk="1" hangingPunct="1"/>
            <a:r>
              <a:rPr lang="en-US" altLang="en-US" sz="3500" smtClean="0">
                <a:ea typeface="ＭＳ Ｐゴシック" pitchFamily="34" charset="-128"/>
              </a:rPr>
              <a:t>Social Media Management</a:t>
            </a:r>
          </a:p>
        </p:txBody>
      </p:sp>
      <p:sp>
        <p:nvSpPr>
          <p:cNvPr id="16387" name="Text Placeholder 3"/>
          <p:cNvSpPr>
            <a:spLocks noGrp="1"/>
          </p:cNvSpPr>
          <p:nvPr>
            <p:ph type="subTitle" idx="1"/>
          </p:nvPr>
        </p:nvSpPr>
        <p:spPr>
          <a:xfrm>
            <a:off x="1371600" y="3821113"/>
            <a:ext cx="6400800" cy="1752600"/>
          </a:xfrm>
          <a:ln>
            <a:noFill/>
            <a:miter lim="800000"/>
            <a:headEnd/>
            <a:tailEnd/>
          </a:ln>
        </p:spPr>
        <p:txBody>
          <a:bodyPr anchor="ctr"/>
          <a:lstStyle/>
          <a:p>
            <a:pPr eaLnBrk="1" hangingPunct="1"/>
            <a:r>
              <a:rPr lang="en-US" altLang="en-US" smtClean="0">
                <a:solidFill>
                  <a:srgbClr val="898989"/>
                </a:solidFill>
                <a:ea typeface="ＭＳ Ｐゴシック" pitchFamily="34" charset="-128"/>
              </a:rPr>
              <a:t>PUTTING IT TO USE FOR OUR ADVERTISERS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p:cNvSpPr>
          <p:nvPr/>
        </p:nvSpPr>
        <p:spPr bwMode="auto">
          <a:xfrm>
            <a:off x="458788" y="1552575"/>
            <a:ext cx="8521700" cy="90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rgbClr val="000000"/>
                </a:solidFill>
                <a:round/>
                <a:headEnd/>
                <a:tailEnd/>
              </a14:hiddenLine>
            </a:ext>
          </a:extLst>
        </p:spPr>
        <p:txBody>
          <a:bodyPr lIns="88890" tIns="88890" rIns="88890" bIns="8889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2800">
                <a:latin typeface="Century Gothic" pitchFamily="34" charset="0"/>
                <a:sym typeface="Open Sans Bold" charset="0"/>
              </a:rPr>
              <a:t>Respond to all reviews</a:t>
            </a:r>
          </a:p>
        </p:txBody>
      </p:sp>
      <p:sp>
        <p:nvSpPr>
          <p:cNvPr id="67587" name="Rectangle 3"/>
          <p:cNvSpPr>
            <a:spLocks/>
          </p:cNvSpPr>
          <p:nvPr/>
        </p:nvSpPr>
        <p:spPr bwMode="auto">
          <a:xfrm>
            <a:off x="0" y="2195513"/>
            <a:ext cx="9156700" cy="733425"/>
          </a:xfrm>
          <a:prstGeom prst="rect">
            <a:avLst/>
          </a:prstGeom>
          <a:solidFill>
            <a:srgbClr val="EFEFEF"/>
          </a:solidFill>
          <a:ln w="9525">
            <a:noFill/>
            <a:round/>
            <a:headEnd/>
            <a:tailEnd/>
          </a:ln>
        </p:spPr>
        <p:txBody>
          <a:bodyPr lIns="0" tIns="0" rIns="0" bIns="0"/>
          <a:lstStyle/>
          <a:p>
            <a:pPr>
              <a:defRPr/>
            </a:pPr>
            <a:r>
              <a:rPr lang="en-US" sz="4400" dirty="0">
                <a:solidFill>
                  <a:schemeClr val="bg1">
                    <a:lumMod val="50000"/>
                  </a:schemeClr>
                </a:solidFill>
                <a:latin typeface="Arial" pitchFamily="-84" charset="0"/>
                <a:ea typeface="ＭＳ Ｐゴシック" pitchFamily="-84" charset="-128"/>
                <a:cs typeface="ＭＳ Ｐゴシック" pitchFamily="-84" charset="-128"/>
              </a:rPr>
              <a:t>                         </a:t>
            </a:r>
          </a:p>
        </p:txBody>
      </p:sp>
      <p:sp>
        <p:nvSpPr>
          <p:cNvPr id="9" name="Rounded Rectangle 8"/>
          <p:cNvSpPr/>
          <p:nvPr/>
        </p:nvSpPr>
        <p:spPr>
          <a:xfrm>
            <a:off x="3352800" y="3124200"/>
            <a:ext cx="2590800" cy="2209800"/>
          </a:xfrm>
          <a:prstGeom prst="roundRect">
            <a:avLst/>
          </a:prstGeom>
          <a:solidFill>
            <a:schemeClr val="tx1">
              <a:lumMod val="50000"/>
              <a:lumOff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a:latin typeface="Rockwell"/>
                <a:cs typeface="Rockwell"/>
              </a:rPr>
              <a:t>Monitor and respond to negative and positive reviews</a:t>
            </a:r>
          </a:p>
        </p:txBody>
      </p:sp>
      <p:sp>
        <p:nvSpPr>
          <p:cNvPr id="11" name="Rounded Rectangle 10"/>
          <p:cNvSpPr/>
          <p:nvPr/>
        </p:nvSpPr>
        <p:spPr>
          <a:xfrm>
            <a:off x="304800" y="3124200"/>
            <a:ext cx="2743200" cy="2209800"/>
          </a:xfrm>
          <a:prstGeom prst="roundRect">
            <a:avLst/>
          </a:prstGeom>
          <a:solidFill>
            <a:schemeClr val="tx1">
              <a:lumMod val="50000"/>
              <a:lumOff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a:latin typeface="Rockwell"/>
                <a:cs typeface="Rockwell"/>
              </a:rPr>
              <a:t>Claim and correct listings on *included review sites</a:t>
            </a:r>
          </a:p>
        </p:txBody>
      </p:sp>
      <p:sp>
        <p:nvSpPr>
          <p:cNvPr id="12" name="Rounded Rectangle 11"/>
          <p:cNvSpPr/>
          <p:nvPr/>
        </p:nvSpPr>
        <p:spPr>
          <a:xfrm>
            <a:off x="6248400" y="3124200"/>
            <a:ext cx="2667000" cy="2209800"/>
          </a:xfrm>
          <a:prstGeom prst="roundRect">
            <a:avLst/>
          </a:prstGeom>
          <a:solidFill>
            <a:schemeClr val="tx1">
              <a:lumMod val="50000"/>
              <a:lumOff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a:latin typeface="Rockwell"/>
                <a:cs typeface="Rockwell"/>
              </a:rPr>
              <a:t>The response is written and sent to the advertiser for approval</a:t>
            </a:r>
          </a:p>
        </p:txBody>
      </p:sp>
      <p:sp>
        <p:nvSpPr>
          <p:cNvPr id="16" name="TextBox 15"/>
          <p:cNvSpPr txBox="1"/>
          <p:nvPr/>
        </p:nvSpPr>
        <p:spPr>
          <a:xfrm>
            <a:off x="2971800" y="2133600"/>
            <a:ext cx="3259138" cy="769938"/>
          </a:xfrm>
          <a:prstGeom prst="rect">
            <a:avLst/>
          </a:prstGeom>
          <a:noFill/>
        </p:spPr>
        <p:txBody>
          <a:bodyPr wrap="none">
            <a:spAutoFit/>
          </a:bodyPr>
          <a:lstStyle/>
          <a:p>
            <a:pPr>
              <a:defRPr/>
            </a:pPr>
            <a:r>
              <a:rPr lang="en-US" sz="4400" b="1" dirty="0">
                <a:solidFill>
                  <a:schemeClr val="bg1">
                    <a:lumMod val="50000"/>
                  </a:schemeClr>
                </a:solidFill>
                <a:latin typeface="Century Gothic" pitchFamily="34" charset="0"/>
                <a:ea typeface="ＭＳ Ｐゴシック" pitchFamily="-84" charset="-128"/>
                <a:cs typeface="Rockwell"/>
              </a:rPr>
              <a:t>The Service</a:t>
            </a:r>
          </a:p>
        </p:txBody>
      </p:sp>
      <p:sp>
        <p:nvSpPr>
          <p:cNvPr id="54280" name="Rectangle 18"/>
          <p:cNvSpPr>
            <a:spLocks noChangeArrowheads="1"/>
          </p:cNvSpPr>
          <p:nvPr/>
        </p:nvSpPr>
        <p:spPr bwMode="auto">
          <a:xfrm>
            <a:off x="2971800" y="5562600"/>
            <a:ext cx="57150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dirty="0">
                <a:latin typeface="Century Gothic" pitchFamily="34" charset="0"/>
              </a:rPr>
              <a:t>Does not include response to historical reviews</a:t>
            </a:r>
          </a:p>
          <a:p>
            <a:pPr algn="ctr" eaLnBrk="1" hangingPunct="1"/>
            <a:r>
              <a:rPr lang="en-US" altLang="en-US" dirty="0">
                <a:latin typeface="Century Gothic" pitchFamily="34" charset="0"/>
              </a:rPr>
              <a:t>–only those going forward</a:t>
            </a:r>
          </a:p>
        </p:txBody>
      </p:sp>
      <p:pic>
        <p:nvPicPr>
          <p:cNvPr id="54282" name="Picture 5"/>
          <p:cNvPicPr>
            <a:picLocks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010400" y="685800"/>
            <a:ext cx="1785938"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14" name="Rectangle 13"/>
          <p:cNvSpPr/>
          <p:nvPr/>
        </p:nvSpPr>
        <p:spPr>
          <a:xfrm rot="20977340">
            <a:off x="-853429" y="5208656"/>
            <a:ext cx="5923118" cy="707886"/>
          </a:xfrm>
          <a:prstGeom prst="rect">
            <a:avLst/>
          </a:prstGeom>
          <a:noFill/>
        </p:spPr>
        <p:txBody>
          <a:bodyPr wrap="square">
            <a:spAutoFit/>
          </a:bodyPr>
          <a:lstStyle/>
          <a:p>
            <a:pPr algn="ctr">
              <a:defRPr/>
            </a:pPr>
            <a:r>
              <a:rPr lang="en-US" sz="4000" b="1" dirty="0">
                <a:ln w="19050">
                  <a:solidFill>
                    <a:schemeClr val="tx2">
                      <a:tint val="1000"/>
                    </a:schemeClr>
                  </a:solidFill>
                  <a:prstDash val="solid"/>
                </a:ln>
                <a:solidFill>
                  <a:srgbClr val="92D050"/>
                </a:solidFill>
                <a:effectLst>
                  <a:outerShdw blurRad="50000" dist="50800" dir="7500000" algn="tl">
                    <a:srgbClr val="000000">
                      <a:shade val="5000"/>
                      <a:alpha val="35000"/>
                    </a:srgbClr>
                  </a:outerShdw>
                </a:effectLst>
                <a:latin typeface="Century Gothic" pitchFamily="34" charset="0"/>
                <a:ea typeface="ＭＳ Ｐゴシック" pitchFamily="-84" charset="-128"/>
                <a:cs typeface="ＭＳ Ｐゴシック" pitchFamily="-84" charset="-128"/>
              </a:rPr>
              <a:t>“Do It For Me”</a:t>
            </a:r>
          </a:p>
        </p:txBody>
      </p:sp>
      <p:sp>
        <p:nvSpPr>
          <p:cNvPr id="54281" name="Title 12"/>
          <p:cNvSpPr>
            <a:spLocks noGrp="1"/>
          </p:cNvSpPr>
          <p:nvPr>
            <p:ph type="title"/>
          </p:nvPr>
        </p:nvSpPr>
        <p:spPr/>
        <p:txBody>
          <a:bodyPr/>
          <a:lstStyle/>
          <a:p>
            <a:pPr eaLnBrk="1" hangingPunct="1"/>
            <a:r>
              <a:rPr lang="en-US" altLang="en-US" dirty="0" smtClean="0">
                <a:ea typeface="ＭＳ Ｐゴシック" pitchFamily="34" charset="-128"/>
                <a:sym typeface="Open Sans Bold" charset="0"/>
              </a:rPr>
              <a:t>Reputation Management</a:t>
            </a:r>
            <a:endParaRPr lang="en-US" altLang="en-US" dirty="0" smtClean="0">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fill="hold" nodeType="withEffect">
                                  <p:stCondLst>
                                    <p:cond delay="0"/>
                                  </p:stCondLst>
                                  <p:childTnLst>
                                    <p:anim calcmode="discrete" valueType="str">
                                      <p:cBhvr>
                                        <p:cTn id="6" dur="1000" fill="hold"/>
                                        <p:tgtEl>
                                          <p:spTgt spid="14"/>
                                        </p:tgtEl>
                                        <p:attrNameLst>
                                          <p:attrName>style.visibility</p:attrName>
                                        </p:attrNameLst>
                                      </p:cBhvr>
                                      <p:tavLst>
                                        <p:tav tm="0">
                                          <p:val>
                                            <p:strVal val="hidden"/>
                                          </p:val>
                                        </p:tav>
                                        <p:tav tm="50000">
                                          <p:val>
                                            <p:strVal val="visible"/>
                                          </p:val>
                                        </p:tav>
                                      </p:tavLst>
                                    </p:anim>
                                  </p:childTnLst>
                                </p:cTn>
                              </p:par>
                            </p:childTnLst>
                          </p:cTn>
                        </p:par>
                        <p:par>
                          <p:cTn id="7" fill="hold" nodeType="afterGroup">
                            <p:stCondLst>
                              <p:cond delay="1000"/>
                            </p:stCondLst>
                            <p:childTnLst>
                              <p:par>
                                <p:cTn id="8" presetID="35" presetClass="emph" presetSubtype="0" fill="hold" nodeType="afterEffect">
                                  <p:stCondLst>
                                    <p:cond delay="0"/>
                                  </p:stCondLst>
                                  <p:childTnLst>
                                    <p:anim calcmode="discrete" valueType="str">
                                      <p:cBhvr>
                                        <p:cTn id="9" dur="1000" fill="hold"/>
                                        <p:tgtEl>
                                          <p:spTgt spid="14"/>
                                        </p:tgtEl>
                                        <p:attrNameLst>
                                          <p:attrName>style.visibility</p:attrName>
                                        </p:attrNameLst>
                                      </p:cBhvr>
                                      <p:tavLst>
                                        <p:tav tm="0">
                                          <p:val>
                                            <p:strVal val="hidden"/>
                                          </p:val>
                                        </p:tav>
                                        <p:tav tm="50000">
                                          <p:val>
                                            <p:strVal val="visible"/>
                                          </p:val>
                                        </p:tav>
                                      </p:tavLst>
                                    </p:anim>
                                  </p:childTnLst>
                                </p:cTn>
                              </p:par>
                            </p:childTnLst>
                          </p:cTn>
                        </p:par>
                        <p:par>
                          <p:cTn id="10" fill="hold" nodeType="afterGroup">
                            <p:stCondLst>
                              <p:cond delay="2000"/>
                            </p:stCondLst>
                            <p:childTnLst>
                              <p:par>
                                <p:cTn id="11" presetID="35" presetClass="emph" presetSubtype="0" fill="hold" nodeType="afterEffect">
                                  <p:stCondLst>
                                    <p:cond delay="0"/>
                                  </p:stCondLst>
                                  <p:childTnLst>
                                    <p:anim calcmode="discrete" valueType="str">
                                      <p:cBhvr>
                                        <p:cTn id="12" dur="1000" fill="hold"/>
                                        <p:tgtEl>
                                          <p:spTgt spid="1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p:cNvSpPr>
          <p:nvPr/>
        </p:nvSpPr>
        <p:spPr bwMode="auto">
          <a:xfrm>
            <a:off x="0" y="1843088"/>
            <a:ext cx="9156700" cy="733425"/>
          </a:xfrm>
          <a:prstGeom prst="rect">
            <a:avLst/>
          </a:prstGeom>
          <a:solidFill>
            <a:srgbClr val="EFEFEF"/>
          </a:solidFill>
          <a:ln w="9525">
            <a:noFill/>
            <a:round/>
            <a:headEnd/>
            <a:tailEnd/>
          </a:ln>
        </p:spPr>
        <p:txBody>
          <a:bodyPr lIns="0" tIns="0" rIns="0" bIns="0"/>
          <a:lstStyle/>
          <a:p>
            <a:pPr>
              <a:defRPr/>
            </a:pPr>
            <a:r>
              <a:rPr lang="en-US" sz="4400" dirty="0">
                <a:solidFill>
                  <a:schemeClr val="bg1">
                    <a:lumMod val="50000"/>
                  </a:schemeClr>
                </a:solidFill>
                <a:latin typeface="Arial" pitchFamily="-84" charset="0"/>
                <a:ea typeface="ＭＳ Ｐゴシック" pitchFamily="-84" charset="-128"/>
                <a:cs typeface="ＭＳ Ｐゴシック" pitchFamily="-84" charset="-128"/>
              </a:rPr>
              <a:t>                         </a:t>
            </a:r>
          </a:p>
        </p:txBody>
      </p:sp>
      <p:sp>
        <p:nvSpPr>
          <p:cNvPr id="37891" name="Rectangle 2"/>
          <p:cNvSpPr>
            <a:spLocks/>
          </p:cNvSpPr>
          <p:nvPr/>
        </p:nvSpPr>
        <p:spPr bwMode="auto">
          <a:xfrm>
            <a:off x="457200" y="1843088"/>
            <a:ext cx="10726738" cy="901700"/>
          </a:xfrm>
          <a:prstGeom prst="rect">
            <a:avLst/>
          </a:prstGeom>
          <a:noFill/>
          <a:ln w="12700" cap="rnd">
            <a:noFill/>
            <a:round/>
            <a:headEnd/>
            <a:tailEnd/>
          </a:ln>
        </p:spPr>
        <p:txBody>
          <a:bodyPr lIns="88890" tIns="88890" rIns="88890" bIns="88890"/>
          <a:lstStyle/>
          <a:p>
            <a:pPr>
              <a:defRPr/>
            </a:pPr>
            <a:r>
              <a:rPr lang="en-US" sz="2400" b="1" dirty="0">
                <a:solidFill>
                  <a:schemeClr val="bg1">
                    <a:lumMod val="50000"/>
                  </a:schemeClr>
                </a:solidFill>
                <a:latin typeface="Century Gothic" pitchFamily="34" charset="0"/>
                <a:ea typeface="ＭＳ Ｐゴシック" pitchFamily="-84" charset="-128"/>
                <a:cs typeface="Rockwell"/>
                <a:sym typeface="Open Sans Bold" charset="0"/>
              </a:rPr>
              <a:t>Review Sites Included Based on Category</a:t>
            </a:r>
          </a:p>
        </p:txBody>
      </p:sp>
      <p:sp>
        <p:nvSpPr>
          <p:cNvPr id="55300" name="Rectangle 6"/>
          <p:cNvSpPr>
            <a:spLocks noChangeArrowheads="1"/>
          </p:cNvSpPr>
          <p:nvPr/>
        </p:nvSpPr>
        <p:spPr bwMode="auto">
          <a:xfrm>
            <a:off x="838200" y="2603500"/>
            <a:ext cx="3048000" cy="3786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600" b="1" dirty="0">
                <a:solidFill>
                  <a:srgbClr val="595959"/>
                </a:solidFill>
                <a:latin typeface="Rockwell" pitchFamily="18" charset="0"/>
              </a:rPr>
              <a:t>All Categories</a:t>
            </a:r>
          </a:p>
          <a:p>
            <a:pPr eaLnBrk="1" hangingPunct="1"/>
            <a:r>
              <a:rPr lang="en-US" altLang="en-US" sz="1600" dirty="0">
                <a:solidFill>
                  <a:srgbClr val="595959"/>
                </a:solidFill>
                <a:latin typeface="Rockwell" pitchFamily="18" charset="0"/>
              </a:rPr>
              <a:t>•CitySearch </a:t>
            </a:r>
          </a:p>
          <a:p>
            <a:pPr eaLnBrk="1" hangingPunct="1"/>
            <a:r>
              <a:rPr lang="en-US" altLang="en-US" sz="1600" dirty="0">
                <a:solidFill>
                  <a:srgbClr val="595959"/>
                </a:solidFill>
                <a:latin typeface="Rockwell" pitchFamily="18" charset="0"/>
              </a:rPr>
              <a:t>•Yelp </a:t>
            </a:r>
          </a:p>
          <a:p>
            <a:pPr eaLnBrk="1" hangingPunct="1">
              <a:buFont typeface="Arial" pitchFamily="34" charset="0"/>
              <a:buChar char="•"/>
            </a:pPr>
            <a:r>
              <a:rPr lang="en-US" altLang="en-US" sz="1600" dirty="0">
                <a:solidFill>
                  <a:srgbClr val="595959"/>
                </a:solidFill>
                <a:latin typeface="Rockwell" pitchFamily="18" charset="0"/>
              </a:rPr>
              <a:t>Google Plus</a:t>
            </a:r>
          </a:p>
          <a:p>
            <a:pPr eaLnBrk="1" hangingPunct="1">
              <a:buFont typeface="Arial" pitchFamily="34" charset="0"/>
              <a:buChar char="•"/>
            </a:pPr>
            <a:r>
              <a:rPr lang="en-US" altLang="en-US" sz="1600" dirty="0" err="1">
                <a:solidFill>
                  <a:srgbClr val="595959"/>
                </a:solidFill>
                <a:latin typeface="Rockwell" pitchFamily="18" charset="0"/>
              </a:rPr>
              <a:t>YellowPages</a:t>
            </a:r>
            <a:endParaRPr lang="en-US" altLang="en-US" sz="1600" dirty="0">
              <a:solidFill>
                <a:srgbClr val="595959"/>
              </a:solidFill>
              <a:latin typeface="Rockwell" pitchFamily="18" charset="0"/>
            </a:endParaRPr>
          </a:p>
          <a:p>
            <a:pPr eaLnBrk="1" hangingPunct="1">
              <a:buFont typeface="Arial" pitchFamily="34" charset="0"/>
              <a:buChar char="•"/>
            </a:pPr>
            <a:r>
              <a:rPr lang="en-US" altLang="en-US" sz="1600" dirty="0" err="1">
                <a:solidFill>
                  <a:srgbClr val="595959"/>
                </a:solidFill>
                <a:latin typeface="Rockwell" pitchFamily="18" charset="0"/>
              </a:rPr>
              <a:t>Facebook</a:t>
            </a:r>
            <a:endParaRPr lang="en-US" altLang="en-US" sz="1600" dirty="0">
              <a:solidFill>
                <a:srgbClr val="595959"/>
              </a:solidFill>
              <a:latin typeface="Rockwell" pitchFamily="18" charset="0"/>
            </a:endParaRPr>
          </a:p>
          <a:p>
            <a:pPr eaLnBrk="1" hangingPunct="1">
              <a:buFont typeface="Arial" pitchFamily="34" charset="0"/>
              <a:buChar char="•"/>
            </a:pPr>
            <a:r>
              <a:rPr lang="en-US" altLang="en-US" sz="1600" dirty="0">
                <a:solidFill>
                  <a:srgbClr val="595959"/>
                </a:solidFill>
                <a:latin typeface="Rockwell" pitchFamily="18" charset="0"/>
              </a:rPr>
              <a:t>Yahoo</a:t>
            </a:r>
          </a:p>
          <a:p>
            <a:pPr eaLnBrk="1" hangingPunct="1">
              <a:buFont typeface="Arial" pitchFamily="34" charset="0"/>
              <a:buChar char="•"/>
            </a:pPr>
            <a:r>
              <a:rPr lang="en-US" altLang="en-US" sz="1600" dirty="0">
                <a:solidFill>
                  <a:srgbClr val="595959"/>
                </a:solidFill>
                <a:latin typeface="Rockwell" pitchFamily="18" charset="0"/>
              </a:rPr>
              <a:t>Bing</a:t>
            </a:r>
          </a:p>
          <a:p>
            <a:pPr eaLnBrk="1" hangingPunct="1"/>
            <a:endParaRPr lang="en-US" altLang="en-US" sz="1600" b="1" dirty="0">
              <a:solidFill>
                <a:srgbClr val="595959"/>
              </a:solidFill>
              <a:latin typeface="Rockwell" pitchFamily="18" charset="0"/>
            </a:endParaRPr>
          </a:p>
          <a:p>
            <a:pPr eaLnBrk="1" hangingPunct="1"/>
            <a:r>
              <a:rPr lang="en-US" altLang="en-US" sz="1600" b="1" dirty="0">
                <a:solidFill>
                  <a:srgbClr val="595959"/>
                </a:solidFill>
                <a:latin typeface="Rockwell" pitchFamily="18" charset="0"/>
              </a:rPr>
              <a:t>Real Estate</a:t>
            </a:r>
            <a:r>
              <a:rPr lang="en-US" altLang="en-US" sz="1600" dirty="0">
                <a:solidFill>
                  <a:srgbClr val="595959"/>
                </a:solidFill>
                <a:latin typeface="Rockwell" pitchFamily="18" charset="0"/>
              </a:rPr>
              <a:t> </a:t>
            </a:r>
          </a:p>
          <a:p>
            <a:pPr eaLnBrk="1" hangingPunct="1"/>
            <a:r>
              <a:rPr lang="en-US" altLang="en-US" sz="1600" dirty="0">
                <a:solidFill>
                  <a:srgbClr val="595959"/>
                </a:solidFill>
                <a:latin typeface="Rockwell" pitchFamily="18" charset="0"/>
              </a:rPr>
              <a:t>•Apartment Reviews </a:t>
            </a:r>
          </a:p>
          <a:p>
            <a:pPr eaLnBrk="1" hangingPunct="1"/>
            <a:endParaRPr lang="en-US" altLang="en-US" sz="1600" b="1" dirty="0">
              <a:solidFill>
                <a:srgbClr val="595959"/>
              </a:solidFill>
              <a:latin typeface="Rockwell" pitchFamily="18" charset="0"/>
            </a:endParaRPr>
          </a:p>
          <a:p>
            <a:pPr eaLnBrk="1" hangingPunct="1"/>
            <a:r>
              <a:rPr lang="en-US" altLang="en-US" sz="1600" b="1" dirty="0">
                <a:solidFill>
                  <a:srgbClr val="595959"/>
                </a:solidFill>
                <a:latin typeface="Rockwell" pitchFamily="18" charset="0"/>
              </a:rPr>
              <a:t>Attorney</a:t>
            </a:r>
            <a:r>
              <a:rPr lang="en-US" altLang="en-US" sz="1600" dirty="0">
                <a:solidFill>
                  <a:srgbClr val="595959"/>
                </a:solidFill>
                <a:latin typeface="Rockwell" pitchFamily="18" charset="0"/>
              </a:rPr>
              <a:t> </a:t>
            </a:r>
          </a:p>
          <a:p>
            <a:pPr eaLnBrk="1" hangingPunct="1"/>
            <a:r>
              <a:rPr lang="en-US" altLang="en-US" sz="1600" dirty="0">
                <a:solidFill>
                  <a:srgbClr val="595959"/>
                </a:solidFill>
                <a:latin typeface="Rockwell" pitchFamily="18" charset="0"/>
              </a:rPr>
              <a:t>•</a:t>
            </a:r>
            <a:r>
              <a:rPr lang="en-US" altLang="en-US" sz="1600" dirty="0" err="1">
                <a:solidFill>
                  <a:srgbClr val="595959"/>
                </a:solidFill>
                <a:latin typeface="Rockwell" pitchFamily="18" charset="0"/>
              </a:rPr>
              <a:t>Avvo</a:t>
            </a:r>
            <a:r>
              <a:rPr lang="en-US" altLang="en-US" sz="1600" dirty="0">
                <a:solidFill>
                  <a:srgbClr val="595959"/>
                </a:solidFill>
                <a:latin typeface="Rockwell" pitchFamily="18" charset="0"/>
              </a:rPr>
              <a:t>  </a:t>
            </a:r>
          </a:p>
          <a:p>
            <a:pPr eaLnBrk="1" hangingPunct="1"/>
            <a:endParaRPr lang="en-US" altLang="en-US" sz="1600" b="1" dirty="0">
              <a:solidFill>
                <a:srgbClr val="595959"/>
              </a:solidFill>
              <a:latin typeface="Rockwell" pitchFamily="18" charset="0"/>
            </a:endParaRPr>
          </a:p>
        </p:txBody>
      </p:sp>
      <p:sp>
        <p:nvSpPr>
          <p:cNvPr id="55301" name="Rectangle 8"/>
          <p:cNvSpPr>
            <a:spLocks noChangeArrowheads="1"/>
          </p:cNvSpPr>
          <p:nvPr/>
        </p:nvSpPr>
        <p:spPr bwMode="auto">
          <a:xfrm>
            <a:off x="3813175" y="2343150"/>
            <a:ext cx="3690938" cy="427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altLang="en-US" sz="1600" b="1">
              <a:solidFill>
                <a:srgbClr val="595959"/>
              </a:solidFill>
              <a:latin typeface="Rockwell" pitchFamily="18" charset="0"/>
            </a:endParaRPr>
          </a:p>
          <a:p>
            <a:pPr eaLnBrk="1" hangingPunct="1"/>
            <a:r>
              <a:rPr lang="en-US" altLang="en-US" sz="1600" b="1">
                <a:solidFill>
                  <a:srgbClr val="595959"/>
                </a:solidFill>
                <a:latin typeface="Rockwell" pitchFamily="18" charset="0"/>
              </a:rPr>
              <a:t>Automotive</a:t>
            </a:r>
            <a:r>
              <a:rPr lang="en-US" altLang="en-US" sz="1600">
                <a:solidFill>
                  <a:srgbClr val="595959"/>
                </a:solidFill>
                <a:latin typeface="Rockwell" pitchFamily="18" charset="0"/>
              </a:rPr>
              <a:t> </a:t>
            </a:r>
          </a:p>
          <a:p>
            <a:pPr eaLnBrk="1" hangingPunct="1"/>
            <a:r>
              <a:rPr lang="en-US" altLang="en-US" sz="1600">
                <a:solidFill>
                  <a:srgbClr val="595959"/>
                </a:solidFill>
                <a:latin typeface="Rockwell" pitchFamily="18" charset="0"/>
              </a:rPr>
              <a:t>•Cars.com </a:t>
            </a:r>
          </a:p>
          <a:p>
            <a:pPr eaLnBrk="1" hangingPunct="1"/>
            <a:r>
              <a:rPr lang="en-US" altLang="en-US" sz="1600">
                <a:solidFill>
                  <a:srgbClr val="595959"/>
                </a:solidFill>
                <a:latin typeface="Rockwell" pitchFamily="18" charset="0"/>
              </a:rPr>
              <a:t>•DealerRater (*paid site)  </a:t>
            </a:r>
          </a:p>
          <a:p>
            <a:pPr eaLnBrk="1" hangingPunct="1"/>
            <a:r>
              <a:rPr lang="en-US" altLang="en-US" sz="1600">
                <a:solidFill>
                  <a:srgbClr val="595959"/>
                </a:solidFill>
                <a:latin typeface="Rockwell" pitchFamily="18" charset="0"/>
              </a:rPr>
              <a:t>•Edmunds </a:t>
            </a:r>
          </a:p>
          <a:p>
            <a:pPr eaLnBrk="1" hangingPunct="1"/>
            <a:r>
              <a:rPr lang="en-US" altLang="en-US" sz="1600" b="1">
                <a:solidFill>
                  <a:srgbClr val="595959"/>
                </a:solidFill>
                <a:latin typeface="Rockwell" pitchFamily="18" charset="0"/>
              </a:rPr>
              <a:t>Service</a:t>
            </a:r>
            <a:r>
              <a:rPr lang="en-US" altLang="en-US" sz="1600">
                <a:solidFill>
                  <a:srgbClr val="595959"/>
                </a:solidFill>
                <a:latin typeface="Rockwell" pitchFamily="18" charset="0"/>
              </a:rPr>
              <a:t> </a:t>
            </a:r>
          </a:p>
          <a:p>
            <a:pPr eaLnBrk="1" hangingPunct="1"/>
            <a:r>
              <a:rPr lang="en-US" altLang="en-US" sz="1600">
                <a:solidFill>
                  <a:srgbClr val="595959"/>
                </a:solidFill>
                <a:latin typeface="Rockwell" pitchFamily="18" charset="0"/>
              </a:rPr>
              <a:t>•Kudzu </a:t>
            </a:r>
          </a:p>
          <a:p>
            <a:pPr eaLnBrk="1" hangingPunct="1"/>
            <a:endParaRPr lang="en-US" altLang="en-US" sz="1600" b="1">
              <a:solidFill>
                <a:srgbClr val="595959"/>
              </a:solidFill>
              <a:latin typeface="Rockwell" pitchFamily="18" charset="0"/>
            </a:endParaRPr>
          </a:p>
          <a:p>
            <a:pPr eaLnBrk="1" hangingPunct="1"/>
            <a:r>
              <a:rPr lang="en-US" altLang="en-US" sz="1600" b="1">
                <a:solidFill>
                  <a:srgbClr val="595959"/>
                </a:solidFill>
                <a:latin typeface="Rockwell" pitchFamily="18" charset="0"/>
              </a:rPr>
              <a:t>Restaurants</a:t>
            </a:r>
            <a:r>
              <a:rPr lang="en-US" altLang="en-US" sz="1600">
                <a:solidFill>
                  <a:srgbClr val="595959"/>
                </a:solidFill>
                <a:latin typeface="Rockwell" pitchFamily="18" charset="0"/>
              </a:rPr>
              <a:t> </a:t>
            </a:r>
          </a:p>
          <a:p>
            <a:pPr eaLnBrk="1" hangingPunct="1"/>
            <a:r>
              <a:rPr lang="en-US" altLang="en-US" sz="1600">
                <a:solidFill>
                  <a:srgbClr val="595959"/>
                </a:solidFill>
                <a:latin typeface="Rockwell" pitchFamily="18" charset="0"/>
              </a:rPr>
              <a:t>•OpenTable  (*paid site)</a:t>
            </a:r>
          </a:p>
          <a:p>
            <a:pPr eaLnBrk="1" hangingPunct="1"/>
            <a:r>
              <a:rPr lang="en-US" altLang="en-US" sz="1600">
                <a:solidFill>
                  <a:srgbClr val="595959"/>
                </a:solidFill>
                <a:latin typeface="Rockwell" pitchFamily="18" charset="0"/>
              </a:rPr>
              <a:t>•Urbanspoon  </a:t>
            </a:r>
          </a:p>
          <a:p>
            <a:pPr eaLnBrk="1" hangingPunct="1"/>
            <a:endParaRPr lang="en-US" altLang="en-US" sz="1600" b="1">
              <a:solidFill>
                <a:srgbClr val="595959"/>
              </a:solidFill>
              <a:latin typeface="Rockwell" pitchFamily="18" charset="0"/>
            </a:endParaRPr>
          </a:p>
          <a:p>
            <a:pPr eaLnBrk="1" hangingPunct="1"/>
            <a:r>
              <a:rPr lang="en-US" altLang="en-US" sz="1600" b="1">
                <a:solidFill>
                  <a:srgbClr val="595959"/>
                </a:solidFill>
                <a:latin typeface="Rockwell" pitchFamily="18" charset="0"/>
              </a:rPr>
              <a:t>Travel</a:t>
            </a:r>
            <a:r>
              <a:rPr lang="en-US" altLang="en-US" sz="1600">
                <a:solidFill>
                  <a:srgbClr val="595959"/>
                </a:solidFill>
                <a:latin typeface="Rockwell" pitchFamily="18" charset="0"/>
              </a:rPr>
              <a:t> </a:t>
            </a:r>
          </a:p>
          <a:p>
            <a:pPr eaLnBrk="1" hangingPunct="1"/>
            <a:r>
              <a:rPr lang="en-US" altLang="en-US" sz="1600">
                <a:solidFill>
                  <a:srgbClr val="595959"/>
                </a:solidFill>
                <a:latin typeface="Rockwell" pitchFamily="18" charset="0"/>
              </a:rPr>
              <a:t>•TripAdvisor  </a:t>
            </a:r>
          </a:p>
          <a:p>
            <a:pPr eaLnBrk="1" hangingPunct="1"/>
            <a:endParaRPr lang="en-US" altLang="en-US" sz="1600" b="1">
              <a:solidFill>
                <a:srgbClr val="595959"/>
              </a:solidFill>
              <a:latin typeface="Rockwell" pitchFamily="18" charset="0"/>
            </a:endParaRPr>
          </a:p>
          <a:p>
            <a:pPr eaLnBrk="1" hangingPunct="1"/>
            <a:r>
              <a:rPr lang="en-US" altLang="en-US" sz="1600" b="1">
                <a:solidFill>
                  <a:srgbClr val="595959"/>
                </a:solidFill>
                <a:latin typeface="Rockwell" pitchFamily="18" charset="0"/>
              </a:rPr>
              <a:t>Medical</a:t>
            </a:r>
            <a:r>
              <a:rPr lang="en-US" altLang="en-US" sz="1600">
                <a:solidFill>
                  <a:srgbClr val="595959"/>
                </a:solidFill>
                <a:latin typeface="Rockwell" pitchFamily="18" charset="0"/>
              </a:rPr>
              <a:t> </a:t>
            </a:r>
          </a:p>
          <a:p>
            <a:pPr eaLnBrk="1" hangingPunct="1"/>
            <a:r>
              <a:rPr lang="en-US" altLang="en-US" sz="1600">
                <a:solidFill>
                  <a:srgbClr val="595959"/>
                </a:solidFill>
                <a:latin typeface="Rockwell" pitchFamily="18" charset="0"/>
              </a:rPr>
              <a:t>•Vitals</a:t>
            </a:r>
          </a:p>
        </p:txBody>
      </p:sp>
      <p:sp>
        <p:nvSpPr>
          <p:cNvPr id="55302" name="TextBox 9"/>
          <p:cNvSpPr txBox="1">
            <a:spLocks noChangeArrowheads="1"/>
          </p:cNvSpPr>
          <p:nvPr/>
        </p:nvSpPr>
        <p:spPr bwMode="auto">
          <a:xfrm>
            <a:off x="5516563" y="5554663"/>
            <a:ext cx="2987675"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200" dirty="0">
                <a:solidFill>
                  <a:srgbClr val="404040"/>
                </a:solidFill>
                <a:latin typeface="Rockwell" pitchFamily="18" charset="0"/>
              </a:rPr>
              <a:t>*paid site – advertiser must pay to be listed on these sites first</a:t>
            </a:r>
            <a:endParaRPr lang="en-US" altLang="en-US" sz="1200" dirty="0">
              <a:latin typeface="Rockwell" pitchFamily="18" charset="0"/>
            </a:endParaRPr>
          </a:p>
        </p:txBody>
      </p:sp>
      <p:sp>
        <p:nvSpPr>
          <p:cNvPr id="55303" name="Title 10"/>
          <p:cNvSpPr>
            <a:spLocks noGrp="1"/>
          </p:cNvSpPr>
          <p:nvPr>
            <p:ph type="title"/>
          </p:nvPr>
        </p:nvSpPr>
        <p:spPr/>
        <p:txBody>
          <a:bodyPr/>
          <a:lstStyle/>
          <a:p>
            <a:pPr eaLnBrk="1" hangingPunct="1"/>
            <a:r>
              <a:rPr lang="en-US" altLang="en-US" dirty="0" smtClean="0">
                <a:ea typeface="ＭＳ Ｐゴシック" pitchFamily="34" charset="-128"/>
                <a:sym typeface="Open Sans Bold" charset="0"/>
              </a:rPr>
              <a:t>Review Response</a:t>
            </a:r>
            <a:endParaRPr lang="en-US" altLang="en-US" dirty="0" smtClean="0">
              <a:ea typeface="ＭＳ Ｐゴシック" pitchFamily="34" charset="-128"/>
            </a:endParaRPr>
          </a:p>
        </p:txBody>
      </p:sp>
      <p:pic>
        <p:nvPicPr>
          <p:cNvPr id="55304" name="Picture 5"/>
          <p:cNvPicPr>
            <a:picLocks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010400" y="685800"/>
            <a:ext cx="1785938"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1"/>
          <p:cNvSpPr>
            <a:spLocks noGrp="1"/>
          </p:cNvSpPr>
          <p:nvPr>
            <p:ph type="title"/>
          </p:nvPr>
        </p:nvSpPr>
        <p:spPr/>
        <p:txBody>
          <a:bodyPr/>
          <a:lstStyle/>
          <a:p>
            <a:pPr eaLnBrk="1" hangingPunct="1"/>
            <a:r>
              <a:rPr lang="en-US" altLang="en-US" smtClean="0">
                <a:ea typeface="ＭＳ Ｐゴシック" pitchFamily="34" charset="-128"/>
                <a:sym typeface="Open Sans Bold" charset="0"/>
              </a:rPr>
              <a:t>Online Reviews = $$$</a:t>
            </a:r>
            <a:endParaRPr lang="en-US" altLang="en-US" smtClean="0">
              <a:ea typeface="ＭＳ Ｐゴシック" pitchFamily="34" charset="-128"/>
            </a:endParaRPr>
          </a:p>
        </p:txBody>
      </p:sp>
      <p:sp>
        <p:nvSpPr>
          <p:cNvPr id="39939" name="TextBox 4"/>
          <p:cNvSpPr txBox="1">
            <a:spLocks noChangeArrowheads="1"/>
          </p:cNvSpPr>
          <p:nvPr/>
        </p:nvSpPr>
        <p:spPr bwMode="auto">
          <a:xfrm>
            <a:off x="1277938" y="5871339"/>
            <a:ext cx="7408862" cy="400110"/>
          </a:xfrm>
          <a:prstGeom prst="rect">
            <a:avLst/>
          </a:prstGeom>
          <a:noFill/>
          <a:ln w="9525">
            <a:noFill/>
            <a:miter lim="800000"/>
            <a:headEnd/>
            <a:tailEnd/>
          </a:ln>
        </p:spPr>
        <p:txBody>
          <a:bodyPr wrap="square" anchor="ctr">
            <a:spAutoFit/>
          </a:bodyPr>
          <a:lstStyle/>
          <a:p>
            <a:pPr>
              <a:defRPr/>
            </a:pPr>
            <a:r>
              <a:rPr lang="en-US" sz="1000" dirty="0">
                <a:solidFill>
                  <a:schemeClr val="tx1">
                    <a:lumMod val="50000"/>
                    <a:lumOff val="50000"/>
                  </a:schemeClr>
                </a:solidFill>
                <a:latin typeface="Book Antiqua" pitchFamily="18" charset="0"/>
              </a:rPr>
              <a:t>http://www.business2community.com/infographics/impact-online-reviews-customers-buying-decisions-infographic-01280945?mc_cid=b7abcae3ce&amp;mc_eid=0cb41f1a61</a:t>
            </a:r>
          </a:p>
        </p:txBody>
      </p:sp>
      <p:pic>
        <p:nvPicPr>
          <p:cNvPr id="57348" name="Picture 5" descr="Screen Shot 2015-08-05 at 3.45.41 PM.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4991100" y="1728788"/>
            <a:ext cx="3695700" cy="40995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7349" name="Picture 9" descr="Screen Shot 2015-08-05 at 3.44.13 PM.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284956" y="1728788"/>
            <a:ext cx="4402906" cy="3167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7350" name="Picture 8" descr="Screen Shot 2015-08-05 at 3.44.57 PM.png"/>
          <p:cNvPicPr>
            <a:picLocks noChangeAspect="1"/>
          </p:cNvPicPr>
          <p:nvPr/>
        </p:nvPicPr>
        <p:blipFill>
          <a:blip r:embed="rId4">
            <a:extLst>
              <a:ext uri="{28A0092B-C50C-407E-A947-70E740481C1C}">
                <a14:useLocalDpi xmlns:a14="http://schemas.microsoft.com/office/drawing/2010/main" xmlns="" val="0"/>
              </a:ext>
            </a:extLst>
          </a:blip>
          <a:srcRect l="5970" r="4776" b="5192"/>
          <a:stretch>
            <a:fillRect/>
          </a:stretch>
        </p:blipFill>
        <p:spPr bwMode="auto">
          <a:xfrm>
            <a:off x="4687862" y="1873024"/>
            <a:ext cx="4056219" cy="2972820"/>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7352" name="Picture 6" descr="Screen Shot 2015-08-05 at 3.44.27 PM.png"/>
          <p:cNvPicPr>
            <a:picLocks noChangeAspect="1"/>
          </p:cNvPicPr>
          <p:nvPr/>
        </p:nvPicPr>
        <p:blipFill>
          <a:blip r:embed="rId5">
            <a:extLst>
              <a:ext uri="{28A0092B-C50C-407E-A947-70E740481C1C}">
                <a14:useLocalDpi xmlns:a14="http://schemas.microsoft.com/office/drawing/2010/main" xmlns="" val="0"/>
              </a:ext>
            </a:extLst>
          </a:blip>
          <a:srcRect l="9568" r="10764"/>
          <a:stretch>
            <a:fillRect/>
          </a:stretch>
        </p:blipFill>
        <p:spPr bwMode="auto">
          <a:xfrm>
            <a:off x="419100" y="1678782"/>
            <a:ext cx="3893019" cy="3167062"/>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7351" name="Picture 7" descr="Screen Shot 2015-08-05 at 3.44.40 PM.png"/>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1617551" y="1771749"/>
            <a:ext cx="5892972" cy="40995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57348"/>
                                        </p:tgtEl>
                                      </p:cBhvr>
                                    </p:animEffect>
                                    <p:set>
                                      <p:cBhvr>
                                        <p:cTn id="7" dur="1" fill="hold">
                                          <p:stCondLst>
                                            <p:cond delay="999"/>
                                          </p:stCondLst>
                                        </p:cTn>
                                        <p:tgtEl>
                                          <p:spTgt spid="5734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000"/>
                                        <p:tgtEl>
                                          <p:spTgt spid="57349"/>
                                        </p:tgtEl>
                                      </p:cBhvr>
                                    </p:animEffect>
                                    <p:set>
                                      <p:cBhvr>
                                        <p:cTn id="10" dur="1" fill="hold">
                                          <p:stCondLst>
                                            <p:cond delay="999"/>
                                          </p:stCondLst>
                                        </p:cTn>
                                        <p:tgtEl>
                                          <p:spTgt spid="5734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7350"/>
                                        </p:tgtEl>
                                        <p:attrNameLst>
                                          <p:attrName>style.visibility</p:attrName>
                                        </p:attrNameLst>
                                      </p:cBhvr>
                                      <p:to>
                                        <p:strVal val="visible"/>
                                      </p:to>
                                    </p:set>
                                    <p:animEffect transition="in" filter="fade">
                                      <p:cBhvr>
                                        <p:cTn id="15" dur="1000"/>
                                        <p:tgtEl>
                                          <p:spTgt spid="57350"/>
                                        </p:tgtEl>
                                      </p:cBhvr>
                                    </p:animEffect>
                                  </p:childTnLst>
                                </p:cTn>
                              </p:par>
                              <p:par>
                                <p:cTn id="16" presetID="10" presetClass="entr" presetSubtype="0" fill="hold" nodeType="withEffect">
                                  <p:stCondLst>
                                    <p:cond delay="0"/>
                                  </p:stCondLst>
                                  <p:childTnLst>
                                    <p:set>
                                      <p:cBhvr>
                                        <p:cTn id="17" dur="1" fill="hold">
                                          <p:stCondLst>
                                            <p:cond delay="0"/>
                                          </p:stCondLst>
                                        </p:cTn>
                                        <p:tgtEl>
                                          <p:spTgt spid="57352"/>
                                        </p:tgtEl>
                                        <p:attrNameLst>
                                          <p:attrName>style.visibility</p:attrName>
                                        </p:attrNameLst>
                                      </p:cBhvr>
                                      <p:to>
                                        <p:strVal val="visible"/>
                                      </p:to>
                                    </p:set>
                                    <p:animEffect transition="in" filter="fade">
                                      <p:cBhvr>
                                        <p:cTn id="18" dur="1000"/>
                                        <p:tgtEl>
                                          <p:spTgt spid="5735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1000"/>
                                        <p:tgtEl>
                                          <p:spTgt spid="57352"/>
                                        </p:tgtEl>
                                      </p:cBhvr>
                                    </p:animEffect>
                                    <p:set>
                                      <p:cBhvr>
                                        <p:cTn id="23" dur="1" fill="hold">
                                          <p:stCondLst>
                                            <p:cond delay="999"/>
                                          </p:stCondLst>
                                        </p:cTn>
                                        <p:tgtEl>
                                          <p:spTgt spid="57352"/>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1000"/>
                                        <p:tgtEl>
                                          <p:spTgt spid="57350"/>
                                        </p:tgtEl>
                                      </p:cBhvr>
                                    </p:animEffect>
                                    <p:set>
                                      <p:cBhvr>
                                        <p:cTn id="26" dur="1" fill="hold">
                                          <p:stCondLst>
                                            <p:cond delay="999"/>
                                          </p:stCondLst>
                                        </p:cTn>
                                        <p:tgtEl>
                                          <p:spTgt spid="5735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7351"/>
                                        </p:tgtEl>
                                        <p:attrNameLst>
                                          <p:attrName>style.visibility</p:attrName>
                                        </p:attrNameLst>
                                      </p:cBhvr>
                                      <p:to>
                                        <p:strVal val="visible"/>
                                      </p:to>
                                    </p:set>
                                    <p:animEffect transition="in" filter="fade">
                                      <p:cBhvr>
                                        <p:cTn id="31" dur="1000"/>
                                        <p:tgtEl>
                                          <p:spTgt spid="57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p:cNvSpPr>
          <p:nvPr/>
        </p:nvSpPr>
        <p:spPr bwMode="auto">
          <a:xfrm>
            <a:off x="228600" y="76200"/>
            <a:ext cx="8521700" cy="90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rgbClr val="000000"/>
                </a:solidFill>
                <a:round/>
                <a:headEnd/>
                <a:tailEnd/>
              </a14:hiddenLine>
            </a:ext>
          </a:extLst>
        </p:spPr>
        <p:txBody>
          <a:bodyPr lIns="88890" tIns="88890" rIns="88890" bIns="8889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altLang="en-US" sz="4400">
              <a:solidFill>
                <a:srgbClr val="FFFF00"/>
              </a:solidFill>
              <a:latin typeface="Ariel" charset="0"/>
              <a:sym typeface="Open Sans Bold" charset="0"/>
            </a:endParaRPr>
          </a:p>
          <a:p>
            <a:pPr eaLnBrk="1" hangingPunct="1"/>
            <a:endParaRPr lang="en-US" altLang="en-US" sz="4000">
              <a:solidFill>
                <a:schemeClr val="bg1"/>
              </a:solidFill>
              <a:latin typeface="Ariel" charset="0"/>
              <a:sym typeface="Open Sans Bold" charset="0"/>
            </a:endParaRPr>
          </a:p>
        </p:txBody>
      </p:sp>
      <p:sp>
        <p:nvSpPr>
          <p:cNvPr id="67587" name="Rectangle 3"/>
          <p:cNvSpPr>
            <a:spLocks/>
          </p:cNvSpPr>
          <p:nvPr/>
        </p:nvSpPr>
        <p:spPr bwMode="auto">
          <a:xfrm>
            <a:off x="0" y="2233613"/>
            <a:ext cx="9156700" cy="733425"/>
          </a:xfrm>
          <a:prstGeom prst="rect">
            <a:avLst/>
          </a:prstGeom>
          <a:solidFill>
            <a:srgbClr val="EFEFEF"/>
          </a:solidFill>
          <a:ln w="9525">
            <a:noFill/>
            <a:round/>
            <a:headEnd/>
            <a:tailEnd/>
          </a:ln>
        </p:spPr>
        <p:txBody>
          <a:bodyPr lIns="0" tIns="0" rIns="0" bIns="0"/>
          <a:lstStyle/>
          <a:p>
            <a:pPr>
              <a:defRPr/>
            </a:pPr>
            <a:r>
              <a:rPr lang="en-US" sz="4400" dirty="0">
                <a:solidFill>
                  <a:schemeClr val="bg1">
                    <a:lumMod val="50000"/>
                  </a:schemeClr>
                </a:solidFill>
                <a:latin typeface="Arial" pitchFamily="-84" charset="0"/>
                <a:ea typeface="ＭＳ Ｐゴシック" pitchFamily="-84" charset="-128"/>
                <a:cs typeface="ＭＳ Ｐゴシック" pitchFamily="-84" charset="-128"/>
              </a:rPr>
              <a:t>                         </a:t>
            </a:r>
          </a:p>
        </p:txBody>
      </p:sp>
      <p:sp>
        <p:nvSpPr>
          <p:cNvPr id="10" name="Rounded Rectangle 9"/>
          <p:cNvSpPr/>
          <p:nvPr/>
        </p:nvSpPr>
        <p:spPr>
          <a:xfrm>
            <a:off x="76200" y="3162300"/>
            <a:ext cx="1981200" cy="1981200"/>
          </a:xfrm>
          <a:prstGeom prst="roundRect">
            <a:avLst/>
          </a:prstGeom>
          <a:solidFill>
            <a:srgbClr val="92D05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a:latin typeface="Century Gothic" pitchFamily="34" charset="0"/>
                <a:cs typeface="Rockwell"/>
              </a:rPr>
              <a:t>Facebook</a:t>
            </a:r>
            <a:endParaRPr lang="en-US" sz="2400" b="1" dirty="0">
              <a:latin typeface="Century Gothic" pitchFamily="34" charset="0"/>
              <a:cs typeface="Rockwell"/>
            </a:endParaRPr>
          </a:p>
        </p:txBody>
      </p:sp>
      <p:sp>
        <p:nvSpPr>
          <p:cNvPr id="13" name="Rounded Rectangle 12"/>
          <p:cNvSpPr/>
          <p:nvPr/>
        </p:nvSpPr>
        <p:spPr>
          <a:xfrm>
            <a:off x="2209800" y="3162300"/>
            <a:ext cx="2133600" cy="1981200"/>
          </a:xfrm>
          <a:prstGeom prst="roundRect">
            <a:avLst/>
          </a:prstGeom>
          <a:solidFill>
            <a:srgbClr val="92D05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latin typeface="Century Gothic" pitchFamily="34" charset="0"/>
                <a:cs typeface="Rockwell"/>
              </a:rPr>
              <a:t>Twitter</a:t>
            </a:r>
            <a:endParaRPr lang="en-US" sz="2400" dirty="0">
              <a:latin typeface="Rockwell"/>
              <a:cs typeface="Rockwell"/>
            </a:endParaRPr>
          </a:p>
        </p:txBody>
      </p:sp>
      <p:sp>
        <p:nvSpPr>
          <p:cNvPr id="14" name="Rounded Rectangle 13"/>
          <p:cNvSpPr/>
          <p:nvPr/>
        </p:nvSpPr>
        <p:spPr>
          <a:xfrm>
            <a:off x="4495800" y="3162300"/>
            <a:ext cx="2133600" cy="1981200"/>
          </a:xfrm>
          <a:prstGeom prst="roundRect">
            <a:avLst/>
          </a:prstGeom>
          <a:solidFill>
            <a:srgbClr val="92D05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latin typeface="Century Gothic" pitchFamily="34" charset="0"/>
                <a:cs typeface="Rockwell"/>
              </a:rPr>
              <a:t>Google +</a:t>
            </a:r>
          </a:p>
        </p:txBody>
      </p:sp>
      <p:sp>
        <p:nvSpPr>
          <p:cNvPr id="17" name="TextBox 16"/>
          <p:cNvSpPr txBox="1"/>
          <p:nvPr/>
        </p:nvSpPr>
        <p:spPr>
          <a:xfrm>
            <a:off x="2971800" y="2247900"/>
            <a:ext cx="3422650" cy="769938"/>
          </a:xfrm>
          <a:prstGeom prst="rect">
            <a:avLst/>
          </a:prstGeom>
          <a:noFill/>
        </p:spPr>
        <p:txBody>
          <a:bodyPr wrap="none">
            <a:spAutoFit/>
          </a:bodyPr>
          <a:lstStyle/>
          <a:p>
            <a:pPr>
              <a:defRPr/>
            </a:pPr>
            <a:r>
              <a:rPr lang="en-US" sz="4400" b="1" dirty="0">
                <a:solidFill>
                  <a:schemeClr val="tx1">
                    <a:lumMod val="65000"/>
                    <a:lumOff val="35000"/>
                  </a:schemeClr>
                </a:solidFill>
                <a:latin typeface="Century Gothic" pitchFamily="34" charset="0"/>
                <a:ea typeface="ＭＳ Ｐゴシック" pitchFamily="-84" charset="-128"/>
                <a:cs typeface="Rockwell"/>
              </a:rPr>
              <a:t>The Service </a:t>
            </a:r>
          </a:p>
        </p:txBody>
      </p:sp>
      <p:sp>
        <p:nvSpPr>
          <p:cNvPr id="11" name="Rounded Rectangle 10"/>
          <p:cNvSpPr/>
          <p:nvPr/>
        </p:nvSpPr>
        <p:spPr>
          <a:xfrm>
            <a:off x="6781800" y="3162300"/>
            <a:ext cx="2133600" cy="2057400"/>
          </a:xfrm>
          <a:prstGeom prst="roundRect">
            <a:avLst/>
          </a:prstGeom>
          <a:solidFill>
            <a:srgbClr val="92D05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latin typeface="Century Gothic" pitchFamily="34" charset="0"/>
                <a:cs typeface="Rockwell"/>
              </a:rPr>
              <a:t>Foursquare</a:t>
            </a:r>
          </a:p>
        </p:txBody>
      </p:sp>
      <p:sp>
        <p:nvSpPr>
          <p:cNvPr id="67593" name="TextBox 11"/>
          <p:cNvSpPr txBox="1">
            <a:spLocks noChangeArrowheads="1"/>
          </p:cNvSpPr>
          <p:nvPr/>
        </p:nvSpPr>
        <p:spPr bwMode="auto">
          <a:xfrm>
            <a:off x="6530975" y="5362575"/>
            <a:ext cx="244475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sz="1600" dirty="0">
                <a:latin typeface="Century Gothic" pitchFamily="34" charset="0"/>
              </a:rPr>
              <a:t>1x Offer a Month</a:t>
            </a:r>
          </a:p>
          <a:p>
            <a:pPr algn="ctr" eaLnBrk="1" hangingPunct="1"/>
            <a:r>
              <a:rPr lang="en-US" altLang="en-US" sz="1600" dirty="0">
                <a:latin typeface="Century Gothic" pitchFamily="34" charset="0"/>
              </a:rPr>
              <a:t>Must provide graphic</a:t>
            </a:r>
          </a:p>
          <a:p>
            <a:pPr algn="ctr" eaLnBrk="1" hangingPunct="1"/>
            <a:r>
              <a:rPr lang="en-US" altLang="en-US" sz="1600" dirty="0">
                <a:latin typeface="Century Gothic" pitchFamily="34" charset="0"/>
              </a:rPr>
              <a:t>and details of the offer</a:t>
            </a:r>
          </a:p>
        </p:txBody>
      </p:sp>
      <p:sp>
        <p:nvSpPr>
          <p:cNvPr id="67594" name="TextBox 14"/>
          <p:cNvSpPr txBox="1">
            <a:spLocks noChangeArrowheads="1"/>
          </p:cNvSpPr>
          <p:nvPr/>
        </p:nvSpPr>
        <p:spPr bwMode="auto">
          <a:xfrm>
            <a:off x="473075" y="1611313"/>
            <a:ext cx="822325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2800">
                <a:latin typeface="Century Gothic" pitchFamily="34" charset="0"/>
              </a:rPr>
              <a:t>Regular posting helps build brands to followers</a:t>
            </a:r>
          </a:p>
        </p:txBody>
      </p:sp>
      <p:sp>
        <p:nvSpPr>
          <p:cNvPr id="18" name="Right Brace 17"/>
          <p:cNvSpPr/>
          <p:nvPr/>
        </p:nvSpPr>
        <p:spPr>
          <a:xfrm rot="5400000">
            <a:off x="3116262" y="2560638"/>
            <a:ext cx="549275" cy="5867400"/>
          </a:xfrm>
          <a:prstGeom prst="rightBrace">
            <a:avLst>
              <a:gd name="adj1" fmla="val 8333"/>
              <a:gd name="adj2" fmla="val 50742"/>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0" name="TextBox 19"/>
          <p:cNvSpPr txBox="1"/>
          <p:nvPr/>
        </p:nvSpPr>
        <p:spPr>
          <a:xfrm>
            <a:off x="2751138" y="5726113"/>
            <a:ext cx="1274762" cy="646112"/>
          </a:xfrm>
          <a:prstGeom prst="rect">
            <a:avLst/>
          </a:prstGeom>
          <a:noFill/>
        </p:spPr>
        <p:txBody>
          <a:bodyPr>
            <a:spAutoFit/>
          </a:bodyPr>
          <a:lstStyle/>
          <a:p>
            <a:pPr>
              <a:defRPr/>
            </a:pPr>
            <a:r>
              <a:rPr lang="en-US" b="1" dirty="0">
                <a:solidFill>
                  <a:schemeClr val="tx1">
                    <a:lumMod val="75000"/>
                    <a:lumOff val="25000"/>
                  </a:schemeClr>
                </a:solidFill>
                <a:latin typeface="Century Gothic" pitchFamily="34" charset="0"/>
                <a:ea typeface="ＭＳ Ｐゴシック" pitchFamily="-84" charset="-128"/>
                <a:cs typeface="Rockwell"/>
              </a:rPr>
              <a:t>2x week</a:t>
            </a:r>
          </a:p>
          <a:p>
            <a:pPr>
              <a:defRPr/>
            </a:pPr>
            <a:r>
              <a:rPr lang="en-US" b="1" dirty="0">
                <a:solidFill>
                  <a:schemeClr val="tx1">
                    <a:lumMod val="75000"/>
                    <a:lumOff val="25000"/>
                  </a:schemeClr>
                </a:solidFill>
                <a:latin typeface="Century Gothic" pitchFamily="34" charset="0"/>
                <a:ea typeface="ＭＳ Ｐゴシック" pitchFamily="-84" charset="-128"/>
                <a:cs typeface="Rockwell"/>
              </a:rPr>
              <a:t>4x week</a:t>
            </a:r>
          </a:p>
        </p:txBody>
      </p:sp>
      <p:sp>
        <p:nvSpPr>
          <p:cNvPr id="67597" name="Title 15"/>
          <p:cNvSpPr>
            <a:spLocks noGrp="1"/>
          </p:cNvSpPr>
          <p:nvPr>
            <p:ph type="title"/>
          </p:nvPr>
        </p:nvSpPr>
        <p:spPr>
          <a:xfrm>
            <a:off x="457200" y="-71438"/>
            <a:ext cx="8229600" cy="1049338"/>
          </a:xfrm>
        </p:spPr>
        <p:txBody>
          <a:bodyPr/>
          <a:lstStyle/>
          <a:p>
            <a:pPr eaLnBrk="1" hangingPunct="1"/>
            <a:r>
              <a:rPr lang="en-US" altLang="en-US" sz="4000" smtClean="0">
                <a:ea typeface="ＭＳ Ｐゴシック" pitchFamily="34" charset="-128"/>
                <a:sym typeface="Open Sans Bold" charset="0"/>
              </a:rPr>
              <a:t>Post to Social Channels</a:t>
            </a:r>
            <a:endParaRPr lang="en-US" altLang="en-US" sz="4000" smtClean="0">
              <a:ea typeface="ＭＳ Ｐゴシック" pitchFamily="34" charset="-128"/>
            </a:endParaRPr>
          </a:p>
        </p:txBody>
      </p:sp>
      <p:sp>
        <p:nvSpPr>
          <p:cNvPr id="19" name="Rectangle 18"/>
          <p:cNvSpPr/>
          <p:nvPr/>
        </p:nvSpPr>
        <p:spPr>
          <a:xfrm rot="20977340">
            <a:off x="3658929" y="745026"/>
            <a:ext cx="3518662" cy="784830"/>
          </a:xfrm>
          <a:prstGeom prst="rect">
            <a:avLst/>
          </a:prstGeom>
          <a:noFill/>
        </p:spPr>
        <p:txBody>
          <a:bodyPr wrap="none">
            <a:spAutoFit/>
          </a:bodyPr>
          <a:lstStyle/>
          <a:p>
            <a:pPr algn="ctr">
              <a:defRPr/>
            </a:pPr>
            <a:r>
              <a:rPr lang="en-US" sz="4500" b="1" dirty="0">
                <a:ln w="19050">
                  <a:solidFill>
                    <a:schemeClr val="tx2">
                      <a:tint val="1000"/>
                    </a:schemeClr>
                  </a:solidFill>
                  <a:prstDash val="solid"/>
                </a:ln>
                <a:solidFill>
                  <a:schemeClr val="bg1">
                    <a:lumMod val="50000"/>
                  </a:schemeClr>
                </a:solidFill>
                <a:effectLst>
                  <a:outerShdw blurRad="50000" dist="50800" dir="7500000" algn="tl">
                    <a:srgbClr val="000000">
                      <a:shade val="5000"/>
                      <a:alpha val="35000"/>
                    </a:srgbClr>
                  </a:outerShdw>
                </a:effectLst>
                <a:latin typeface="Arial" pitchFamily="-84" charset="0"/>
                <a:ea typeface="ＭＳ Ｐゴシック" pitchFamily="-84" charset="-128"/>
                <a:cs typeface="ＭＳ Ｐゴシック" pitchFamily="-84" charset="-128"/>
              </a:rPr>
              <a:t>Do It For Me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fill="hold" nodeType="withEffect">
                                  <p:stCondLst>
                                    <p:cond delay="0"/>
                                  </p:stCondLst>
                                  <p:childTnLst>
                                    <p:anim calcmode="discrete" valueType="str">
                                      <p:cBhvr>
                                        <p:cTn id="6" dur="1000" fill="hold"/>
                                        <p:tgtEl>
                                          <p:spTgt spid="19"/>
                                        </p:tgtEl>
                                        <p:attrNameLst>
                                          <p:attrName>style.visibility</p:attrName>
                                        </p:attrNameLst>
                                      </p:cBhvr>
                                      <p:tavLst>
                                        <p:tav tm="0">
                                          <p:val>
                                            <p:strVal val="hidden"/>
                                          </p:val>
                                        </p:tav>
                                        <p:tav tm="50000">
                                          <p:val>
                                            <p:strVal val="visible"/>
                                          </p:val>
                                        </p:tav>
                                      </p:tavLst>
                                    </p:anim>
                                  </p:childTnLst>
                                </p:cTn>
                              </p:par>
                            </p:childTnLst>
                          </p:cTn>
                        </p:par>
                        <p:par>
                          <p:cTn id="7" fill="hold" nodeType="afterGroup">
                            <p:stCondLst>
                              <p:cond delay="1000"/>
                            </p:stCondLst>
                            <p:childTnLst>
                              <p:par>
                                <p:cTn id="8" presetID="35" presetClass="emph" presetSubtype="0" fill="hold" nodeType="afterEffect">
                                  <p:stCondLst>
                                    <p:cond delay="0"/>
                                  </p:stCondLst>
                                  <p:childTnLst>
                                    <p:anim calcmode="discrete" valueType="str">
                                      <p:cBhvr>
                                        <p:cTn id="9" dur="1000" fill="hold"/>
                                        <p:tgtEl>
                                          <p:spTgt spid="19"/>
                                        </p:tgtEl>
                                        <p:attrNameLst>
                                          <p:attrName>style.visibility</p:attrName>
                                        </p:attrNameLst>
                                      </p:cBhvr>
                                      <p:tavLst>
                                        <p:tav tm="0">
                                          <p:val>
                                            <p:strVal val="hidden"/>
                                          </p:val>
                                        </p:tav>
                                        <p:tav tm="50000">
                                          <p:val>
                                            <p:strVal val="visible"/>
                                          </p:val>
                                        </p:tav>
                                      </p:tavLst>
                                    </p:anim>
                                  </p:childTnLst>
                                </p:cTn>
                              </p:par>
                            </p:childTnLst>
                          </p:cTn>
                        </p:par>
                        <p:par>
                          <p:cTn id="10" fill="hold" nodeType="afterGroup">
                            <p:stCondLst>
                              <p:cond delay="2000"/>
                            </p:stCondLst>
                            <p:childTnLst>
                              <p:par>
                                <p:cTn id="11" presetID="35" presetClass="emph" presetSubtype="0" fill="hold" nodeType="afterEffect">
                                  <p:stCondLst>
                                    <p:cond delay="0"/>
                                  </p:stCondLst>
                                  <p:childTnLst>
                                    <p:anim calcmode="discrete" valueType="str">
                                      <p:cBhvr>
                                        <p:cTn id="12" dur="1000" fill="hold"/>
                                        <p:tgtEl>
                                          <p:spTgt spid="1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p:cNvSpPr>
          <p:nvPr/>
        </p:nvSpPr>
        <p:spPr bwMode="auto">
          <a:xfrm>
            <a:off x="228600" y="317500"/>
            <a:ext cx="8521700" cy="90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rgbClr val="000000"/>
                </a:solidFill>
                <a:round/>
                <a:headEnd/>
                <a:tailEnd/>
              </a14:hiddenLine>
            </a:ext>
          </a:extLst>
        </p:spPr>
        <p:txBody>
          <a:bodyPr lIns="88890" tIns="88890" rIns="88890" bIns="8889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altLang="en-US" sz="4400">
              <a:solidFill>
                <a:schemeClr val="bg1"/>
              </a:solidFill>
              <a:latin typeface="Ariel" charset="0"/>
              <a:sym typeface="Open Sans Bold" charset="0"/>
            </a:endParaRPr>
          </a:p>
          <a:p>
            <a:pPr eaLnBrk="1" hangingPunct="1"/>
            <a:endParaRPr lang="en-US" altLang="en-US" sz="4000">
              <a:solidFill>
                <a:schemeClr val="bg1"/>
              </a:solidFill>
              <a:latin typeface="Ariel" charset="0"/>
              <a:sym typeface="Open Sans Bold" charset="0"/>
            </a:endParaRPr>
          </a:p>
        </p:txBody>
      </p:sp>
      <p:sp>
        <p:nvSpPr>
          <p:cNvPr id="68611" name="Title 5"/>
          <p:cNvSpPr>
            <a:spLocks noGrp="1"/>
          </p:cNvSpPr>
          <p:nvPr>
            <p:ph type="title"/>
          </p:nvPr>
        </p:nvSpPr>
        <p:spPr/>
        <p:txBody>
          <a:bodyPr/>
          <a:lstStyle/>
          <a:p>
            <a:pPr eaLnBrk="1" hangingPunct="1"/>
            <a:r>
              <a:rPr lang="en-US" altLang="en-US" sz="4000" smtClean="0">
                <a:ea typeface="ＭＳ Ｐゴシック" pitchFamily="34" charset="-128"/>
                <a:sym typeface="Open Sans Bold" charset="0"/>
              </a:rPr>
              <a:t>Post to Social Channels</a:t>
            </a:r>
            <a:endParaRPr lang="en-US" altLang="en-US" sz="4000" smtClean="0">
              <a:ea typeface="ＭＳ Ｐゴシック" pitchFamily="34" charset="-128"/>
            </a:endParaRPr>
          </a:p>
        </p:txBody>
      </p:sp>
      <p:sp>
        <p:nvSpPr>
          <p:cNvPr id="68612" name="Content Placeholder 8"/>
          <p:cNvSpPr>
            <a:spLocks noGrp="1"/>
          </p:cNvSpPr>
          <p:nvPr>
            <p:ph idx="1"/>
          </p:nvPr>
        </p:nvSpPr>
        <p:spPr>
          <a:xfrm>
            <a:off x="457200" y="1677988"/>
            <a:ext cx="8229600" cy="4518025"/>
          </a:xfrm>
          <a:ln>
            <a:noFill/>
            <a:miter lim="800000"/>
            <a:headEnd/>
            <a:tailEnd/>
          </a:ln>
        </p:spPr>
        <p:txBody>
          <a:bodyPr/>
          <a:lstStyle/>
          <a:p>
            <a:pPr eaLnBrk="1" hangingPunct="1">
              <a:lnSpc>
                <a:spcPct val="80000"/>
              </a:lnSpc>
              <a:buFont typeface="Arial" pitchFamily="34" charset="0"/>
              <a:buNone/>
            </a:pPr>
            <a:r>
              <a:rPr lang="en-US" altLang="en-US" sz="3200" dirty="0" smtClean="0">
                <a:ea typeface="ＭＳ Ｐゴシック" pitchFamily="34" charset="-128"/>
              </a:rPr>
              <a:t>Set Expectations</a:t>
            </a:r>
          </a:p>
          <a:p>
            <a:pPr eaLnBrk="1" hangingPunct="1">
              <a:lnSpc>
                <a:spcPct val="80000"/>
              </a:lnSpc>
            </a:pPr>
            <a:endParaRPr lang="en-US" altLang="en-US" sz="1800" dirty="0" smtClean="0">
              <a:ea typeface="ＭＳ Ｐゴシック" pitchFamily="34" charset="-128"/>
            </a:endParaRPr>
          </a:p>
          <a:p>
            <a:pPr eaLnBrk="1" hangingPunct="1">
              <a:lnSpc>
                <a:spcPct val="80000"/>
              </a:lnSpc>
            </a:pPr>
            <a:r>
              <a:rPr lang="en-US" altLang="en-US" sz="1800" dirty="0" err="1" smtClean="0">
                <a:ea typeface="ＭＳ Ｐゴシック" pitchFamily="34" charset="-128"/>
              </a:rPr>
              <a:t>Onboarding</a:t>
            </a:r>
            <a:r>
              <a:rPr lang="en-US" altLang="en-US" sz="1800" dirty="0" smtClean="0">
                <a:ea typeface="ＭＳ Ｐゴシック" pitchFamily="34" charset="-128"/>
              </a:rPr>
              <a:t> call with a Fulfillment Specialist will help that person understand the client’s business</a:t>
            </a:r>
          </a:p>
          <a:p>
            <a:pPr eaLnBrk="1" hangingPunct="1">
              <a:lnSpc>
                <a:spcPct val="80000"/>
              </a:lnSpc>
            </a:pPr>
            <a:endParaRPr lang="en-US" altLang="en-US" sz="1800" dirty="0" smtClean="0">
              <a:ea typeface="ＭＳ Ｐゴシック" pitchFamily="34" charset="-128"/>
            </a:endParaRPr>
          </a:p>
          <a:p>
            <a:pPr eaLnBrk="1" hangingPunct="1">
              <a:lnSpc>
                <a:spcPct val="80000"/>
              </a:lnSpc>
            </a:pPr>
            <a:r>
              <a:rPr lang="en-US" altLang="en-US" sz="1800" dirty="0" smtClean="0">
                <a:ea typeface="ＭＳ Ｐゴシック" pitchFamily="34" charset="-128"/>
              </a:rPr>
              <a:t>Posts will be discussed and selected relevant to the business</a:t>
            </a:r>
          </a:p>
          <a:p>
            <a:pPr eaLnBrk="1" hangingPunct="1">
              <a:lnSpc>
                <a:spcPct val="80000"/>
              </a:lnSpc>
            </a:pPr>
            <a:endParaRPr lang="en-US" altLang="en-US" sz="1800" dirty="0" smtClean="0">
              <a:ea typeface="ＭＳ Ｐゴシック" pitchFamily="34" charset="-128"/>
            </a:endParaRPr>
          </a:p>
          <a:p>
            <a:pPr eaLnBrk="1" hangingPunct="1">
              <a:lnSpc>
                <a:spcPct val="80000"/>
              </a:lnSpc>
            </a:pPr>
            <a:r>
              <a:rPr lang="en-US" altLang="en-US" sz="1800" dirty="0" smtClean="0">
                <a:ea typeface="ＭＳ Ｐゴシック" pitchFamily="34" charset="-128"/>
              </a:rPr>
              <a:t>Regular posts build brands to followers by keeping the business name in front of them</a:t>
            </a:r>
          </a:p>
          <a:p>
            <a:pPr eaLnBrk="1" hangingPunct="1">
              <a:lnSpc>
                <a:spcPct val="80000"/>
              </a:lnSpc>
            </a:pPr>
            <a:endParaRPr lang="en-US" altLang="en-US" sz="1800" dirty="0" smtClean="0">
              <a:ea typeface="ＭＳ Ｐゴシック" pitchFamily="34" charset="-128"/>
            </a:endParaRPr>
          </a:p>
          <a:p>
            <a:pPr eaLnBrk="1" hangingPunct="1">
              <a:lnSpc>
                <a:spcPct val="80000"/>
              </a:lnSpc>
            </a:pPr>
            <a:r>
              <a:rPr lang="en-US" altLang="en-US" sz="1800" dirty="0" smtClean="0">
                <a:ea typeface="ＭＳ Ｐゴシック" pitchFamily="34" charset="-128"/>
              </a:rPr>
              <a:t>Do not guarantee </a:t>
            </a:r>
            <a:r>
              <a:rPr lang="ja-JP" altLang="en-US" sz="1800" smtClean="0">
                <a:ea typeface="ＭＳ Ｐゴシック" pitchFamily="34" charset="-128"/>
              </a:rPr>
              <a:t>“</a:t>
            </a:r>
            <a:r>
              <a:rPr lang="en-US" altLang="ja-JP" sz="1800" dirty="0" smtClean="0">
                <a:ea typeface="ＭＳ Ｐゴシック" pitchFamily="34" charset="-128"/>
              </a:rPr>
              <a:t>Likes</a:t>
            </a:r>
            <a:r>
              <a:rPr lang="ja-JP" altLang="en-US" sz="1800" smtClean="0">
                <a:ea typeface="ＭＳ Ｐゴシック" pitchFamily="34" charset="-128"/>
              </a:rPr>
              <a:t>”</a:t>
            </a:r>
            <a:r>
              <a:rPr lang="en-US" altLang="ja-JP" sz="1800" dirty="0" smtClean="0">
                <a:ea typeface="ＭＳ Ｐゴシック" pitchFamily="34" charset="-128"/>
              </a:rPr>
              <a:t> or </a:t>
            </a:r>
            <a:r>
              <a:rPr lang="ja-JP" altLang="en-US" sz="1800" smtClean="0">
                <a:ea typeface="ＭＳ Ｐゴシック" pitchFamily="34" charset="-128"/>
              </a:rPr>
              <a:t>“</a:t>
            </a:r>
            <a:r>
              <a:rPr lang="en-US" altLang="ja-JP" sz="1800" dirty="0" smtClean="0">
                <a:ea typeface="ＭＳ Ｐゴシック" pitchFamily="34" charset="-128"/>
              </a:rPr>
              <a:t>Shares</a:t>
            </a:r>
            <a:r>
              <a:rPr lang="ja-JP" altLang="en-US" sz="1800" smtClean="0">
                <a:ea typeface="ＭＳ Ｐゴシック" pitchFamily="34" charset="-128"/>
              </a:rPr>
              <a:t>”</a:t>
            </a:r>
            <a:r>
              <a:rPr lang="en-US" altLang="ja-JP" sz="1800" dirty="0" smtClean="0">
                <a:ea typeface="ＭＳ Ｐゴシック" pitchFamily="34" charset="-128"/>
              </a:rPr>
              <a:t> – these are primarily built through custom offers</a:t>
            </a:r>
          </a:p>
          <a:p>
            <a:pPr eaLnBrk="1" hangingPunct="1">
              <a:lnSpc>
                <a:spcPct val="80000"/>
              </a:lnSpc>
            </a:pPr>
            <a:endParaRPr lang="en-US" altLang="en-US" sz="1800" dirty="0" smtClean="0">
              <a:ea typeface="ＭＳ Ｐゴシック" pitchFamily="34" charset="-128"/>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AutoShape 1"/>
          <p:cNvSpPr>
            <a:spLocks/>
          </p:cNvSpPr>
          <p:nvPr/>
        </p:nvSpPr>
        <p:spPr bwMode="auto">
          <a:xfrm>
            <a:off x="320675" y="3051175"/>
            <a:ext cx="2743200" cy="2743200"/>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0 w 21600"/>
              <a:gd name="T9" fmla="*/ 2147483647 h 21600"/>
              <a:gd name="T10" fmla="*/ 0 w 21600"/>
              <a:gd name="T11" fmla="*/ 2147483647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0" y="10800"/>
                </a:moveTo>
              </a:path>
            </a:pathLst>
          </a:custGeom>
          <a:solidFill>
            <a:srgbClr val="EFEFEF"/>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n-US"/>
          </a:p>
        </p:txBody>
      </p:sp>
      <p:sp>
        <p:nvSpPr>
          <p:cNvPr id="69635" name="Rectangle 3"/>
          <p:cNvSpPr>
            <a:spLocks/>
          </p:cNvSpPr>
          <p:nvPr/>
        </p:nvSpPr>
        <p:spPr bwMode="auto">
          <a:xfrm>
            <a:off x="293688" y="317500"/>
            <a:ext cx="9601200" cy="1703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rgbClr val="000000"/>
                </a:solidFill>
                <a:round/>
                <a:headEnd/>
                <a:tailEnd/>
              </a14:hiddenLine>
            </a:ext>
          </a:extLst>
        </p:spPr>
        <p:txBody>
          <a:bodyPr lIns="88890" tIns="88890" rIns="88890" bIns="8889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altLang="en-US" sz="4400">
              <a:solidFill>
                <a:srgbClr val="FFFFFF"/>
              </a:solidFill>
              <a:latin typeface="Ariel" charset="0"/>
              <a:sym typeface="Open Sans Bold" charset="0"/>
            </a:endParaRPr>
          </a:p>
        </p:txBody>
      </p:sp>
      <p:grpSp>
        <p:nvGrpSpPr>
          <p:cNvPr id="2" name="Group 7"/>
          <p:cNvGrpSpPr>
            <a:grpSpLocks/>
          </p:cNvGrpSpPr>
          <p:nvPr/>
        </p:nvGrpSpPr>
        <p:grpSpPr bwMode="auto">
          <a:xfrm>
            <a:off x="1105200" y="1756480"/>
            <a:ext cx="1180800" cy="1180924"/>
            <a:chOff x="0" y="0"/>
            <a:chExt cx="744" cy="744"/>
          </a:xfrm>
          <a:solidFill>
            <a:srgbClr val="92D050"/>
          </a:solidFill>
        </p:grpSpPr>
        <p:sp>
          <p:nvSpPr>
            <p:cNvPr id="112647" name="Oval 4"/>
            <p:cNvSpPr>
              <a:spLocks/>
            </p:cNvSpPr>
            <p:nvPr/>
          </p:nvSpPr>
          <p:spPr bwMode="auto">
            <a:xfrm>
              <a:off x="0" y="0"/>
              <a:ext cx="744" cy="744"/>
            </a:xfrm>
            <a:prstGeom prst="ellipse">
              <a:avLst/>
            </a:prstGeom>
            <a:grpFill/>
            <a:ln w="9525">
              <a:noFill/>
              <a:round/>
              <a:headEnd/>
              <a:tailEnd/>
            </a:ln>
          </p:spPr>
          <p:txBody>
            <a:bodyPr lIns="0" tIns="0" rIns="0" bIns="0"/>
            <a:lstStyle/>
            <a:p>
              <a:pPr>
                <a:defRPr/>
              </a:pPr>
              <a:endParaRPr lang="en-US">
                <a:latin typeface="Arial" pitchFamily="-84" charset="0"/>
                <a:ea typeface="ＭＳ Ｐゴシック" pitchFamily="-84" charset="-128"/>
                <a:cs typeface="ＭＳ Ｐゴシック" pitchFamily="-84" charset="-128"/>
              </a:endParaRPr>
            </a:p>
          </p:txBody>
        </p:sp>
        <p:sp>
          <p:nvSpPr>
            <p:cNvPr id="112648" name="Oval 5"/>
            <p:cNvSpPr>
              <a:spLocks/>
            </p:cNvSpPr>
            <p:nvPr/>
          </p:nvSpPr>
          <p:spPr bwMode="auto">
            <a:xfrm>
              <a:off x="73" y="73"/>
              <a:ext cx="597" cy="597"/>
            </a:xfrm>
            <a:prstGeom prst="ellipse">
              <a:avLst/>
            </a:prstGeom>
            <a:grpFill/>
            <a:ln w="9525">
              <a:noFill/>
              <a:round/>
              <a:headEnd/>
              <a:tailEnd/>
            </a:ln>
          </p:spPr>
          <p:txBody>
            <a:bodyPr lIns="0" tIns="0" rIns="0" bIns="0"/>
            <a:lstStyle/>
            <a:p>
              <a:pPr>
                <a:defRPr/>
              </a:pPr>
              <a:endParaRPr lang="en-US">
                <a:latin typeface="Arial" pitchFamily="-84" charset="0"/>
                <a:ea typeface="ＭＳ Ｐゴシック" pitchFamily="-84" charset="-128"/>
                <a:cs typeface="ＭＳ Ｐゴシック" pitchFamily="-84" charset="-128"/>
              </a:endParaRPr>
            </a:p>
          </p:txBody>
        </p:sp>
        <p:sp>
          <p:nvSpPr>
            <p:cNvPr id="112649" name="Rectangle 6"/>
            <p:cNvSpPr>
              <a:spLocks/>
            </p:cNvSpPr>
            <p:nvPr/>
          </p:nvSpPr>
          <p:spPr bwMode="auto">
            <a:xfrm>
              <a:off x="192" y="73"/>
              <a:ext cx="368" cy="536"/>
            </a:xfrm>
            <a:prstGeom prst="rect">
              <a:avLst/>
            </a:prstGeom>
            <a:grpFill/>
            <a:ln w="12700" cap="rnd">
              <a:noFill/>
              <a:round/>
              <a:headEnd/>
              <a:tailEnd/>
            </a:ln>
          </p:spPr>
          <p:txBody>
            <a:bodyPr lIns="88900" tIns="88900" rIns="88900" bIns="88900"/>
            <a:lstStyle/>
            <a:p>
              <a:pPr>
                <a:defRPr/>
              </a:pPr>
              <a:r>
                <a:rPr lang="en-US" sz="4800" dirty="0">
                  <a:solidFill>
                    <a:srgbClr val="FFFFFF"/>
                  </a:solidFill>
                  <a:latin typeface="Arial Bold" pitchFamily="34" charset="0"/>
                  <a:ea typeface="ＭＳ Ｐゴシック" pitchFamily="-84" charset="-128"/>
                  <a:cs typeface="Arial Bold" pitchFamily="34" charset="0"/>
                  <a:sym typeface="Arial Bold" pitchFamily="34" charset="0"/>
                </a:rPr>
                <a:t>1</a:t>
              </a:r>
            </a:p>
          </p:txBody>
        </p:sp>
      </p:grpSp>
      <p:sp>
        <p:nvSpPr>
          <p:cNvPr id="69637" name="Rectangle 8"/>
          <p:cNvSpPr>
            <a:spLocks/>
          </p:cNvSpPr>
          <p:nvPr/>
        </p:nvSpPr>
        <p:spPr bwMode="auto">
          <a:xfrm>
            <a:off x="352425" y="4422775"/>
            <a:ext cx="26924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rgbClr val="000000"/>
                </a:solidFill>
                <a:round/>
                <a:headEnd/>
                <a:tailEnd/>
              </a14:hiddenLine>
            </a:ext>
          </a:extLst>
        </p:spPr>
        <p:txBody>
          <a:bodyPr lIns="88890" tIns="88890" rIns="88890" bIns="8889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sz="3000">
                <a:solidFill>
                  <a:srgbClr val="999999"/>
                </a:solidFill>
                <a:latin typeface="Rockwell" pitchFamily="18" charset="0"/>
                <a:sym typeface="Open Sans Bold" charset="0"/>
              </a:rPr>
              <a:t>Customer</a:t>
            </a:r>
            <a:endParaRPr lang="en-US" altLang="en-US" sz="1400">
              <a:latin typeface="Rockwell" pitchFamily="18" charset="0"/>
            </a:endParaRPr>
          </a:p>
          <a:p>
            <a:pPr algn="ctr" eaLnBrk="1" hangingPunct="1"/>
            <a:r>
              <a:rPr lang="en-US" altLang="en-US" sz="3000">
                <a:solidFill>
                  <a:srgbClr val="999999"/>
                </a:solidFill>
                <a:latin typeface="Rockwell" pitchFamily="18" charset="0"/>
                <a:sym typeface="Open Sans Bold" charset="0"/>
              </a:rPr>
              <a:t>Service</a:t>
            </a:r>
          </a:p>
        </p:txBody>
      </p:sp>
      <p:pic>
        <p:nvPicPr>
          <p:cNvPr id="69638" name="Picture 9"/>
          <p:cNvPicPr>
            <a:picLocks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39800" y="3163888"/>
            <a:ext cx="1503363"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69639" name="Title 10"/>
          <p:cNvSpPr>
            <a:spLocks noGrp="1"/>
          </p:cNvSpPr>
          <p:nvPr>
            <p:ph type="title"/>
          </p:nvPr>
        </p:nvSpPr>
        <p:spPr>
          <a:xfrm>
            <a:off x="0" y="211138"/>
            <a:ext cx="9144000" cy="990600"/>
          </a:xfrm>
        </p:spPr>
        <p:txBody>
          <a:bodyPr/>
          <a:lstStyle/>
          <a:p>
            <a:pPr eaLnBrk="1" hangingPunct="1"/>
            <a:r>
              <a:rPr lang="en-US" altLang="en-US" sz="4000" smtClean="0">
                <a:ea typeface="ＭＳ Ｐゴシック" pitchFamily="34" charset="-128"/>
                <a:sym typeface="Open Sans Bold" charset="0"/>
              </a:rPr>
              <a:t>Successful Social Marketing</a:t>
            </a:r>
            <a:br>
              <a:rPr lang="en-US" altLang="en-US" sz="4000" smtClean="0">
                <a:ea typeface="ＭＳ Ｐゴシック" pitchFamily="34" charset="-128"/>
                <a:sym typeface="Open Sans Bold" charset="0"/>
              </a:rPr>
            </a:br>
            <a:r>
              <a:rPr lang="en-US" altLang="en-US" sz="4000" smtClean="0">
                <a:ea typeface="ＭＳ Ｐゴシック" pitchFamily="34" charset="-128"/>
                <a:sym typeface="Open Sans Bold" charset="0"/>
              </a:rPr>
              <a:t>is About Three Things</a:t>
            </a:r>
            <a:endParaRPr lang="en-US" altLang="en-US" sz="4000" smtClean="0">
              <a:ea typeface="ＭＳ Ｐゴシック" pitchFamily="34" charset="-128"/>
            </a:endParaRPr>
          </a:p>
        </p:txBody>
      </p:sp>
    </p:spTree>
  </p:cSld>
  <p:clrMapOvr>
    <a:masterClrMapping/>
  </p:clrMapOvr>
  <p:transition spd="slow">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4"/>
          <p:cNvPicPr>
            <a:picLocks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66888" y="2971800"/>
            <a:ext cx="5405437" cy="3338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70659" name="Title 5"/>
          <p:cNvSpPr>
            <a:spLocks noGrp="1"/>
          </p:cNvSpPr>
          <p:nvPr>
            <p:ph type="title"/>
          </p:nvPr>
        </p:nvSpPr>
        <p:spPr/>
        <p:txBody>
          <a:bodyPr/>
          <a:lstStyle/>
          <a:p>
            <a:pPr eaLnBrk="1" hangingPunct="1"/>
            <a:r>
              <a:rPr lang="en-US" altLang="en-US" sz="4000" smtClean="0">
                <a:ea typeface="ＭＳ Ｐゴシック" pitchFamily="34" charset="-128"/>
                <a:sym typeface="Open Sans Bold" charset="0"/>
              </a:rPr>
              <a:t/>
            </a:r>
            <a:br>
              <a:rPr lang="en-US" altLang="en-US" sz="4000" smtClean="0">
                <a:ea typeface="ＭＳ Ｐゴシック" pitchFamily="34" charset="-128"/>
                <a:sym typeface="Open Sans Bold" charset="0"/>
              </a:rPr>
            </a:br>
            <a:r>
              <a:rPr lang="en-US" altLang="en-US" sz="4000" smtClean="0">
                <a:ea typeface="ＭＳ Ｐゴシック" pitchFamily="34" charset="-128"/>
                <a:sym typeface="Open Sans Bold" charset="0"/>
              </a:rPr>
              <a:t>#1 Customer Service</a:t>
            </a:r>
            <a:r>
              <a:rPr lang="en-US" altLang="en-US" sz="4000" smtClean="0">
                <a:ea typeface="ＭＳ Ｐゴシック" pitchFamily="34" charset="-128"/>
              </a:rPr>
              <a:t/>
            </a:r>
            <a:br>
              <a:rPr lang="en-US" altLang="en-US" sz="4000" smtClean="0">
                <a:ea typeface="ＭＳ Ｐゴシック" pitchFamily="34" charset="-128"/>
              </a:rPr>
            </a:br>
            <a:endParaRPr lang="en-US" altLang="en-US" sz="4000" smtClean="0">
              <a:ea typeface="ＭＳ Ｐゴシック" pitchFamily="34" charset="-128"/>
            </a:endParaRPr>
          </a:p>
        </p:txBody>
      </p:sp>
      <p:sp>
        <p:nvSpPr>
          <p:cNvPr id="70660" name="Content Placeholder 4"/>
          <p:cNvSpPr>
            <a:spLocks noGrp="1"/>
          </p:cNvSpPr>
          <p:nvPr>
            <p:ph idx="1"/>
          </p:nvPr>
        </p:nvSpPr>
        <p:spPr/>
        <p:txBody>
          <a:bodyPr/>
          <a:lstStyle/>
          <a:p>
            <a:pPr marL="0" indent="0" algn="ctr" eaLnBrk="1" hangingPunct="1">
              <a:buFont typeface="Arial" pitchFamily="34" charset="0"/>
              <a:buNone/>
            </a:pPr>
            <a:r>
              <a:rPr lang="en-US" altLang="en-US" smtClean="0">
                <a:ea typeface="ＭＳ Ｐゴシック" pitchFamily="34" charset="-128"/>
                <a:sym typeface="Open Sans Bold" charset="0"/>
              </a:rPr>
              <a:t>Having a social media channel you don't monitor is like having phone lines at your business that are never answered.</a:t>
            </a:r>
            <a:br>
              <a:rPr lang="en-US" altLang="en-US" smtClean="0">
                <a:ea typeface="ＭＳ Ｐゴシック" pitchFamily="34" charset="-128"/>
                <a:sym typeface="Open Sans Bold" charset="0"/>
              </a:rPr>
            </a:br>
            <a:endParaRPr lang="en-US" altLang="en-US" smtClean="0">
              <a:ea typeface="ＭＳ Ｐゴシック" pitchFamily="34" charset="-128"/>
            </a:endParaRPr>
          </a:p>
        </p:txBody>
      </p:sp>
    </p:spTree>
  </p:cSld>
  <p:clrMapOvr>
    <a:masterClrMapping/>
  </p:clrMapOvr>
  <p:transition spd="slow">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AutoShape 1"/>
          <p:cNvSpPr>
            <a:spLocks/>
          </p:cNvSpPr>
          <p:nvPr/>
        </p:nvSpPr>
        <p:spPr bwMode="auto">
          <a:xfrm>
            <a:off x="3176588" y="2895600"/>
            <a:ext cx="2743200" cy="2743200"/>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0 w 21600"/>
              <a:gd name="T9" fmla="*/ 2147483647 h 21600"/>
              <a:gd name="T10" fmla="*/ 0 w 21600"/>
              <a:gd name="T11" fmla="*/ 2147483647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0" y="10800"/>
                </a:moveTo>
              </a:path>
            </a:pathLst>
          </a:custGeom>
          <a:solidFill>
            <a:srgbClr val="EFEFEF"/>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n-US"/>
          </a:p>
        </p:txBody>
      </p:sp>
      <p:sp>
        <p:nvSpPr>
          <p:cNvPr id="71683" name="Rectangle 3"/>
          <p:cNvSpPr>
            <a:spLocks/>
          </p:cNvSpPr>
          <p:nvPr/>
        </p:nvSpPr>
        <p:spPr bwMode="auto">
          <a:xfrm>
            <a:off x="293688" y="317500"/>
            <a:ext cx="9393237" cy="1703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rgbClr val="000000"/>
                </a:solidFill>
                <a:round/>
                <a:headEnd/>
                <a:tailEnd/>
              </a14:hiddenLine>
            </a:ext>
          </a:extLst>
        </p:spPr>
        <p:txBody>
          <a:bodyPr lIns="88890" tIns="88890" rIns="88890" bIns="8889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altLang="en-US" sz="4400">
              <a:solidFill>
                <a:srgbClr val="FFFFFF"/>
              </a:solidFill>
              <a:latin typeface="Ariel" charset="0"/>
              <a:sym typeface="Open Sans Bold" charset="0"/>
            </a:endParaRPr>
          </a:p>
        </p:txBody>
      </p:sp>
      <p:grpSp>
        <p:nvGrpSpPr>
          <p:cNvPr id="2" name="Group 7"/>
          <p:cNvGrpSpPr>
            <a:grpSpLocks/>
          </p:cNvGrpSpPr>
          <p:nvPr/>
        </p:nvGrpSpPr>
        <p:grpSpPr bwMode="auto">
          <a:xfrm>
            <a:off x="990600" y="1676400"/>
            <a:ext cx="1180800" cy="1180924"/>
            <a:chOff x="0" y="0"/>
            <a:chExt cx="744" cy="744"/>
          </a:xfrm>
          <a:solidFill>
            <a:srgbClr val="92D050"/>
          </a:solidFill>
        </p:grpSpPr>
        <p:sp>
          <p:nvSpPr>
            <p:cNvPr id="114701" name="Oval 4"/>
            <p:cNvSpPr>
              <a:spLocks/>
            </p:cNvSpPr>
            <p:nvPr/>
          </p:nvSpPr>
          <p:spPr bwMode="auto">
            <a:xfrm>
              <a:off x="0" y="0"/>
              <a:ext cx="744" cy="744"/>
            </a:xfrm>
            <a:prstGeom prst="ellipse">
              <a:avLst/>
            </a:prstGeom>
            <a:grpFill/>
            <a:ln w="9525">
              <a:noFill/>
              <a:round/>
              <a:headEnd/>
              <a:tailEnd/>
            </a:ln>
          </p:spPr>
          <p:txBody>
            <a:bodyPr lIns="0" tIns="0" rIns="0" bIns="0"/>
            <a:lstStyle/>
            <a:p>
              <a:pPr>
                <a:defRPr/>
              </a:pPr>
              <a:endParaRPr lang="en-US">
                <a:latin typeface="Arial" pitchFamily="-84" charset="0"/>
                <a:ea typeface="ＭＳ Ｐゴシック" pitchFamily="-84" charset="-128"/>
                <a:cs typeface="ＭＳ Ｐゴシック" pitchFamily="-84" charset="-128"/>
              </a:endParaRPr>
            </a:p>
          </p:txBody>
        </p:sp>
        <p:sp>
          <p:nvSpPr>
            <p:cNvPr id="114702" name="Oval 5"/>
            <p:cNvSpPr>
              <a:spLocks/>
            </p:cNvSpPr>
            <p:nvPr/>
          </p:nvSpPr>
          <p:spPr bwMode="auto">
            <a:xfrm>
              <a:off x="73" y="73"/>
              <a:ext cx="597" cy="597"/>
            </a:xfrm>
            <a:prstGeom prst="ellipse">
              <a:avLst/>
            </a:prstGeom>
            <a:grpFill/>
            <a:ln w="9525">
              <a:noFill/>
              <a:round/>
              <a:headEnd/>
              <a:tailEnd/>
            </a:ln>
          </p:spPr>
          <p:txBody>
            <a:bodyPr lIns="0" tIns="0" rIns="0" bIns="0"/>
            <a:lstStyle/>
            <a:p>
              <a:pPr>
                <a:defRPr/>
              </a:pPr>
              <a:endParaRPr lang="en-US">
                <a:latin typeface="Arial" pitchFamily="-84" charset="0"/>
                <a:ea typeface="ＭＳ Ｐゴシック" pitchFamily="-84" charset="-128"/>
                <a:cs typeface="ＭＳ Ｐゴシック" pitchFamily="-84" charset="-128"/>
              </a:endParaRPr>
            </a:p>
          </p:txBody>
        </p:sp>
        <p:sp>
          <p:nvSpPr>
            <p:cNvPr id="114703" name="Rectangle 6"/>
            <p:cNvSpPr>
              <a:spLocks/>
            </p:cNvSpPr>
            <p:nvPr/>
          </p:nvSpPr>
          <p:spPr bwMode="auto">
            <a:xfrm>
              <a:off x="192" y="73"/>
              <a:ext cx="368" cy="536"/>
            </a:xfrm>
            <a:prstGeom prst="rect">
              <a:avLst/>
            </a:prstGeom>
            <a:grpFill/>
            <a:ln w="12700" cap="rnd">
              <a:noFill/>
              <a:round/>
              <a:headEnd/>
              <a:tailEnd/>
            </a:ln>
          </p:spPr>
          <p:txBody>
            <a:bodyPr lIns="88900" tIns="88900" rIns="88900" bIns="88900"/>
            <a:lstStyle/>
            <a:p>
              <a:pPr>
                <a:defRPr/>
              </a:pPr>
              <a:r>
                <a:rPr lang="en-US" sz="4800" dirty="0">
                  <a:solidFill>
                    <a:srgbClr val="FFFFFF"/>
                  </a:solidFill>
                  <a:latin typeface="Arial Bold" pitchFamily="34" charset="0"/>
                  <a:ea typeface="ＭＳ Ｐゴシック" pitchFamily="-84" charset="-128"/>
                  <a:cs typeface="Arial Bold" pitchFamily="34" charset="0"/>
                  <a:sym typeface="Arial Bold" pitchFamily="34" charset="0"/>
                </a:rPr>
                <a:t>1</a:t>
              </a:r>
            </a:p>
          </p:txBody>
        </p:sp>
      </p:grpSp>
      <p:grpSp>
        <p:nvGrpSpPr>
          <p:cNvPr id="3" name="Group 11"/>
          <p:cNvGrpSpPr>
            <a:grpSpLocks/>
          </p:cNvGrpSpPr>
          <p:nvPr/>
        </p:nvGrpSpPr>
        <p:grpSpPr bwMode="auto">
          <a:xfrm>
            <a:off x="3923160" y="1638476"/>
            <a:ext cx="1182240" cy="1180924"/>
            <a:chOff x="0" y="0"/>
            <a:chExt cx="744" cy="744"/>
          </a:xfrm>
          <a:solidFill>
            <a:srgbClr val="92D050"/>
          </a:solidFill>
        </p:grpSpPr>
        <p:sp>
          <p:nvSpPr>
            <p:cNvPr id="114698" name="Oval 8"/>
            <p:cNvSpPr>
              <a:spLocks/>
            </p:cNvSpPr>
            <p:nvPr/>
          </p:nvSpPr>
          <p:spPr bwMode="auto">
            <a:xfrm>
              <a:off x="0" y="0"/>
              <a:ext cx="744" cy="744"/>
            </a:xfrm>
            <a:prstGeom prst="ellipse">
              <a:avLst/>
            </a:prstGeom>
            <a:grpFill/>
            <a:ln w="9525">
              <a:noFill/>
              <a:round/>
              <a:headEnd/>
              <a:tailEnd/>
            </a:ln>
          </p:spPr>
          <p:txBody>
            <a:bodyPr lIns="0" tIns="0" rIns="0" bIns="0"/>
            <a:lstStyle/>
            <a:p>
              <a:pPr>
                <a:defRPr/>
              </a:pPr>
              <a:endParaRPr lang="en-US">
                <a:latin typeface="Arial" pitchFamily="-84" charset="0"/>
                <a:ea typeface="ＭＳ Ｐゴシック" pitchFamily="-84" charset="-128"/>
                <a:cs typeface="ＭＳ Ｐゴシック" pitchFamily="-84" charset="-128"/>
              </a:endParaRPr>
            </a:p>
          </p:txBody>
        </p:sp>
        <p:sp>
          <p:nvSpPr>
            <p:cNvPr id="114699" name="Oval 9"/>
            <p:cNvSpPr>
              <a:spLocks/>
            </p:cNvSpPr>
            <p:nvPr/>
          </p:nvSpPr>
          <p:spPr bwMode="auto">
            <a:xfrm>
              <a:off x="73" y="73"/>
              <a:ext cx="597" cy="597"/>
            </a:xfrm>
            <a:prstGeom prst="ellipse">
              <a:avLst/>
            </a:prstGeom>
            <a:grpFill/>
            <a:ln w="9525">
              <a:noFill/>
              <a:round/>
              <a:headEnd/>
              <a:tailEnd/>
            </a:ln>
          </p:spPr>
          <p:txBody>
            <a:bodyPr lIns="0" tIns="0" rIns="0" bIns="0"/>
            <a:lstStyle/>
            <a:p>
              <a:pPr>
                <a:defRPr/>
              </a:pPr>
              <a:endParaRPr lang="en-US">
                <a:latin typeface="Arial" pitchFamily="-84" charset="0"/>
                <a:ea typeface="ＭＳ Ｐゴシック" pitchFamily="-84" charset="-128"/>
                <a:cs typeface="ＭＳ Ｐゴシック" pitchFamily="-84" charset="-128"/>
              </a:endParaRPr>
            </a:p>
          </p:txBody>
        </p:sp>
        <p:sp>
          <p:nvSpPr>
            <p:cNvPr id="114700" name="Rectangle 10"/>
            <p:cNvSpPr>
              <a:spLocks/>
            </p:cNvSpPr>
            <p:nvPr/>
          </p:nvSpPr>
          <p:spPr bwMode="auto">
            <a:xfrm>
              <a:off x="192" y="73"/>
              <a:ext cx="368" cy="536"/>
            </a:xfrm>
            <a:prstGeom prst="rect">
              <a:avLst/>
            </a:prstGeom>
            <a:grpFill/>
            <a:ln w="12700" cap="rnd">
              <a:noFill/>
              <a:round/>
              <a:headEnd/>
              <a:tailEnd/>
            </a:ln>
          </p:spPr>
          <p:txBody>
            <a:bodyPr lIns="88900" tIns="88900" rIns="88900" bIns="88900"/>
            <a:lstStyle/>
            <a:p>
              <a:pPr>
                <a:defRPr/>
              </a:pPr>
              <a:r>
                <a:rPr lang="en-US" sz="4800" dirty="0">
                  <a:solidFill>
                    <a:srgbClr val="FFFFFF"/>
                  </a:solidFill>
                  <a:latin typeface="Arial Bold" pitchFamily="34" charset="0"/>
                  <a:ea typeface="ＭＳ Ｐゴシック" pitchFamily="-84" charset="-128"/>
                  <a:cs typeface="Arial Bold" pitchFamily="34" charset="0"/>
                  <a:sym typeface="Arial Bold" pitchFamily="34" charset="0"/>
                </a:rPr>
                <a:t>2</a:t>
              </a:r>
            </a:p>
          </p:txBody>
        </p:sp>
      </p:grpSp>
      <p:sp>
        <p:nvSpPr>
          <p:cNvPr id="71686" name="Rectangle 12"/>
          <p:cNvSpPr>
            <a:spLocks/>
          </p:cNvSpPr>
          <p:nvPr/>
        </p:nvSpPr>
        <p:spPr bwMode="auto">
          <a:xfrm>
            <a:off x="279400" y="4419600"/>
            <a:ext cx="26924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rgbClr val="000000"/>
                </a:solidFill>
                <a:round/>
                <a:headEnd/>
                <a:tailEnd/>
              </a14:hiddenLine>
            </a:ext>
          </a:extLst>
        </p:spPr>
        <p:txBody>
          <a:bodyPr lIns="88890" tIns="88890" rIns="88890" bIns="8889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sz="3000">
                <a:solidFill>
                  <a:srgbClr val="999999"/>
                </a:solidFill>
                <a:latin typeface="Rockwell" pitchFamily="18" charset="0"/>
                <a:sym typeface="Open Sans Bold" charset="0"/>
              </a:rPr>
              <a:t>Customer</a:t>
            </a:r>
            <a:endParaRPr lang="en-US" altLang="en-US" sz="1400">
              <a:latin typeface="Rockwell" pitchFamily="18" charset="0"/>
            </a:endParaRPr>
          </a:p>
          <a:p>
            <a:pPr algn="ctr" eaLnBrk="1" hangingPunct="1"/>
            <a:r>
              <a:rPr lang="en-US" altLang="en-US" sz="3000">
                <a:solidFill>
                  <a:srgbClr val="999999"/>
                </a:solidFill>
                <a:latin typeface="Rockwell" pitchFamily="18" charset="0"/>
                <a:sym typeface="Open Sans Bold" charset="0"/>
              </a:rPr>
              <a:t>Service</a:t>
            </a:r>
          </a:p>
        </p:txBody>
      </p:sp>
      <p:sp>
        <p:nvSpPr>
          <p:cNvPr id="71687" name="Rectangle 13"/>
          <p:cNvSpPr>
            <a:spLocks/>
          </p:cNvSpPr>
          <p:nvPr/>
        </p:nvSpPr>
        <p:spPr bwMode="auto">
          <a:xfrm>
            <a:off x="3232150" y="4413250"/>
            <a:ext cx="26924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rgbClr val="000000"/>
                </a:solidFill>
                <a:round/>
                <a:headEnd/>
                <a:tailEnd/>
              </a14:hiddenLine>
            </a:ext>
          </a:extLst>
        </p:spPr>
        <p:txBody>
          <a:bodyPr lIns="88890" tIns="88890" rIns="88890" bIns="8889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sz="3000">
                <a:solidFill>
                  <a:srgbClr val="999999"/>
                </a:solidFill>
                <a:latin typeface="Open Sans Bold" charset="0"/>
                <a:sym typeface="Open Sans Bold" charset="0"/>
              </a:rPr>
              <a:t>Generating</a:t>
            </a:r>
            <a:endParaRPr lang="en-US" altLang="en-US" sz="1400">
              <a:cs typeface="Arial" pitchFamily="34" charset="0"/>
            </a:endParaRPr>
          </a:p>
          <a:p>
            <a:pPr algn="ctr" eaLnBrk="1" hangingPunct="1"/>
            <a:r>
              <a:rPr lang="en-US" altLang="en-US" sz="3000">
                <a:solidFill>
                  <a:srgbClr val="999999"/>
                </a:solidFill>
                <a:latin typeface="Open Sans Bold" charset="0"/>
                <a:cs typeface="Arial" pitchFamily="34" charset="0"/>
                <a:sym typeface="Open Sans Bold" charset="0"/>
              </a:rPr>
              <a:t>Leads</a:t>
            </a:r>
          </a:p>
        </p:txBody>
      </p:sp>
      <p:pic>
        <p:nvPicPr>
          <p:cNvPr id="71688" name="Picture 14"/>
          <p:cNvPicPr>
            <a:picLocks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39800" y="3048000"/>
            <a:ext cx="1503363"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71689" name="Picture 15"/>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819525" y="3008313"/>
            <a:ext cx="1503363"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71690" name="Title 10"/>
          <p:cNvSpPr>
            <a:spLocks noGrp="1"/>
          </p:cNvSpPr>
          <p:nvPr>
            <p:ph type="title"/>
          </p:nvPr>
        </p:nvSpPr>
        <p:spPr/>
        <p:txBody>
          <a:bodyPr/>
          <a:lstStyle/>
          <a:p>
            <a:pPr eaLnBrk="1" hangingPunct="1"/>
            <a:r>
              <a:rPr lang="en-US" altLang="en-US" sz="3000" smtClean="0">
                <a:latin typeface="Rockwell" pitchFamily="18" charset="0"/>
                <a:ea typeface="ＭＳ Ｐゴシック" pitchFamily="34" charset="-128"/>
                <a:sym typeface="Open Sans Bold" charset="0"/>
              </a:rPr>
              <a:t>Successful Social Marketing</a:t>
            </a:r>
            <a:br>
              <a:rPr lang="en-US" altLang="en-US" sz="3000" smtClean="0">
                <a:latin typeface="Rockwell" pitchFamily="18" charset="0"/>
                <a:ea typeface="ＭＳ Ｐゴシック" pitchFamily="34" charset="-128"/>
                <a:sym typeface="Open Sans Bold" charset="0"/>
              </a:rPr>
            </a:br>
            <a:r>
              <a:rPr lang="en-US" altLang="en-US" sz="3000" smtClean="0">
                <a:latin typeface="Rockwell" pitchFamily="18" charset="0"/>
                <a:ea typeface="ＭＳ Ｐゴシック" pitchFamily="34" charset="-128"/>
                <a:sym typeface="Open Sans Bold" charset="0"/>
              </a:rPr>
              <a:t>is About Three Things</a:t>
            </a:r>
            <a:endParaRPr lang="en-US" altLang="en-US" sz="3000" smtClean="0">
              <a:latin typeface="Rockwell" pitchFamily="18" charset="0"/>
              <a:ea typeface="ＭＳ Ｐゴシック" pitchFamily="34" charset="-128"/>
            </a:endParaRPr>
          </a:p>
        </p:txBody>
      </p:sp>
    </p:spTree>
  </p:cSld>
  <p:clrMapOvr>
    <a:masterClrMapping/>
  </p:clrMapOvr>
  <p:transition spd="slow">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a:spLocks/>
          </p:cNvSpPr>
          <p:nvPr/>
        </p:nvSpPr>
        <p:spPr bwMode="auto">
          <a:xfrm>
            <a:off x="1905000" y="690563"/>
            <a:ext cx="8521700" cy="2247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rgbClr val="000000"/>
                </a:solidFill>
                <a:round/>
                <a:headEnd/>
                <a:tailEnd/>
              </a14:hiddenLine>
            </a:ext>
          </a:extLst>
        </p:spPr>
        <p:txBody>
          <a:bodyPr lIns="88890" tIns="88890" rIns="88890" bIns="8889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altLang="en-US" sz="3000">
              <a:solidFill>
                <a:srgbClr val="FFFFFF"/>
              </a:solidFill>
              <a:latin typeface="Ariel" charset="0"/>
              <a:sym typeface="Open Sans Bold" charset="0"/>
            </a:endParaRPr>
          </a:p>
        </p:txBody>
      </p:sp>
      <p:grpSp>
        <p:nvGrpSpPr>
          <p:cNvPr id="2" name="Group 2"/>
          <p:cNvGrpSpPr>
            <a:grpSpLocks/>
          </p:cNvGrpSpPr>
          <p:nvPr/>
        </p:nvGrpSpPr>
        <p:grpSpPr bwMode="auto">
          <a:xfrm>
            <a:off x="609600" y="2438400"/>
            <a:ext cx="7778750" cy="3694113"/>
            <a:chOff x="658813" y="2935288"/>
            <a:chExt cx="7778750" cy="3694112"/>
          </a:xfrm>
          <a:solidFill>
            <a:srgbClr val="92D050"/>
          </a:solidFill>
        </p:grpSpPr>
        <p:sp>
          <p:nvSpPr>
            <p:cNvPr id="55302" name="AutoShape 4"/>
            <p:cNvSpPr>
              <a:spLocks/>
            </p:cNvSpPr>
            <p:nvPr/>
          </p:nvSpPr>
          <p:spPr bwMode="auto">
            <a:xfrm>
              <a:off x="658813" y="3670300"/>
              <a:ext cx="2587625" cy="2446338"/>
            </a:xfrm>
            <a:custGeom>
              <a:avLst/>
              <a:gdLst>
                <a:gd name="T0" fmla="*/ 2147483647 w 20305"/>
                <a:gd name="T1" fmla="*/ 2147483647 h 20505"/>
                <a:gd name="T2" fmla="*/ 2147483647 w 20305"/>
                <a:gd name="T3" fmla="*/ 2147483647 h 20505"/>
                <a:gd name="T4" fmla="*/ 2147483647 w 20305"/>
                <a:gd name="T5" fmla="*/ 2147483647 h 20505"/>
                <a:gd name="T6" fmla="*/ 2147483647 w 20305"/>
                <a:gd name="T7" fmla="*/ 2147483647 h 20505"/>
                <a:gd name="T8" fmla="*/ 2147483647 w 20305"/>
                <a:gd name="T9" fmla="*/ 2147483647 h 20505"/>
                <a:gd name="T10" fmla="*/ 2147483647 w 20305"/>
                <a:gd name="T11" fmla="*/ 2147483647 h 20505"/>
                <a:gd name="T12" fmla="*/ 2147483647 w 20305"/>
                <a:gd name="T13" fmla="*/ 2147483647 h 20505"/>
                <a:gd name="T14" fmla="*/ 2147483647 w 20305"/>
                <a:gd name="T15" fmla="*/ 2147483647 h 20505"/>
                <a:gd name="T16" fmla="*/ 0 60000 65536"/>
                <a:gd name="T17" fmla="*/ 0 60000 65536"/>
                <a:gd name="T18" fmla="*/ 0 60000 65536"/>
                <a:gd name="T19" fmla="*/ 0 60000 65536"/>
                <a:gd name="T20" fmla="*/ 0 60000 65536"/>
                <a:gd name="T21" fmla="*/ 0 60000 65536"/>
                <a:gd name="T22" fmla="*/ 0 60000 65536"/>
                <a:gd name="T23" fmla="*/ 0 60000 65536"/>
                <a:gd name="T24" fmla="*/ 0 w 20305"/>
                <a:gd name="T25" fmla="*/ 0 h 20505"/>
                <a:gd name="T26" fmla="*/ 20305 w 20305"/>
                <a:gd name="T27" fmla="*/ 20505 h 2050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305" h="20505">
                  <a:moveTo>
                    <a:pt x="20305" y="20505"/>
                  </a:moveTo>
                  <a:lnTo>
                    <a:pt x="13217" y="14887"/>
                  </a:lnTo>
                  <a:cubicBezTo>
                    <a:pt x="8601" y="16738"/>
                    <a:pt x="3084" y="15075"/>
                    <a:pt x="894" y="11173"/>
                  </a:cubicBezTo>
                  <a:cubicBezTo>
                    <a:pt x="-1295" y="7270"/>
                    <a:pt x="672" y="2607"/>
                    <a:pt x="5288" y="756"/>
                  </a:cubicBezTo>
                  <a:cubicBezTo>
                    <a:pt x="9904" y="-1095"/>
                    <a:pt x="15421" y="568"/>
                    <a:pt x="17611" y="4470"/>
                  </a:cubicBezTo>
                  <a:cubicBezTo>
                    <a:pt x="19227" y="7350"/>
                    <a:pt x="18613" y="10771"/>
                    <a:pt x="16059" y="13117"/>
                  </a:cubicBezTo>
                  <a:lnTo>
                    <a:pt x="20305" y="20505"/>
                  </a:lnTo>
                  <a:close/>
                  <a:moveTo>
                    <a:pt x="20305" y="20505"/>
                  </a:moveTo>
                </a:path>
              </a:pathLst>
            </a:custGeom>
            <a:grpFill/>
            <a:ln w="38100">
              <a:solidFill>
                <a:srgbClr val="FFFFFF"/>
              </a:solidFill>
              <a:round/>
              <a:headEnd/>
              <a:tailEnd/>
            </a:ln>
          </p:spPr>
          <p:txBody>
            <a:bodyPr lIns="0" tIns="0" rIns="0" bIns="0"/>
            <a:lstStyle/>
            <a:p>
              <a:pPr>
                <a:defRPr/>
              </a:pPr>
              <a:endParaRPr lang="en-US"/>
            </a:p>
          </p:txBody>
        </p:sp>
        <p:sp>
          <p:nvSpPr>
            <p:cNvPr id="55303" name="AutoShape 5"/>
            <p:cNvSpPr>
              <a:spLocks/>
            </p:cNvSpPr>
            <p:nvPr/>
          </p:nvSpPr>
          <p:spPr bwMode="auto">
            <a:xfrm>
              <a:off x="3135313" y="2935288"/>
              <a:ext cx="3030537" cy="3694112"/>
            </a:xfrm>
            <a:custGeom>
              <a:avLst/>
              <a:gdLst>
                <a:gd name="T0" fmla="*/ 2147483647 w 19066"/>
                <a:gd name="T1" fmla="*/ 2147483647 h 20706"/>
                <a:gd name="T2" fmla="*/ 2147483647 w 19066"/>
                <a:gd name="T3" fmla="*/ 2147483647 h 20706"/>
                <a:gd name="T4" fmla="*/ 2147483647 w 19066"/>
                <a:gd name="T5" fmla="*/ 2147483647 h 20706"/>
                <a:gd name="T6" fmla="*/ 2147483647 w 19066"/>
                <a:gd name="T7" fmla="*/ 2147483647 h 20706"/>
                <a:gd name="T8" fmla="*/ 2147483647 w 19066"/>
                <a:gd name="T9" fmla="*/ 2147483647 h 20706"/>
                <a:gd name="T10" fmla="*/ 2147483647 w 19066"/>
                <a:gd name="T11" fmla="*/ 2147483647 h 20706"/>
                <a:gd name="T12" fmla="*/ 2147483647 w 19066"/>
                <a:gd name="T13" fmla="*/ 2147483647 h 20706"/>
                <a:gd name="T14" fmla="*/ 2147483647 w 19066"/>
                <a:gd name="T15" fmla="*/ 2147483647 h 20706"/>
                <a:gd name="T16" fmla="*/ 0 60000 65536"/>
                <a:gd name="T17" fmla="*/ 0 60000 65536"/>
                <a:gd name="T18" fmla="*/ 0 60000 65536"/>
                <a:gd name="T19" fmla="*/ 0 60000 65536"/>
                <a:gd name="T20" fmla="*/ 0 60000 65536"/>
                <a:gd name="T21" fmla="*/ 0 60000 65536"/>
                <a:gd name="T22" fmla="*/ 0 60000 65536"/>
                <a:gd name="T23" fmla="*/ 0 60000 65536"/>
                <a:gd name="T24" fmla="*/ 0 w 19066"/>
                <a:gd name="T25" fmla="*/ 0 h 20706"/>
                <a:gd name="T26" fmla="*/ 19066 w 19066"/>
                <a:gd name="T27" fmla="*/ 20706 h 2070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066" h="20706">
                  <a:moveTo>
                    <a:pt x="5810" y="20706"/>
                  </a:moveTo>
                  <a:lnTo>
                    <a:pt x="6017" y="12980"/>
                  </a:lnTo>
                  <a:cubicBezTo>
                    <a:pt x="1125" y="11610"/>
                    <a:pt x="-1267" y="7700"/>
                    <a:pt x="675" y="4247"/>
                  </a:cubicBezTo>
                  <a:cubicBezTo>
                    <a:pt x="2616" y="794"/>
                    <a:pt x="8156" y="-894"/>
                    <a:pt x="13049" y="476"/>
                  </a:cubicBezTo>
                  <a:cubicBezTo>
                    <a:pt x="17941" y="1847"/>
                    <a:pt x="20333" y="5757"/>
                    <a:pt x="18391" y="9209"/>
                  </a:cubicBezTo>
                  <a:cubicBezTo>
                    <a:pt x="16958" y="11758"/>
                    <a:pt x="13477" y="13437"/>
                    <a:pt x="9592" y="13454"/>
                  </a:cubicBezTo>
                  <a:lnTo>
                    <a:pt x="5810" y="20706"/>
                  </a:lnTo>
                  <a:close/>
                  <a:moveTo>
                    <a:pt x="5810" y="20706"/>
                  </a:moveTo>
                </a:path>
              </a:pathLst>
            </a:custGeom>
            <a:grpFill/>
            <a:ln w="38100">
              <a:solidFill>
                <a:srgbClr val="FFFFFF"/>
              </a:solidFill>
              <a:round/>
              <a:headEnd/>
              <a:tailEnd/>
            </a:ln>
          </p:spPr>
          <p:txBody>
            <a:bodyPr lIns="0" tIns="0" rIns="0" bIns="0"/>
            <a:lstStyle/>
            <a:p>
              <a:pPr>
                <a:defRPr/>
              </a:pPr>
              <a:endParaRPr lang="en-US"/>
            </a:p>
          </p:txBody>
        </p:sp>
        <p:sp>
          <p:nvSpPr>
            <p:cNvPr id="55304" name="AutoShape 6"/>
            <p:cNvSpPr>
              <a:spLocks/>
            </p:cNvSpPr>
            <p:nvPr/>
          </p:nvSpPr>
          <p:spPr bwMode="auto">
            <a:xfrm>
              <a:off x="5499100" y="3498850"/>
              <a:ext cx="2938463" cy="2806700"/>
            </a:xfrm>
            <a:custGeom>
              <a:avLst/>
              <a:gdLst>
                <a:gd name="T0" fmla="*/ 0 w 20632"/>
                <a:gd name="T1" fmla="*/ 2147483647 h 20791"/>
                <a:gd name="T2" fmla="*/ 2147483647 w 20632"/>
                <a:gd name="T3" fmla="*/ 2147483647 h 20791"/>
                <a:gd name="T4" fmla="*/ 2147483647 w 20632"/>
                <a:gd name="T5" fmla="*/ 2147483647 h 20791"/>
                <a:gd name="T6" fmla="*/ 2147483647 w 20632"/>
                <a:gd name="T7" fmla="*/ 2147483647 h 20791"/>
                <a:gd name="T8" fmla="*/ 2147483647 w 20632"/>
                <a:gd name="T9" fmla="*/ 2147483647 h 20791"/>
                <a:gd name="T10" fmla="*/ 2147483647 w 20632"/>
                <a:gd name="T11" fmla="*/ 2147483647 h 20791"/>
                <a:gd name="T12" fmla="*/ 0 w 20632"/>
                <a:gd name="T13" fmla="*/ 2147483647 h 20791"/>
                <a:gd name="T14" fmla="*/ 0 w 20632"/>
                <a:gd name="T15" fmla="*/ 2147483647 h 20791"/>
                <a:gd name="T16" fmla="*/ 0 60000 65536"/>
                <a:gd name="T17" fmla="*/ 0 60000 65536"/>
                <a:gd name="T18" fmla="*/ 0 60000 65536"/>
                <a:gd name="T19" fmla="*/ 0 60000 65536"/>
                <a:gd name="T20" fmla="*/ 0 60000 65536"/>
                <a:gd name="T21" fmla="*/ 0 60000 65536"/>
                <a:gd name="T22" fmla="*/ 0 60000 65536"/>
                <a:gd name="T23" fmla="*/ 0 60000 65536"/>
                <a:gd name="T24" fmla="*/ 0 w 20632"/>
                <a:gd name="T25" fmla="*/ 0 h 20791"/>
                <a:gd name="T26" fmla="*/ 20632 w 20632"/>
                <a:gd name="T27" fmla="*/ 20791 h 207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632" h="20791">
                  <a:moveTo>
                    <a:pt x="0" y="20791"/>
                  </a:moveTo>
                  <a:lnTo>
                    <a:pt x="5320" y="12373"/>
                  </a:lnTo>
                  <a:cubicBezTo>
                    <a:pt x="2018" y="9377"/>
                    <a:pt x="2248" y="4711"/>
                    <a:pt x="5832" y="1951"/>
                  </a:cubicBezTo>
                  <a:cubicBezTo>
                    <a:pt x="9416" y="-809"/>
                    <a:pt x="14997" y="-617"/>
                    <a:pt x="18299" y="2379"/>
                  </a:cubicBezTo>
                  <a:cubicBezTo>
                    <a:pt x="21600" y="5375"/>
                    <a:pt x="21371" y="10041"/>
                    <a:pt x="17787" y="12801"/>
                  </a:cubicBezTo>
                  <a:cubicBezTo>
                    <a:pt x="15142" y="14838"/>
                    <a:pt x="11282" y="15329"/>
                    <a:pt x="8032" y="14042"/>
                  </a:cubicBezTo>
                  <a:lnTo>
                    <a:pt x="0" y="20791"/>
                  </a:lnTo>
                  <a:close/>
                  <a:moveTo>
                    <a:pt x="0" y="20791"/>
                  </a:moveTo>
                </a:path>
              </a:pathLst>
            </a:custGeom>
            <a:grpFill/>
            <a:ln w="38100">
              <a:solidFill>
                <a:srgbClr val="FFFFFF"/>
              </a:solidFill>
              <a:round/>
              <a:headEnd/>
              <a:tailEnd/>
            </a:ln>
          </p:spPr>
          <p:txBody>
            <a:bodyPr lIns="0" tIns="0" rIns="0" bIns="0"/>
            <a:lstStyle/>
            <a:p>
              <a:pPr>
                <a:defRPr/>
              </a:pPr>
              <a:endParaRPr lang="en-US"/>
            </a:p>
          </p:txBody>
        </p:sp>
        <p:sp>
          <p:nvSpPr>
            <p:cNvPr id="55305" name="Rectangle 7"/>
            <p:cNvSpPr>
              <a:spLocks/>
            </p:cNvSpPr>
            <p:nvPr/>
          </p:nvSpPr>
          <p:spPr bwMode="auto">
            <a:xfrm>
              <a:off x="838200" y="4114800"/>
              <a:ext cx="1943100" cy="1016000"/>
            </a:xfrm>
            <a:prstGeom prst="rect">
              <a:avLst/>
            </a:prstGeom>
            <a:grpFill/>
            <a:ln w="12700" cap="rnd">
              <a:noFill/>
              <a:round/>
              <a:headEnd/>
              <a:tailEnd/>
            </a:ln>
          </p:spPr>
          <p:txBody>
            <a:bodyPr lIns="88890" tIns="88890" rIns="88890" bIns="88890"/>
            <a:lstStyle/>
            <a:p>
              <a:pPr algn="ctr">
                <a:defRPr/>
              </a:pPr>
              <a:r>
                <a:rPr lang="en-US" sz="2400" b="1" dirty="0">
                  <a:solidFill>
                    <a:srgbClr val="FFFFFF"/>
                  </a:solidFill>
                  <a:latin typeface="Century Gothic" pitchFamily="34" charset="0"/>
                  <a:sym typeface="Open Sans" charset="0"/>
                </a:rPr>
                <a:t>I</a:t>
              </a:r>
              <a:r>
                <a:rPr lang="en-US" altLang="en-US" sz="2400" b="1" dirty="0">
                  <a:solidFill>
                    <a:srgbClr val="FFFFFF"/>
                  </a:solidFill>
                  <a:latin typeface="Century Gothic" pitchFamily="34" charset="0"/>
                  <a:sym typeface="Open Sans" charset="0"/>
                </a:rPr>
                <a:t>’</a:t>
              </a:r>
              <a:r>
                <a:rPr lang="en-US" altLang="ja-JP" sz="2400" b="1" dirty="0">
                  <a:solidFill>
                    <a:srgbClr val="FFFFFF"/>
                  </a:solidFill>
                  <a:latin typeface="Century Gothic" pitchFamily="34" charset="0"/>
                  <a:sym typeface="Open Sans" charset="0"/>
                </a:rPr>
                <a:t>m craving </a:t>
              </a:r>
              <a:endParaRPr lang="en-US" altLang="ja-JP" sz="1400" b="1" dirty="0">
                <a:latin typeface="Century Gothic" pitchFamily="34" charset="0"/>
                <a:cs typeface="Arial" pitchFamily="34" charset="0"/>
              </a:endParaRPr>
            </a:p>
            <a:p>
              <a:pPr algn="ctr">
                <a:defRPr/>
              </a:pPr>
              <a:r>
                <a:rPr lang="en-US" sz="2400" b="1" dirty="0">
                  <a:solidFill>
                    <a:srgbClr val="FFFFFF"/>
                  </a:solidFill>
                  <a:latin typeface="Century Gothic" pitchFamily="34" charset="0"/>
                  <a:sym typeface="Open Sans" charset="0"/>
                </a:rPr>
                <a:t>Greek Ribs!</a:t>
              </a:r>
            </a:p>
          </p:txBody>
        </p:sp>
        <p:sp>
          <p:nvSpPr>
            <p:cNvPr id="55306" name="Rectangle 8"/>
            <p:cNvSpPr>
              <a:spLocks/>
            </p:cNvSpPr>
            <p:nvPr/>
          </p:nvSpPr>
          <p:spPr bwMode="auto">
            <a:xfrm>
              <a:off x="3606800" y="3429000"/>
              <a:ext cx="2108200" cy="1435100"/>
            </a:xfrm>
            <a:prstGeom prst="rect">
              <a:avLst/>
            </a:prstGeom>
            <a:grpFill/>
            <a:ln w="12700" cap="rnd">
              <a:noFill/>
              <a:round/>
              <a:headEnd/>
              <a:tailEnd/>
            </a:ln>
          </p:spPr>
          <p:txBody>
            <a:bodyPr lIns="88890" tIns="88890" rIns="88890" bIns="88890"/>
            <a:lstStyle/>
            <a:p>
              <a:pPr algn="ctr">
                <a:defRPr/>
              </a:pPr>
              <a:r>
                <a:rPr lang="en-US" sz="2400" b="1" dirty="0">
                  <a:solidFill>
                    <a:srgbClr val="FFFFFF"/>
                  </a:solidFill>
                  <a:latin typeface="Century Gothic" pitchFamily="34" charset="0"/>
                  <a:sym typeface="Open Sans" charset="0"/>
                </a:rPr>
                <a:t>I need help planning my wedding.</a:t>
              </a:r>
            </a:p>
          </p:txBody>
        </p:sp>
        <p:sp>
          <p:nvSpPr>
            <p:cNvPr id="55307" name="Rectangle 9"/>
            <p:cNvSpPr>
              <a:spLocks/>
            </p:cNvSpPr>
            <p:nvPr/>
          </p:nvSpPr>
          <p:spPr bwMode="auto">
            <a:xfrm>
              <a:off x="6121400" y="3810000"/>
              <a:ext cx="2108200" cy="1435100"/>
            </a:xfrm>
            <a:prstGeom prst="rect">
              <a:avLst/>
            </a:prstGeom>
            <a:noFill/>
            <a:ln w="12700" cap="rnd">
              <a:noFill/>
              <a:round/>
              <a:headEnd/>
              <a:tailEnd/>
            </a:ln>
          </p:spPr>
          <p:txBody>
            <a:bodyPr lIns="88890" tIns="88890" rIns="88890" bIns="88890"/>
            <a:lstStyle/>
            <a:p>
              <a:pPr algn="ctr">
                <a:defRPr/>
              </a:pPr>
              <a:r>
                <a:rPr lang="en-US" sz="2400" b="1" dirty="0">
                  <a:solidFill>
                    <a:srgbClr val="FFFFFF"/>
                  </a:solidFill>
                  <a:latin typeface="Century Gothic" pitchFamily="34" charset="0"/>
                  <a:sym typeface="Open Sans" charset="0"/>
                </a:rPr>
                <a:t>I locked</a:t>
              </a:r>
              <a:endParaRPr lang="en-US" sz="1400" b="1" dirty="0">
                <a:latin typeface="Century Gothic" pitchFamily="34" charset="0"/>
                <a:cs typeface="Arial" pitchFamily="34" charset="0"/>
              </a:endParaRPr>
            </a:p>
            <a:p>
              <a:pPr algn="ctr">
                <a:defRPr/>
              </a:pPr>
              <a:r>
                <a:rPr lang="en-US" sz="2400" b="1" dirty="0">
                  <a:solidFill>
                    <a:srgbClr val="FFFFFF"/>
                  </a:solidFill>
                  <a:latin typeface="Century Gothic" pitchFamily="34" charset="0"/>
                  <a:sym typeface="Open Sans" charset="0"/>
                </a:rPr>
                <a:t>my keys in the car...</a:t>
              </a:r>
            </a:p>
          </p:txBody>
        </p:sp>
      </p:grpSp>
      <p:sp>
        <p:nvSpPr>
          <p:cNvPr id="72708" name="Title 10"/>
          <p:cNvSpPr>
            <a:spLocks noGrp="1"/>
          </p:cNvSpPr>
          <p:nvPr>
            <p:ph type="title"/>
          </p:nvPr>
        </p:nvSpPr>
        <p:spPr/>
        <p:txBody>
          <a:bodyPr/>
          <a:lstStyle/>
          <a:p>
            <a:pPr eaLnBrk="1" hangingPunct="1"/>
            <a:r>
              <a:rPr lang="en-US" altLang="en-US" sz="3500" smtClean="0">
                <a:latin typeface="Rockwell" pitchFamily="18" charset="0"/>
                <a:ea typeface="ＭＳ Ｐゴシック" pitchFamily="34" charset="-128"/>
                <a:sym typeface="Open Sans Bold" charset="0"/>
              </a:rPr>
              <a:t/>
            </a:r>
            <a:br>
              <a:rPr lang="en-US" altLang="en-US" sz="3500" smtClean="0">
                <a:latin typeface="Rockwell" pitchFamily="18" charset="0"/>
                <a:ea typeface="ＭＳ Ｐゴシック" pitchFamily="34" charset="-128"/>
                <a:sym typeface="Open Sans Bold" charset="0"/>
              </a:rPr>
            </a:br>
            <a:r>
              <a:rPr lang="en-US" altLang="en-US" sz="4000" smtClean="0">
                <a:ea typeface="ＭＳ Ｐゴシック" pitchFamily="34" charset="-128"/>
                <a:sym typeface="Open Sans Bold" charset="0"/>
              </a:rPr>
              <a:t>#2 Generating Leads</a:t>
            </a:r>
            <a:r>
              <a:rPr lang="en-US" altLang="en-US" sz="3500" smtClean="0">
                <a:latin typeface="Rockwell" pitchFamily="18" charset="0"/>
                <a:ea typeface="ＭＳ Ｐゴシック" pitchFamily="34" charset="-128"/>
              </a:rPr>
              <a:t/>
            </a:r>
            <a:br>
              <a:rPr lang="en-US" altLang="en-US" sz="3500" smtClean="0">
                <a:latin typeface="Rockwell" pitchFamily="18" charset="0"/>
                <a:ea typeface="ＭＳ Ｐゴシック" pitchFamily="34" charset="-128"/>
              </a:rPr>
            </a:br>
            <a:endParaRPr lang="en-US" altLang="en-US" sz="3500" smtClean="0">
              <a:latin typeface="Rockwell" pitchFamily="18" charset="0"/>
              <a:ea typeface="ＭＳ Ｐゴシック" pitchFamily="34" charset="-128"/>
            </a:endParaRPr>
          </a:p>
        </p:txBody>
      </p:sp>
      <p:sp>
        <p:nvSpPr>
          <p:cNvPr id="72709" name="Content Placeholder 1"/>
          <p:cNvSpPr>
            <a:spLocks noGrp="1"/>
          </p:cNvSpPr>
          <p:nvPr>
            <p:ph idx="1"/>
          </p:nvPr>
        </p:nvSpPr>
        <p:spPr>
          <a:xfrm>
            <a:off x="266700" y="1511300"/>
            <a:ext cx="8610600" cy="1676400"/>
          </a:xfrm>
        </p:spPr>
        <p:txBody>
          <a:bodyPr/>
          <a:lstStyle/>
          <a:p>
            <a:pPr marL="0" indent="0" algn="ctr" eaLnBrk="1" hangingPunct="1">
              <a:buFont typeface="Arial" pitchFamily="34" charset="0"/>
              <a:buNone/>
            </a:pPr>
            <a:r>
              <a:rPr lang="en-US" altLang="en-US" dirty="0" smtClean="0">
                <a:ea typeface="ＭＳ Ｐゴシック" pitchFamily="34" charset="-128"/>
                <a:sym typeface="Open Sans Bold" charset="0"/>
              </a:rPr>
              <a:t>Every day consumers are declaring their intentions on social media…</a:t>
            </a:r>
            <a:r>
              <a:rPr lang="en-US" altLang="en-US" dirty="0" smtClean="0">
                <a:latin typeface="Rockwell" pitchFamily="18" charset="0"/>
                <a:ea typeface="ＭＳ Ｐゴシック" pitchFamily="34" charset="-128"/>
                <a:sym typeface="Open Sans Bold" charset="0"/>
              </a:rPr>
              <a:t/>
            </a:r>
            <a:br>
              <a:rPr lang="en-US" altLang="en-US" dirty="0" smtClean="0">
                <a:latin typeface="Rockwell" pitchFamily="18" charset="0"/>
                <a:ea typeface="ＭＳ Ｐゴシック" pitchFamily="34" charset="-128"/>
                <a:sym typeface="Open Sans Bold" charset="0"/>
              </a:rPr>
            </a:br>
            <a:endParaRPr lang="en-US" altLang="en-US" dirty="0" smtClean="0">
              <a:ea typeface="ＭＳ Ｐゴシック" pitchFamily="34" charset="-128"/>
            </a:endParaRPr>
          </a:p>
        </p:txBody>
      </p:sp>
    </p:spTree>
  </p:cSld>
  <p:clrMapOvr>
    <a:masterClrMapping/>
  </p:clrMapOvr>
  <p:transition spd="slow">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p:cNvSpPr>
            <a:spLocks/>
          </p:cNvSpPr>
          <p:nvPr/>
        </p:nvSpPr>
        <p:spPr bwMode="auto">
          <a:xfrm>
            <a:off x="4141788" y="317500"/>
            <a:ext cx="8521700" cy="172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rgbClr val="000000"/>
                </a:solidFill>
                <a:round/>
                <a:headEnd/>
                <a:tailEnd/>
              </a14:hiddenLine>
            </a:ext>
          </a:extLst>
        </p:spPr>
        <p:txBody>
          <a:bodyPr lIns="88890" tIns="88890" rIns="88890" bIns="8889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altLang="en-US" sz="3000">
              <a:solidFill>
                <a:srgbClr val="FFFFFF"/>
              </a:solidFill>
              <a:latin typeface="Ariel" charset="0"/>
              <a:sym typeface="Open Sans Bold" charset="0"/>
            </a:endParaRPr>
          </a:p>
        </p:txBody>
      </p:sp>
      <p:sp>
        <p:nvSpPr>
          <p:cNvPr id="73731" name="Title 5"/>
          <p:cNvSpPr>
            <a:spLocks noGrp="1"/>
          </p:cNvSpPr>
          <p:nvPr>
            <p:ph type="title"/>
          </p:nvPr>
        </p:nvSpPr>
        <p:spPr/>
        <p:txBody>
          <a:bodyPr/>
          <a:lstStyle/>
          <a:p>
            <a:pPr eaLnBrk="1" hangingPunct="1"/>
            <a:r>
              <a:rPr lang="en-US" altLang="en-US" sz="4000" smtClean="0">
                <a:ea typeface="ＭＳ Ｐゴシック" pitchFamily="34" charset="-128"/>
                <a:sym typeface="Open Sans Bold" charset="0"/>
              </a:rPr>
              <a:t>#2 Generating Leads</a:t>
            </a:r>
            <a:endParaRPr lang="en-US" altLang="en-US" sz="4000" smtClean="0">
              <a:ea typeface="ＭＳ Ｐゴシック" pitchFamily="34" charset="-128"/>
            </a:endParaRPr>
          </a:p>
        </p:txBody>
      </p:sp>
      <p:sp>
        <p:nvSpPr>
          <p:cNvPr id="73732" name="Content Placeholder 1"/>
          <p:cNvSpPr>
            <a:spLocks noGrp="1"/>
          </p:cNvSpPr>
          <p:nvPr>
            <p:ph idx="1"/>
          </p:nvPr>
        </p:nvSpPr>
        <p:spPr/>
        <p:txBody>
          <a:bodyPr/>
          <a:lstStyle/>
          <a:p>
            <a:pPr eaLnBrk="1" hangingPunct="1"/>
            <a:r>
              <a:rPr lang="en-US" altLang="en-US" smtClean="0">
                <a:latin typeface="Rockwell" pitchFamily="18" charset="0"/>
                <a:ea typeface="ＭＳ Ｐゴシック" pitchFamily="34" charset="-128"/>
                <a:sym typeface="Open Sans Bold" charset="0"/>
              </a:rPr>
              <a:t>and those intentions are real-time leads.</a:t>
            </a:r>
            <a:br>
              <a:rPr lang="en-US" altLang="en-US" smtClean="0">
                <a:latin typeface="Rockwell" pitchFamily="18" charset="0"/>
                <a:ea typeface="ＭＳ Ｐゴシック" pitchFamily="34" charset="-128"/>
                <a:sym typeface="Open Sans Bold" charset="0"/>
              </a:rPr>
            </a:br>
            <a:endParaRPr lang="en-US" altLang="en-US" smtClean="0">
              <a:ea typeface="ＭＳ Ｐゴシック" pitchFamily="34" charset="-128"/>
            </a:endParaRPr>
          </a:p>
        </p:txBody>
      </p:sp>
      <p:pic>
        <p:nvPicPr>
          <p:cNvPr id="73733" name="Picture 4"/>
          <p:cNvPicPr>
            <a:picLocks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7200" y="1400175"/>
            <a:ext cx="8458200" cy="5457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Tree>
  </p:cSld>
  <p:clrMapOvr>
    <a:masterClrMapping/>
  </p:clrMapOvr>
  <p:transition spd="slow">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p:cNvSpPr>
          <p:nvPr/>
        </p:nvSpPr>
        <p:spPr bwMode="auto">
          <a:xfrm>
            <a:off x="279400" y="457200"/>
            <a:ext cx="8609013"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rgbClr val="000000"/>
                </a:solidFill>
                <a:round/>
                <a:headEnd/>
                <a:tailEnd/>
              </a14:hiddenLine>
            </a:ext>
          </a:extLst>
        </p:spPr>
        <p:txBody>
          <a:bodyPr lIns="62505" tIns="62505" rIns="62505" bIns="62505"/>
          <a:lstStyle>
            <a:lvl1pPr defTabSz="641350" eaLnBrk="0" hangingPunct="0">
              <a:defRPr>
                <a:solidFill>
                  <a:schemeClr val="tx1"/>
                </a:solidFill>
                <a:latin typeface="Arial" pitchFamily="34" charset="0"/>
                <a:ea typeface="ＭＳ Ｐゴシック" pitchFamily="34" charset="-128"/>
              </a:defRPr>
            </a:lvl1pPr>
            <a:lvl2pPr marL="742950" indent="-285750" defTabSz="641350" eaLnBrk="0" hangingPunct="0">
              <a:defRPr>
                <a:solidFill>
                  <a:schemeClr val="tx1"/>
                </a:solidFill>
                <a:latin typeface="Arial" pitchFamily="34" charset="0"/>
                <a:ea typeface="ＭＳ Ｐゴシック" pitchFamily="34" charset="-128"/>
              </a:defRPr>
            </a:lvl2pPr>
            <a:lvl3pPr marL="1143000" indent="-228600" defTabSz="641350" eaLnBrk="0" hangingPunct="0">
              <a:defRPr>
                <a:solidFill>
                  <a:schemeClr val="tx1"/>
                </a:solidFill>
                <a:latin typeface="Arial" pitchFamily="34" charset="0"/>
                <a:ea typeface="ＭＳ Ｐゴシック" pitchFamily="34" charset="-128"/>
              </a:defRPr>
            </a:lvl3pPr>
            <a:lvl4pPr marL="1600200" indent="-228600" defTabSz="641350" eaLnBrk="0" hangingPunct="0">
              <a:defRPr>
                <a:solidFill>
                  <a:schemeClr val="tx1"/>
                </a:solidFill>
                <a:latin typeface="Arial" pitchFamily="34" charset="0"/>
                <a:ea typeface="ＭＳ Ｐゴシック" pitchFamily="34" charset="-128"/>
              </a:defRPr>
            </a:lvl4pPr>
            <a:lvl5pPr marL="2057400" indent="-228600" defTabSz="641350" eaLnBrk="0" hangingPunct="0">
              <a:defRPr>
                <a:solidFill>
                  <a:schemeClr val="tx1"/>
                </a:solidFill>
                <a:latin typeface="Arial" pitchFamily="34" charset="0"/>
                <a:ea typeface="ＭＳ Ｐゴシック" pitchFamily="34" charset="-128"/>
              </a:defRPr>
            </a:lvl5pPr>
            <a:lvl6pPr marL="2514600" indent="-228600" defTabSz="64135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64135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64135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64135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endParaRPr lang="en-US" altLang="en-US" sz="4400">
              <a:solidFill>
                <a:srgbClr val="000000"/>
              </a:solidFill>
              <a:latin typeface="Ariel" charset="0"/>
              <a:sym typeface="Open Sans Bold" charset="0"/>
            </a:endParaRPr>
          </a:p>
        </p:txBody>
      </p:sp>
      <p:pic>
        <p:nvPicPr>
          <p:cNvPr id="19459" name="Picture 7"/>
          <p:cNvPicPr>
            <a:picLocks noChangeArrowheads="1"/>
          </p:cNvPicPr>
          <p:nvPr/>
        </p:nvPicPr>
        <p:blipFill>
          <a:blip r:embed="rId3">
            <a:extLst>
              <a:ext uri="{28A0092B-C50C-407E-A947-70E740481C1C}">
                <a14:useLocalDpi xmlns:a14="http://schemas.microsoft.com/office/drawing/2010/main" xmlns="" val="0"/>
              </a:ext>
            </a:extLst>
          </a:blip>
          <a:srcRect b="14667"/>
          <a:stretch>
            <a:fillRect/>
          </a:stretch>
        </p:blipFill>
        <p:spPr bwMode="auto">
          <a:xfrm>
            <a:off x="647700" y="1600200"/>
            <a:ext cx="7951788" cy="418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0" name="Title 7"/>
          <p:cNvSpPr>
            <a:spLocks noGrp="1"/>
          </p:cNvSpPr>
          <p:nvPr>
            <p:ph type="title"/>
          </p:nvPr>
        </p:nvSpPr>
        <p:spPr>
          <a:xfrm>
            <a:off x="0" y="153988"/>
            <a:ext cx="9144000" cy="1066800"/>
          </a:xfrm>
        </p:spPr>
        <p:txBody>
          <a:bodyPr anchor="t"/>
          <a:lstStyle/>
          <a:p>
            <a:pPr eaLnBrk="1" hangingPunct="1"/>
            <a:r>
              <a:rPr lang="en-US" altLang="en-US" sz="4000" smtClean="0">
                <a:ea typeface="ＭＳ Ｐゴシック" pitchFamily="34" charset="-128"/>
                <a:cs typeface="Times New Roman" pitchFamily="18" charset="0"/>
                <a:sym typeface="Open Sans Bold" charset="0"/>
              </a:rPr>
              <a:t>A Business</a:t>
            </a:r>
            <a:r>
              <a:rPr lang="ja-JP" altLang="en-US" sz="4000" smtClean="0">
                <a:ea typeface="ＭＳ Ｐゴシック" pitchFamily="34" charset="-128"/>
                <a:cs typeface="Times New Roman" pitchFamily="18" charset="0"/>
                <a:sym typeface="Open Sans Bold" charset="0"/>
              </a:rPr>
              <a:t>’</a:t>
            </a:r>
            <a:r>
              <a:rPr lang="en-US" altLang="ja-JP" sz="4000" smtClean="0">
                <a:ea typeface="ＭＳ Ｐゴシック" pitchFamily="34" charset="-128"/>
                <a:cs typeface="Times New Roman" pitchFamily="18" charset="0"/>
                <a:sym typeface="Open Sans Bold" charset="0"/>
              </a:rPr>
              <a:t>s Virtual Doorway </a:t>
            </a:r>
            <a:br>
              <a:rPr lang="en-US" altLang="ja-JP" sz="4000" smtClean="0">
                <a:ea typeface="ＭＳ Ｐゴシック" pitchFamily="34" charset="-128"/>
                <a:cs typeface="Times New Roman" pitchFamily="18" charset="0"/>
                <a:sym typeface="Open Sans Bold" charset="0"/>
              </a:rPr>
            </a:br>
            <a:r>
              <a:rPr lang="en-US" altLang="ja-JP" sz="4000" smtClean="0">
                <a:ea typeface="ＭＳ Ｐゴシック" pitchFamily="34" charset="-128"/>
                <a:cs typeface="Times New Roman" pitchFamily="18" charset="0"/>
                <a:sym typeface="Open Sans Bold" charset="0"/>
              </a:rPr>
              <a:t>is on the Web</a:t>
            </a:r>
            <a:endParaRPr lang="en-US" altLang="en-US" sz="4000" smtClean="0">
              <a:ea typeface="ＭＳ Ｐゴシック" pitchFamily="34" charset="-128"/>
              <a:cs typeface="Times New Roman" pitchFamily="18" charset="0"/>
              <a:sym typeface="Open Sans Bold" charset="0"/>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p:cNvSpPr>
          <p:nvPr/>
        </p:nvSpPr>
        <p:spPr bwMode="auto">
          <a:xfrm>
            <a:off x="293688" y="387350"/>
            <a:ext cx="9393237" cy="170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rgbClr val="000000"/>
                </a:solidFill>
                <a:round/>
                <a:headEnd/>
                <a:tailEnd/>
              </a14:hiddenLine>
            </a:ext>
          </a:extLst>
        </p:spPr>
        <p:txBody>
          <a:bodyPr lIns="88890" tIns="88890" rIns="88890" bIns="8889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altLang="en-US" sz="4400">
              <a:solidFill>
                <a:srgbClr val="FFFFFF"/>
              </a:solidFill>
              <a:latin typeface="Ariel" charset="0"/>
              <a:sym typeface="Open Sans Bold" charset="0"/>
            </a:endParaRPr>
          </a:p>
        </p:txBody>
      </p:sp>
      <p:grpSp>
        <p:nvGrpSpPr>
          <p:cNvPr id="74755" name="Group 5"/>
          <p:cNvGrpSpPr>
            <a:grpSpLocks/>
          </p:cNvGrpSpPr>
          <p:nvPr/>
        </p:nvGrpSpPr>
        <p:grpSpPr bwMode="auto">
          <a:xfrm>
            <a:off x="352425" y="1498600"/>
            <a:ext cx="8424863" cy="3987800"/>
            <a:chOff x="352425" y="2694523"/>
            <a:chExt cx="8424863" cy="3987265"/>
          </a:xfrm>
        </p:grpSpPr>
        <p:sp>
          <p:nvSpPr>
            <p:cNvPr id="74757" name="AutoShape 1"/>
            <p:cNvSpPr>
              <a:spLocks/>
            </p:cNvSpPr>
            <p:nvPr/>
          </p:nvSpPr>
          <p:spPr bwMode="auto">
            <a:xfrm>
              <a:off x="6034088" y="3938588"/>
              <a:ext cx="2743200" cy="2743200"/>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0 w 21600"/>
                <a:gd name="T9" fmla="*/ 2147483647 h 21600"/>
                <a:gd name="T10" fmla="*/ 0 w 21600"/>
                <a:gd name="T11" fmla="*/ 2147483647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0" y="10800"/>
                  </a:moveTo>
                </a:path>
              </a:pathLst>
            </a:custGeom>
            <a:solidFill>
              <a:srgbClr val="EFEFEF"/>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n-US"/>
            </a:p>
          </p:txBody>
        </p:sp>
        <p:grpSp>
          <p:nvGrpSpPr>
            <p:cNvPr id="3" name="Group 7"/>
            <p:cNvGrpSpPr>
              <a:grpSpLocks/>
            </p:cNvGrpSpPr>
            <p:nvPr/>
          </p:nvGrpSpPr>
          <p:grpSpPr bwMode="auto">
            <a:xfrm>
              <a:off x="1101600" y="2694523"/>
              <a:ext cx="1180800" cy="1180924"/>
              <a:chOff x="0" y="0"/>
              <a:chExt cx="744" cy="744"/>
            </a:xfrm>
            <a:solidFill>
              <a:srgbClr val="9BBB59"/>
            </a:solidFill>
          </p:grpSpPr>
          <p:sp>
            <p:nvSpPr>
              <p:cNvPr id="117779" name="Oval 4"/>
              <p:cNvSpPr>
                <a:spLocks/>
              </p:cNvSpPr>
              <p:nvPr/>
            </p:nvSpPr>
            <p:spPr bwMode="auto">
              <a:xfrm>
                <a:off x="0" y="0"/>
                <a:ext cx="744" cy="744"/>
              </a:xfrm>
              <a:prstGeom prst="ellipse">
                <a:avLst/>
              </a:prstGeom>
              <a:solidFill>
                <a:srgbClr val="92D050"/>
              </a:solidFill>
              <a:ln w="9525">
                <a:noFill/>
                <a:round/>
                <a:headEnd/>
                <a:tailEnd/>
              </a:ln>
            </p:spPr>
            <p:txBody>
              <a:bodyPr lIns="0" tIns="0" rIns="0" bIns="0"/>
              <a:lstStyle/>
              <a:p>
                <a:pPr>
                  <a:defRPr/>
                </a:pPr>
                <a:endParaRPr lang="en-US">
                  <a:latin typeface="Arial" pitchFamily="-84" charset="0"/>
                  <a:ea typeface="ＭＳ Ｐゴシック" pitchFamily="-84" charset="-128"/>
                  <a:cs typeface="ＭＳ Ｐゴシック" pitchFamily="-84" charset="-128"/>
                </a:endParaRPr>
              </a:p>
            </p:txBody>
          </p:sp>
          <p:sp>
            <p:nvSpPr>
              <p:cNvPr id="117780" name="Oval 5"/>
              <p:cNvSpPr>
                <a:spLocks/>
              </p:cNvSpPr>
              <p:nvPr/>
            </p:nvSpPr>
            <p:spPr bwMode="auto">
              <a:xfrm>
                <a:off x="73" y="73"/>
                <a:ext cx="597" cy="597"/>
              </a:xfrm>
              <a:prstGeom prst="ellipse">
                <a:avLst/>
              </a:prstGeom>
              <a:solidFill>
                <a:srgbClr val="92D050"/>
              </a:solidFill>
              <a:ln w="9525">
                <a:noFill/>
                <a:round/>
                <a:headEnd/>
                <a:tailEnd/>
              </a:ln>
            </p:spPr>
            <p:txBody>
              <a:bodyPr lIns="0" tIns="0" rIns="0" bIns="0"/>
              <a:lstStyle/>
              <a:p>
                <a:pPr>
                  <a:defRPr/>
                </a:pPr>
                <a:endParaRPr lang="en-US">
                  <a:latin typeface="Arial" pitchFamily="-84" charset="0"/>
                  <a:ea typeface="ＭＳ Ｐゴシック" pitchFamily="-84" charset="-128"/>
                  <a:cs typeface="ＭＳ Ｐゴシック" pitchFamily="-84" charset="-128"/>
                </a:endParaRPr>
              </a:p>
            </p:txBody>
          </p:sp>
          <p:sp>
            <p:nvSpPr>
              <p:cNvPr id="117781" name="Rectangle 6"/>
              <p:cNvSpPr>
                <a:spLocks/>
              </p:cNvSpPr>
              <p:nvPr/>
            </p:nvSpPr>
            <p:spPr bwMode="auto">
              <a:xfrm>
                <a:off x="192" y="73"/>
                <a:ext cx="368" cy="536"/>
              </a:xfrm>
              <a:prstGeom prst="rect">
                <a:avLst/>
              </a:prstGeom>
              <a:noFill/>
              <a:ln w="12700" cap="rnd">
                <a:noFill/>
                <a:round/>
                <a:headEnd/>
                <a:tailEnd/>
              </a:ln>
            </p:spPr>
            <p:txBody>
              <a:bodyPr lIns="88900" tIns="88900" rIns="88900" bIns="88900"/>
              <a:lstStyle/>
              <a:p>
                <a:pPr>
                  <a:defRPr/>
                </a:pPr>
                <a:r>
                  <a:rPr lang="en-US" sz="4800" dirty="0">
                    <a:solidFill>
                      <a:srgbClr val="FFFFFF"/>
                    </a:solidFill>
                    <a:latin typeface="Arial Bold" pitchFamily="34" charset="0"/>
                    <a:ea typeface="ＭＳ Ｐゴシック" pitchFamily="-84" charset="-128"/>
                    <a:cs typeface="Arial Bold" pitchFamily="34" charset="0"/>
                    <a:sym typeface="Arial Bold" pitchFamily="34" charset="0"/>
                  </a:rPr>
                  <a:t>1</a:t>
                </a:r>
              </a:p>
            </p:txBody>
          </p:sp>
        </p:grpSp>
        <p:grpSp>
          <p:nvGrpSpPr>
            <p:cNvPr id="4" name="Group 11"/>
            <p:cNvGrpSpPr>
              <a:grpSpLocks/>
            </p:cNvGrpSpPr>
            <p:nvPr/>
          </p:nvGrpSpPr>
          <p:grpSpPr bwMode="auto">
            <a:xfrm>
              <a:off x="3957120" y="2694523"/>
              <a:ext cx="1182240" cy="1180924"/>
              <a:chOff x="0" y="0"/>
              <a:chExt cx="744" cy="744"/>
            </a:xfrm>
            <a:solidFill>
              <a:srgbClr val="9BBB59"/>
            </a:solidFill>
          </p:grpSpPr>
          <p:sp>
            <p:nvSpPr>
              <p:cNvPr id="117776" name="Oval 8"/>
              <p:cNvSpPr>
                <a:spLocks/>
              </p:cNvSpPr>
              <p:nvPr/>
            </p:nvSpPr>
            <p:spPr bwMode="auto">
              <a:xfrm>
                <a:off x="0" y="0"/>
                <a:ext cx="744" cy="744"/>
              </a:xfrm>
              <a:prstGeom prst="ellipse">
                <a:avLst/>
              </a:prstGeom>
              <a:solidFill>
                <a:srgbClr val="92D050"/>
              </a:solidFill>
              <a:ln w="9525">
                <a:noFill/>
                <a:round/>
                <a:headEnd/>
                <a:tailEnd/>
              </a:ln>
            </p:spPr>
            <p:txBody>
              <a:bodyPr lIns="0" tIns="0" rIns="0" bIns="0"/>
              <a:lstStyle/>
              <a:p>
                <a:pPr>
                  <a:defRPr/>
                </a:pPr>
                <a:endParaRPr lang="en-US">
                  <a:latin typeface="Arial" pitchFamily="-84" charset="0"/>
                  <a:ea typeface="ＭＳ Ｐゴシック" pitchFamily="-84" charset="-128"/>
                  <a:cs typeface="ＭＳ Ｐゴシック" pitchFamily="-84" charset="-128"/>
                </a:endParaRPr>
              </a:p>
            </p:txBody>
          </p:sp>
          <p:sp>
            <p:nvSpPr>
              <p:cNvPr id="117777" name="Oval 9"/>
              <p:cNvSpPr>
                <a:spLocks/>
              </p:cNvSpPr>
              <p:nvPr/>
            </p:nvSpPr>
            <p:spPr bwMode="auto">
              <a:xfrm>
                <a:off x="73" y="73"/>
                <a:ext cx="597" cy="597"/>
              </a:xfrm>
              <a:prstGeom prst="ellipse">
                <a:avLst/>
              </a:prstGeom>
              <a:solidFill>
                <a:srgbClr val="92D050"/>
              </a:solidFill>
              <a:ln w="9525">
                <a:noFill/>
                <a:round/>
                <a:headEnd/>
                <a:tailEnd/>
              </a:ln>
            </p:spPr>
            <p:txBody>
              <a:bodyPr lIns="0" tIns="0" rIns="0" bIns="0"/>
              <a:lstStyle/>
              <a:p>
                <a:pPr>
                  <a:defRPr/>
                </a:pPr>
                <a:endParaRPr lang="en-US">
                  <a:latin typeface="Arial" pitchFamily="-84" charset="0"/>
                  <a:ea typeface="ＭＳ Ｐゴシック" pitchFamily="-84" charset="-128"/>
                  <a:cs typeface="ＭＳ Ｐゴシック" pitchFamily="-84" charset="-128"/>
                </a:endParaRPr>
              </a:p>
            </p:txBody>
          </p:sp>
          <p:sp>
            <p:nvSpPr>
              <p:cNvPr id="117778" name="Rectangle 10"/>
              <p:cNvSpPr>
                <a:spLocks/>
              </p:cNvSpPr>
              <p:nvPr/>
            </p:nvSpPr>
            <p:spPr bwMode="auto">
              <a:xfrm>
                <a:off x="192" y="73"/>
                <a:ext cx="368" cy="536"/>
              </a:xfrm>
              <a:prstGeom prst="rect">
                <a:avLst/>
              </a:prstGeom>
              <a:noFill/>
              <a:ln w="12700" cap="rnd">
                <a:noFill/>
                <a:round/>
                <a:headEnd/>
                <a:tailEnd/>
              </a:ln>
            </p:spPr>
            <p:txBody>
              <a:bodyPr lIns="88900" tIns="88900" rIns="88900" bIns="88900"/>
              <a:lstStyle/>
              <a:p>
                <a:pPr>
                  <a:defRPr/>
                </a:pPr>
                <a:r>
                  <a:rPr lang="en-US" sz="4800" dirty="0">
                    <a:solidFill>
                      <a:srgbClr val="FFFFFF"/>
                    </a:solidFill>
                    <a:latin typeface="Arial Bold" pitchFamily="34" charset="0"/>
                    <a:ea typeface="ＭＳ Ｐゴシック" pitchFamily="-84" charset="-128"/>
                    <a:cs typeface="Arial Bold" pitchFamily="34" charset="0"/>
                    <a:sym typeface="Arial Bold" pitchFamily="34" charset="0"/>
                  </a:rPr>
                  <a:t>2</a:t>
                </a:r>
              </a:p>
            </p:txBody>
          </p:sp>
        </p:grpSp>
        <p:grpSp>
          <p:nvGrpSpPr>
            <p:cNvPr id="5" name="Group 15"/>
            <p:cNvGrpSpPr>
              <a:grpSpLocks/>
            </p:cNvGrpSpPr>
            <p:nvPr/>
          </p:nvGrpSpPr>
          <p:grpSpPr bwMode="auto">
            <a:xfrm>
              <a:off x="6815520" y="2694523"/>
              <a:ext cx="1180800" cy="1180924"/>
              <a:chOff x="0" y="0"/>
              <a:chExt cx="744" cy="744"/>
            </a:xfrm>
            <a:solidFill>
              <a:srgbClr val="9BBB59"/>
            </a:solidFill>
          </p:grpSpPr>
          <p:sp>
            <p:nvSpPr>
              <p:cNvPr id="117773" name="Oval 12"/>
              <p:cNvSpPr>
                <a:spLocks/>
              </p:cNvSpPr>
              <p:nvPr/>
            </p:nvSpPr>
            <p:spPr bwMode="auto">
              <a:xfrm>
                <a:off x="0" y="0"/>
                <a:ext cx="744" cy="744"/>
              </a:xfrm>
              <a:prstGeom prst="ellipse">
                <a:avLst/>
              </a:prstGeom>
              <a:solidFill>
                <a:srgbClr val="92D050"/>
              </a:solidFill>
              <a:ln w="9525">
                <a:noFill/>
                <a:round/>
                <a:headEnd/>
                <a:tailEnd/>
              </a:ln>
            </p:spPr>
            <p:txBody>
              <a:bodyPr lIns="0" tIns="0" rIns="0" bIns="0"/>
              <a:lstStyle/>
              <a:p>
                <a:pPr>
                  <a:defRPr/>
                </a:pPr>
                <a:endParaRPr lang="en-US">
                  <a:latin typeface="Arial" pitchFamily="-84" charset="0"/>
                  <a:ea typeface="ＭＳ Ｐゴシック" pitchFamily="-84" charset="-128"/>
                  <a:cs typeface="ＭＳ Ｐゴシック" pitchFamily="-84" charset="-128"/>
                </a:endParaRPr>
              </a:p>
            </p:txBody>
          </p:sp>
          <p:sp>
            <p:nvSpPr>
              <p:cNvPr id="117774" name="Oval 13"/>
              <p:cNvSpPr>
                <a:spLocks/>
              </p:cNvSpPr>
              <p:nvPr/>
            </p:nvSpPr>
            <p:spPr bwMode="auto">
              <a:xfrm>
                <a:off x="73" y="73"/>
                <a:ext cx="597" cy="597"/>
              </a:xfrm>
              <a:prstGeom prst="ellipse">
                <a:avLst/>
              </a:prstGeom>
              <a:solidFill>
                <a:srgbClr val="92D050"/>
              </a:solidFill>
              <a:ln w="9525">
                <a:noFill/>
                <a:round/>
                <a:headEnd/>
                <a:tailEnd/>
              </a:ln>
            </p:spPr>
            <p:txBody>
              <a:bodyPr lIns="0" tIns="0" rIns="0" bIns="0"/>
              <a:lstStyle/>
              <a:p>
                <a:pPr>
                  <a:defRPr/>
                </a:pPr>
                <a:endParaRPr lang="en-US">
                  <a:latin typeface="Arial" pitchFamily="-84" charset="0"/>
                  <a:ea typeface="ＭＳ Ｐゴシック" pitchFamily="-84" charset="-128"/>
                  <a:cs typeface="ＭＳ Ｐゴシック" pitchFamily="-84" charset="-128"/>
                </a:endParaRPr>
              </a:p>
            </p:txBody>
          </p:sp>
          <p:sp>
            <p:nvSpPr>
              <p:cNvPr id="117775" name="Rectangle 14"/>
              <p:cNvSpPr>
                <a:spLocks/>
              </p:cNvSpPr>
              <p:nvPr/>
            </p:nvSpPr>
            <p:spPr bwMode="auto">
              <a:xfrm>
                <a:off x="192" y="73"/>
                <a:ext cx="368" cy="536"/>
              </a:xfrm>
              <a:prstGeom prst="rect">
                <a:avLst/>
              </a:prstGeom>
              <a:noFill/>
              <a:ln w="12700" cap="rnd">
                <a:noFill/>
                <a:round/>
                <a:headEnd/>
                <a:tailEnd/>
              </a:ln>
            </p:spPr>
            <p:txBody>
              <a:bodyPr lIns="88900" tIns="88900" rIns="88900" bIns="88900"/>
              <a:lstStyle/>
              <a:p>
                <a:pPr>
                  <a:defRPr/>
                </a:pPr>
                <a:r>
                  <a:rPr lang="en-US" sz="4800" dirty="0">
                    <a:solidFill>
                      <a:srgbClr val="FFFFFF"/>
                    </a:solidFill>
                    <a:latin typeface="Arial Bold" pitchFamily="34" charset="0"/>
                    <a:ea typeface="ＭＳ Ｐゴシック" pitchFamily="-84" charset="-128"/>
                    <a:cs typeface="Arial Bold" pitchFamily="34" charset="0"/>
                    <a:sym typeface="Arial Bold" pitchFamily="34" charset="0"/>
                  </a:rPr>
                  <a:t>3</a:t>
                </a:r>
              </a:p>
            </p:txBody>
          </p:sp>
        </p:grpSp>
        <p:sp>
          <p:nvSpPr>
            <p:cNvPr id="74761" name="Rectangle 16"/>
            <p:cNvSpPr>
              <a:spLocks/>
            </p:cNvSpPr>
            <p:nvPr/>
          </p:nvSpPr>
          <p:spPr bwMode="auto">
            <a:xfrm>
              <a:off x="352425" y="5456238"/>
              <a:ext cx="26924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rgbClr val="000000"/>
                  </a:solidFill>
                  <a:round/>
                  <a:headEnd/>
                  <a:tailEnd/>
                </a14:hiddenLine>
              </a:ext>
            </a:extLst>
          </p:spPr>
          <p:txBody>
            <a:bodyPr lIns="88890" tIns="88890" rIns="88890" bIns="8889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sz="3000" b="1">
                  <a:solidFill>
                    <a:srgbClr val="999999"/>
                  </a:solidFill>
                  <a:latin typeface="Century Gothic" pitchFamily="34" charset="0"/>
                  <a:sym typeface="Open Sans Bold" charset="0"/>
                </a:rPr>
                <a:t>Customer</a:t>
              </a:r>
              <a:endParaRPr lang="en-US" altLang="en-US" sz="1400" b="1">
                <a:latin typeface="Century Gothic" pitchFamily="34" charset="0"/>
              </a:endParaRPr>
            </a:p>
            <a:p>
              <a:pPr algn="ctr" eaLnBrk="1" hangingPunct="1"/>
              <a:r>
                <a:rPr lang="en-US" altLang="en-US" sz="3000" b="1">
                  <a:solidFill>
                    <a:srgbClr val="999999"/>
                  </a:solidFill>
                  <a:latin typeface="Century Gothic" pitchFamily="34" charset="0"/>
                  <a:sym typeface="Open Sans Bold" charset="0"/>
                </a:rPr>
                <a:t>Service</a:t>
              </a:r>
            </a:p>
          </p:txBody>
        </p:sp>
        <p:sp>
          <p:nvSpPr>
            <p:cNvPr id="74762" name="Rectangle 17"/>
            <p:cNvSpPr>
              <a:spLocks/>
            </p:cNvSpPr>
            <p:nvPr/>
          </p:nvSpPr>
          <p:spPr bwMode="auto">
            <a:xfrm>
              <a:off x="3232150" y="5456238"/>
              <a:ext cx="26924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rgbClr val="000000"/>
                  </a:solidFill>
                  <a:round/>
                  <a:headEnd/>
                  <a:tailEnd/>
                </a14:hiddenLine>
              </a:ext>
            </a:extLst>
          </p:spPr>
          <p:txBody>
            <a:bodyPr lIns="88890" tIns="88890" rIns="88890" bIns="8889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sz="3000" b="1">
                  <a:solidFill>
                    <a:srgbClr val="999999"/>
                  </a:solidFill>
                  <a:latin typeface="Century Gothic" pitchFamily="34" charset="0"/>
                  <a:sym typeface="Open Sans Bold" charset="0"/>
                </a:rPr>
                <a:t>Generating</a:t>
              </a:r>
            </a:p>
            <a:p>
              <a:pPr algn="ctr" eaLnBrk="1" hangingPunct="1"/>
              <a:r>
                <a:rPr lang="en-US" altLang="en-US" sz="3000" b="1">
                  <a:solidFill>
                    <a:srgbClr val="999999"/>
                  </a:solidFill>
                  <a:latin typeface="Century Gothic" pitchFamily="34" charset="0"/>
                  <a:sym typeface="Open Sans Bold" charset="0"/>
                </a:rPr>
                <a:t>Leads</a:t>
              </a:r>
            </a:p>
          </p:txBody>
        </p:sp>
        <p:sp>
          <p:nvSpPr>
            <p:cNvPr id="74763" name="Rectangle 18"/>
            <p:cNvSpPr>
              <a:spLocks/>
            </p:cNvSpPr>
            <p:nvPr/>
          </p:nvSpPr>
          <p:spPr bwMode="auto">
            <a:xfrm>
              <a:off x="6065838" y="5456238"/>
              <a:ext cx="26924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rgbClr val="000000"/>
                  </a:solidFill>
                  <a:round/>
                  <a:headEnd/>
                  <a:tailEnd/>
                </a14:hiddenLine>
              </a:ext>
            </a:extLst>
          </p:spPr>
          <p:txBody>
            <a:bodyPr lIns="88890" tIns="88890" rIns="88890" bIns="8889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sz="3000" b="1">
                  <a:solidFill>
                    <a:srgbClr val="999999"/>
                  </a:solidFill>
                  <a:latin typeface="Century Gothic" pitchFamily="34" charset="0"/>
                  <a:sym typeface="Open Sans Bold" charset="0"/>
                </a:rPr>
                <a:t>Building</a:t>
              </a:r>
            </a:p>
            <a:p>
              <a:pPr algn="ctr" eaLnBrk="1" hangingPunct="1"/>
              <a:r>
                <a:rPr lang="en-US" altLang="en-US" sz="3000" b="1">
                  <a:solidFill>
                    <a:srgbClr val="999999"/>
                  </a:solidFill>
                  <a:latin typeface="Century Gothic" pitchFamily="34" charset="0"/>
                  <a:sym typeface="Open Sans Bold" charset="0"/>
                </a:rPr>
                <a:t>Fans</a:t>
              </a:r>
            </a:p>
          </p:txBody>
        </p:sp>
        <p:pic>
          <p:nvPicPr>
            <p:cNvPr id="74764" name="Picture 19"/>
            <p:cNvPicPr>
              <a:picLocks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39800" y="4051300"/>
              <a:ext cx="1503363"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74765" name="Picture 20"/>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699250" y="4051300"/>
              <a:ext cx="1503363"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74766" name="Picture 21"/>
            <p:cNvPicPr>
              <a:picLocks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819525" y="4051300"/>
              <a:ext cx="1503363"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grpSp>
      <p:sp>
        <p:nvSpPr>
          <p:cNvPr id="74756" name="Title 10"/>
          <p:cNvSpPr>
            <a:spLocks noGrp="1"/>
          </p:cNvSpPr>
          <p:nvPr>
            <p:ph type="title"/>
          </p:nvPr>
        </p:nvSpPr>
        <p:spPr>
          <a:xfrm>
            <a:off x="457200" y="387350"/>
            <a:ext cx="8229600" cy="603250"/>
          </a:xfrm>
        </p:spPr>
        <p:txBody>
          <a:bodyPr/>
          <a:lstStyle/>
          <a:p>
            <a:pPr eaLnBrk="1" hangingPunct="1"/>
            <a:r>
              <a:rPr lang="en-US" altLang="en-US" sz="4000" smtClean="0">
                <a:ea typeface="ＭＳ Ｐゴシック" pitchFamily="34" charset="-128"/>
                <a:sym typeface="Open Sans Bold" charset="0"/>
              </a:rPr>
              <a:t>Successful Social Marketing</a:t>
            </a:r>
            <a:br>
              <a:rPr lang="en-US" altLang="en-US" sz="4000" smtClean="0">
                <a:ea typeface="ＭＳ Ｐゴシック" pitchFamily="34" charset="-128"/>
                <a:sym typeface="Open Sans Bold" charset="0"/>
              </a:rPr>
            </a:br>
            <a:r>
              <a:rPr lang="en-US" altLang="en-US" sz="4000" smtClean="0">
                <a:ea typeface="ＭＳ Ｐゴシック" pitchFamily="34" charset="-128"/>
                <a:sym typeface="Open Sans Bold" charset="0"/>
              </a:rPr>
              <a:t>is About Three Things</a:t>
            </a:r>
            <a:endParaRPr lang="en-US" altLang="en-US" sz="4000" smtClean="0">
              <a:ea typeface="ＭＳ Ｐゴシック" pitchFamily="34" charset="-128"/>
            </a:endParaRPr>
          </a:p>
        </p:txBody>
      </p:sp>
    </p:spTree>
  </p:cSld>
  <p:clrMapOvr>
    <a:masterClrMapping/>
  </p:clrMapOvr>
  <p:transition spd="slow">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1"/>
          <p:cNvPicPr>
            <a:picLocks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41450" y="590550"/>
            <a:ext cx="6261100" cy="5675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Tree>
  </p:cSld>
  <p:clrMapOvr>
    <a:masterClrMapping/>
  </p:clrMapOvr>
  <p:transition spd="slow">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4"/>
          <p:cNvPicPr>
            <a:picLocks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0225" y="1685925"/>
            <a:ext cx="3327400" cy="3900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121859" name="Rectangle 3"/>
          <p:cNvSpPr>
            <a:spLocks/>
          </p:cNvSpPr>
          <p:nvPr/>
        </p:nvSpPr>
        <p:spPr bwMode="auto">
          <a:xfrm rot="20847808">
            <a:off x="2455863" y="2046288"/>
            <a:ext cx="6140450" cy="3265487"/>
          </a:xfrm>
          <a:prstGeom prst="rect">
            <a:avLst/>
          </a:prstGeom>
          <a:ln>
            <a:solidFill>
              <a:srgbClr val="92D050"/>
            </a:solidFill>
            <a:headEnd/>
            <a:tailEnd/>
          </a:ln>
        </p:spPr>
        <p:style>
          <a:lnRef idx="2">
            <a:schemeClr val="accent3"/>
          </a:lnRef>
          <a:fillRef idx="1">
            <a:schemeClr val="lt1"/>
          </a:fillRef>
          <a:effectRef idx="0">
            <a:schemeClr val="accent3"/>
          </a:effectRef>
          <a:fontRef idx="minor">
            <a:schemeClr val="dk1"/>
          </a:fontRef>
        </p:style>
        <p:txBody>
          <a:bodyPr lIns="88890" tIns="88890" rIns="88890" bIns="88890"/>
          <a:lstStyle/>
          <a:p>
            <a:pPr>
              <a:defRPr/>
            </a:pPr>
            <a:r>
              <a:rPr lang="en-US" sz="2800" dirty="0">
                <a:solidFill>
                  <a:srgbClr val="000000"/>
                </a:solidFill>
                <a:latin typeface="Century Gothic" pitchFamily="34" charset="0"/>
                <a:cs typeface="Rockwell"/>
                <a:sym typeface="Open Sans" pitchFamily="34" charset="0"/>
              </a:rPr>
              <a:t>And remember to </a:t>
            </a:r>
            <a:r>
              <a:rPr lang="en-US" sz="2800" u="sng" dirty="0">
                <a:solidFill>
                  <a:srgbClr val="000000"/>
                </a:solidFill>
                <a:latin typeface="Century Gothic" pitchFamily="34" charset="0"/>
                <a:cs typeface="Rockwell"/>
                <a:sym typeface="Open Sans" pitchFamily="34" charset="0"/>
              </a:rPr>
              <a:t>vary your posts</a:t>
            </a:r>
            <a:r>
              <a:rPr lang="en-US" sz="2800" dirty="0">
                <a:solidFill>
                  <a:srgbClr val="000000"/>
                </a:solidFill>
                <a:latin typeface="Century Gothic" pitchFamily="34" charset="0"/>
                <a:cs typeface="Rockwell"/>
                <a:sym typeface="Open Sans" pitchFamily="34" charset="0"/>
              </a:rPr>
              <a:t>.</a:t>
            </a:r>
            <a:endParaRPr lang="en-US" dirty="0">
              <a:solidFill>
                <a:srgbClr val="000000"/>
              </a:solidFill>
              <a:latin typeface="Century Gothic" pitchFamily="34" charset="0"/>
              <a:cs typeface="Rockwell"/>
            </a:endParaRPr>
          </a:p>
          <a:p>
            <a:pPr>
              <a:defRPr/>
            </a:pPr>
            <a:r>
              <a:rPr lang="en-US" sz="2800" dirty="0">
                <a:solidFill>
                  <a:srgbClr val="000000"/>
                </a:solidFill>
                <a:latin typeface="Century Gothic" pitchFamily="34" charset="0"/>
                <a:cs typeface="Rockwell"/>
                <a:sym typeface="Open Sans" pitchFamily="34" charset="0"/>
              </a:rPr>
              <a:t>No one would watch a TV channel with 24/7 commercials, so why would they do that online?</a:t>
            </a:r>
            <a:endParaRPr lang="en-US" dirty="0">
              <a:solidFill>
                <a:srgbClr val="000000"/>
              </a:solidFill>
              <a:latin typeface="Century Gothic" pitchFamily="34" charset="0"/>
              <a:cs typeface="Rockwell"/>
            </a:endParaRPr>
          </a:p>
          <a:p>
            <a:pPr>
              <a:defRPr/>
            </a:pPr>
            <a:endParaRPr lang="en-US" dirty="0">
              <a:solidFill>
                <a:srgbClr val="000000"/>
              </a:solidFill>
              <a:latin typeface="Century Gothic" pitchFamily="34" charset="0"/>
              <a:cs typeface="Rockwell"/>
            </a:endParaRPr>
          </a:p>
          <a:p>
            <a:pPr>
              <a:defRPr/>
            </a:pPr>
            <a:r>
              <a:rPr lang="en-US" sz="2800" dirty="0">
                <a:solidFill>
                  <a:srgbClr val="000000"/>
                </a:solidFill>
                <a:latin typeface="Century Gothic" pitchFamily="34" charset="0"/>
                <a:cs typeface="Rockwell"/>
                <a:sym typeface="Open Sans" pitchFamily="34" charset="0"/>
              </a:rPr>
              <a:t>Throw in some entertainment!</a:t>
            </a:r>
          </a:p>
        </p:txBody>
      </p:sp>
      <p:sp>
        <p:nvSpPr>
          <p:cNvPr id="77828" name="Title 5"/>
          <p:cNvSpPr>
            <a:spLocks noGrp="1"/>
          </p:cNvSpPr>
          <p:nvPr>
            <p:ph type="title"/>
          </p:nvPr>
        </p:nvSpPr>
        <p:spPr>
          <a:xfrm>
            <a:off x="96838" y="198438"/>
            <a:ext cx="8877300" cy="792162"/>
          </a:xfrm>
        </p:spPr>
        <p:txBody>
          <a:bodyPr/>
          <a:lstStyle/>
          <a:p>
            <a:pPr eaLnBrk="1" hangingPunct="1"/>
            <a:r>
              <a:rPr lang="en-US" altLang="en-US" sz="3000" smtClean="0">
                <a:ea typeface="ＭＳ Ｐゴシック" pitchFamily="34" charset="-128"/>
                <a:sym typeface="Open Sans Bold" charset="0"/>
              </a:rPr>
              <a:t>Posting Interesting, Relevant Content is Key</a:t>
            </a:r>
            <a:endParaRPr lang="en-US" altLang="en-US" sz="3000" smtClean="0">
              <a:ea typeface="ＭＳ Ｐゴシック" pitchFamily="34" charset="-128"/>
            </a:endParaRPr>
          </a:p>
        </p:txBody>
      </p:sp>
    </p:spTree>
  </p:cSld>
  <p:clrMapOvr>
    <a:masterClrMapping/>
  </p:clrMapOvr>
  <p:transition spd="slow">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p:cNvSpPr>
          <p:nvPr/>
        </p:nvSpPr>
        <p:spPr bwMode="auto">
          <a:xfrm>
            <a:off x="293688" y="1962150"/>
            <a:ext cx="8521700" cy="1576388"/>
          </a:xfrm>
          <a:prstGeom prst="rect">
            <a:avLst/>
          </a:prstGeom>
          <a:solidFill>
            <a:schemeClr val="tx1">
              <a:lumMod val="50000"/>
              <a:lumOff val="50000"/>
            </a:schemeClr>
          </a:solid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lIns="88890" tIns="88890" rIns="88890" bIns="88890"/>
          <a:lstStyle/>
          <a:p>
            <a:pPr algn="ctr">
              <a:defRPr/>
            </a:pPr>
            <a:r>
              <a:rPr lang="en-US" sz="4000" dirty="0">
                <a:solidFill>
                  <a:srgbClr val="FFFFFF"/>
                </a:solidFill>
                <a:latin typeface="Century Gothic" pitchFamily="34" charset="0"/>
                <a:cs typeface="Rockwell"/>
                <a:sym typeface="Open Sans Bold" pitchFamily="34" charset="0"/>
              </a:rPr>
              <a:t>Awful &amp; alarming but still a little funny </a:t>
            </a:r>
            <a:r>
              <a:rPr lang="en-US" sz="4000" u="sng" dirty="0">
                <a:solidFill>
                  <a:srgbClr val="FFFFFF"/>
                </a:solidFill>
                <a:latin typeface="Century Gothic" pitchFamily="34" charset="0"/>
                <a:cs typeface="Rockwell"/>
                <a:sym typeface="Open Sans Bold" pitchFamily="34" charset="0"/>
              </a:rPr>
              <a:t>social media fails</a:t>
            </a:r>
            <a:r>
              <a:rPr lang="en-US" sz="4000" dirty="0">
                <a:solidFill>
                  <a:srgbClr val="FFFFFF"/>
                </a:solidFill>
                <a:latin typeface="Century Gothic" pitchFamily="34" charset="0"/>
                <a:cs typeface="Rockwell"/>
                <a:sym typeface="Open Sans Bold" pitchFamily="34" charset="0"/>
              </a:rPr>
              <a:t>.</a:t>
            </a:r>
          </a:p>
        </p:txBody>
      </p:sp>
      <p:pic>
        <p:nvPicPr>
          <p:cNvPr id="78851" name="Picture 3"/>
          <p:cNvPicPr>
            <a:picLocks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600000">
            <a:off x="1589088" y="3341688"/>
            <a:ext cx="5715000" cy="3114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Tree>
  </p:cSld>
  <p:clrMapOvr>
    <a:masterClrMapping/>
  </p:clrMapOvr>
  <p:transition spd="slow">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6"/>
          <p:cNvPicPr>
            <a:picLocks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357938" y="223838"/>
            <a:ext cx="1755775"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123908" name="Rectangle 7"/>
          <p:cNvSpPr>
            <a:spLocks/>
          </p:cNvSpPr>
          <p:nvPr/>
        </p:nvSpPr>
        <p:spPr bwMode="auto">
          <a:xfrm>
            <a:off x="153988" y="673100"/>
            <a:ext cx="7959725" cy="1020763"/>
          </a:xfrm>
          <a:prstGeom prst="rect">
            <a:avLst/>
          </a:prstGeom>
          <a:ln>
            <a:noFill/>
            <a:headEnd/>
            <a:tailEnd/>
          </a:ln>
        </p:spPr>
        <p:style>
          <a:lnRef idx="2">
            <a:schemeClr val="accent3"/>
          </a:lnRef>
          <a:fillRef idx="1">
            <a:schemeClr val="lt1"/>
          </a:fillRef>
          <a:effectRef idx="0">
            <a:schemeClr val="accent3"/>
          </a:effectRef>
          <a:fontRef idx="minor">
            <a:schemeClr val="dk1"/>
          </a:fontRef>
        </p:style>
        <p:txBody>
          <a:bodyPr lIns="88890" tIns="88890" rIns="88890" bIns="88890"/>
          <a:lstStyle/>
          <a:p>
            <a:pPr>
              <a:lnSpc>
                <a:spcPct val="115000"/>
              </a:lnSpc>
              <a:defRPr/>
            </a:pPr>
            <a:r>
              <a:rPr lang="en-US" b="1" dirty="0">
                <a:solidFill>
                  <a:srgbClr val="999999"/>
                </a:solidFill>
                <a:latin typeface="Century Gothic" pitchFamily="34" charset="0"/>
                <a:cs typeface="Rockwell"/>
                <a:sym typeface="Open Sans" pitchFamily="34" charset="0"/>
              </a:rPr>
              <a:t>JP Morgan was clearly out of touch with public perception of their brand when they launched their #</a:t>
            </a:r>
            <a:r>
              <a:rPr lang="en-US" b="1" dirty="0" err="1">
                <a:solidFill>
                  <a:srgbClr val="999999"/>
                </a:solidFill>
                <a:latin typeface="Century Gothic" pitchFamily="34" charset="0"/>
                <a:cs typeface="Rockwell"/>
                <a:sym typeface="Open Sans" pitchFamily="34" charset="0"/>
              </a:rPr>
              <a:t>AskJPM</a:t>
            </a:r>
            <a:r>
              <a:rPr lang="en-US" b="1" dirty="0">
                <a:solidFill>
                  <a:srgbClr val="999999"/>
                </a:solidFill>
                <a:latin typeface="Century Gothic" pitchFamily="34" charset="0"/>
                <a:cs typeface="Rockwell"/>
                <a:sym typeface="Open Sans" pitchFamily="34" charset="0"/>
              </a:rPr>
              <a:t> Twitter campaign. </a:t>
            </a:r>
          </a:p>
        </p:txBody>
      </p:sp>
      <p:pic>
        <p:nvPicPr>
          <p:cNvPr id="80900" name="Picture 8"/>
          <p:cNvPicPr>
            <a:picLocks noChangeArrowheads="1"/>
          </p:cNvPicPr>
          <p:nvPr/>
        </p:nvPicPr>
        <p:blipFill>
          <a:blip r:embed="rId3">
            <a:extLst>
              <a:ext uri="{28A0092B-C50C-407E-A947-70E740481C1C}">
                <a14:useLocalDpi xmlns:a14="http://schemas.microsoft.com/office/drawing/2010/main" xmlns="" val="0"/>
              </a:ext>
            </a:extLst>
          </a:blip>
          <a:srcRect b="6870"/>
          <a:stretch>
            <a:fillRect/>
          </a:stretch>
        </p:blipFill>
        <p:spPr bwMode="auto">
          <a:xfrm>
            <a:off x="1701800" y="1400175"/>
            <a:ext cx="7181850" cy="4637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Tree>
  </p:cSld>
  <p:clrMapOvr>
    <a:masterClrMapping/>
  </p:clrMapOvr>
  <p:transition spd="slow">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6"/>
          <p:cNvPicPr>
            <a:picLocks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16538" y="890588"/>
            <a:ext cx="3194050" cy="65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124932" name="Rectangle 7"/>
          <p:cNvSpPr>
            <a:spLocks/>
          </p:cNvSpPr>
          <p:nvPr/>
        </p:nvSpPr>
        <p:spPr bwMode="auto">
          <a:xfrm>
            <a:off x="327025" y="1730375"/>
            <a:ext cx="8569325" cy="838200"/>
          </a:xfrm>
          <a:prstGeom prst="rect">
            <a:avLst/>
          </a:prstGeom>
          <a:ln>
            <a:noFill/>
            <a:headEnd/>
            <a:tailEnd/>
          </a:ln>
        </p:spPr>
        <p:style>
          <a:lnRef idx="2">
            <a:schemeClr val="accent3"/>
          </a:lnRef>
          <a:fillRef idx="1">
            <a:schemeClr val="lt1"/>
          </a:fillRef>
          <a:effectRef idx="0">
            <a:schemeClr val="accent3"/>
          </a:effectRef>
          <a:fontRef idx="minor">
            <a:schemeClr val="dk1"/>
          </a:fontRef>
        </p:style>
        <p:txBody>
          <a:bodyPr lIns="88890" tIns="88890" rIns="88890" bIns="88890"/>
          <a:lstStyle/>
          <a:p>
            <a:pPr>
              <a:lnSpc>
                <a:spcPct val="115000"/>
              </a:lnSpc>
              <a:defRPr/>
            </a:pPr>
            <a:r>
              <a:rPr lang="en-US" b="1" dirty="0">
                <a:solidFill>
                  <a:srgbClr val="999999"/>
                </a:solidFill>
                <a:latin typeface="Century Gothic" pitchFamily="34" charset="0"/>
                <a:cs typeface="Rockwell"/>
                <a:sym typeface="Open Sans" pitchFamily="34" charset="0"/>
              </a:rPr>
              <a:t>Know the way your company is perceived by the public and keep it in mind while marketing. </a:t>
            </a:r>
          </a:p>
        </p:txBody>
      </p:sp>
      <p:pic>
        <p:nvPicPr>
          <p:cNvPr id="81924" name="Picture 8"/>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12850" y="3151188"/>
            <a:ext cx="6938963" cy="2141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Tree>
  </p:cSld>
  <p:clrMapOvr>
    <a:masterClrMapping/>
  </p:clrMapOvr>
  <p:transition spd="slow">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9"/>
          <p:cNvSpPr>
            <a:spLocks noGrp="1"/>
          </p:cNvSpPr>
          <p:nvPr>
            <p:ph type="title"/>
          </p:nvPr>
        </p:nvSpPr>
        <p:spPr/>
        <p:txBody>
          <a:bodyPr/>
          <a:lstStyle/>
          <a:p>
            <a:pPr algn="l"/>
            <a:r>
              <a:rPr lang="en-US" altLang="en-US" smtClean="0">
                <a:solidFill>
                  <a:schemeClr val="bg1"/>
                </a:solidFill>
                <a:ea typeface="ＭＳ Ｐゴシック" pitchFamily="34" charset="-128"/>
              </a:rPr>
              <a:t>Fulfillment</a:t>
            </a:r>
          </a:p>
        </p:txBody>
      </p:sp>
      <p:sp>
        <p:nvSpPr>
          <p:cNvPr id="5" name="Rectangle 4"/>
          <p:cNvSpPr/>
          <p:nvPr/>
        </p:nvSpPr>
        <p:spPr>
          <a:xfrm>
            <a:off x="4953000" y="2209800"/>
            <a:ext cx="3429000" cy="3276600"/>
          </a:xfrm>
          <a:prstGeom prst="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Title 2"/>
          <p:cNvSpPr txBox="1">
            <a:spLocks/>
          </p:cNvSpPr>
          <p:nvPr/>
        </p:nvSpPr>
        <p:spPr>
          <a:xfrm>
            <a:off x="381000" y="1371600"/>
            <a:ext cx="8229600" cy="1905000"/>
          </a:xfrm>
          <a:prstGeom prst="rect">
            <a:avLst/>
          </a:prstGeom>
        </p:spPr>
        <p:txBody>
          <a:bodyPr anchor="ctr">
            <a:normAutofit lnSpcReduction="10000"/>
          </a:bodyPr>
          <a:lstStyle/>
          <a:p>
            <a:pPr defTabSz="914400" fontAlgn="auto">
              <a:spcAft>
                <a:spcPts val="0"/>
              </a:spcAft>
              <a:defRPr/>
            </a:pPr>
            <a:r>
              <a:rPr lang="en-US" sz="6000" b="1" dirty="0">
                <a:solidFill>
                  <a:schemeClr val="bg1"/>
                </a:solidFill>
                <a:latin typeface="Century Gothic" panose="020B0502020202020204" pitchFamily="34" charset="0"/>
                <a:ea typeface="+mj-ea"/>
                <a:cs typeface="+mj-cs"/>
              </a:rPr>
              <a:t>Reporting &amp; </a:t>
            </a:r>
          </a:p>
          <a:p>
            <a:pPr defTabSz="914400" fontAlgn="auto">
              <a:spcAft>
                <a:spcPts val="0"/>
              </a:spcAft>
              <a:defRPr/>
            </a:pPr>
            <a:r>
              <a:rPr lang="en-US" sz="6000" b="1" dirty="0">
                <a:solidFill>
                  <a:schemeClr val="bg1"/>
                </a:solidFill>
                <a:latin typeface="Century Gothic" panose="020B0502020202020204" pitchFamily="34" charset="0"/>
                <a:ea typeface="+mj-ea"/>
                <a:cs typeface="+mj-cs"/>
              </a:rPr>
              <a:t>Analytics</a:t>
            </a:r>
          </a:p>
        </p:txBody>
      </p:sp>
      <p:pic>
        <p:nvPicPr>
          <p:cNvPr id="91141" name="Picture 2" descr="http://www.abcbizcoach.com/wp-content/uploads/2014/01/iStock_000020523000_Graph.jpg"/>
          <p:cNvPicPr>
            <a:picLocks noChangeAspect="1" noChangeArrowheads="1"/>
          </p:cNvPicPr>
          <p:nvPr/>
        </p:nvPicPr>
        <p:blipFill>
          <a:blip r:embed="rId2">
            <a:extLst>
              <a:ext uri="{28A0092B-C50C-407E-A947-70E740481C1C}">
                <a14:useLocalDpi xmlns:a14="http://schemas.microsoft.com/office/drawing/2010/main" xmlns="" val="0"/>
              </a:ext>
            </a:extLst>
          </a:blip>
          <a:srcRect l="2771" t="2771" r="2771" b="4156"/>
          <a:stretch>
            <a:fillRect/>
          </a:stretch>
        </p:blipFill>
        <p:spPr bwMode="auto">
          <a:xfrm>
            <a:off x="5213350" y="2317750"/>
            <a:ext cx="3078163" cy="303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7"/>
          <p:cNvSpPr>
            <a:spLocks noGrp="1"/>
          </p:cNvSpPr>
          <p:nvPr>
            <p:ph type="title"/>
          </p:nvPr>
        </p:nvSpPr>
        <p:spPr/>
        <p:txBody>
          <a:bodyPr/>
          <a:lstStyle/>
          <a:p>
            <a:r>
              <a:rPr lang="en-US" altLang="en-US" smtClean="0">
                <a:ea typeface="ＭＳ Ｐゴシック" pitchFamily="34" charset="-128"/>
              </a:rPr>
              <a:t>Respond to Reviews</a:t>
            </a:r>
          </a:p>
        </p:txBody>
      </p:sp>
      <p:sp>
        <p:nvSpPr>
          <p:cNvPr id="5" name="TextBox 4"/>
          <p:cNvSpPr txBox="1">
            <a:spLocks noChangeArrowheads="1"/>
          </p:cNvSpPr>
          <p:nvPr/>
        </p:nvSpPr>
        <p:spPr bwMode="auto">
          <a:xfrm>
            <a:off x="457200" y="1752600"/>
            <a:ext cx="2895600" cy="4032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600" b="1">
                <a:latin typeface="Century Gothic" pitchFamily="34" charset="0"/>
                <a:cs typeface="Aparajita" pitchFamily="34" charset="0"/>
              </a:rPr>
              <a:t>Feature</a:t>
            </a:r>
            <a:r>
              <a:rPr lang="en-US" altLang="en-US" sz="1600">
                <a:latin typeface="Century Gothic" pitchFamily="34" charset="0"/>
                <a:cs typeface="Aparajita" pitchFamily="34" charset="0"/>
              </a:rPr>
              <a:t>:</a:t>
            </a:r>
            <a:r>
              <a:rPr lang="en-US" altLang="en-US" sz="1600">
                <a:solidFill>
                  <a:srgbClr val="000000"/>
                </a:solidFill>
                <a:latin typeface="Century Gothic" pitchFamily="34" charset="0"/>
                <a:ea typeface="Calibri" pitchFamily="34" charset="0"/>
                <a:cs typeface="Aparajita" pitchFamily="34" charset="0"/>
              </a:rPr>
              <a:t> Professional responses to your company’s online reviews and comments. </a:t>
            </a:r>
            <a:endParaRPr lang="en-US" altLang="en-US" sz="1600">
              <a:latin typeface="Century Gothic" pitchFamily="34" charset="0"/>
              <a:cs typeface="Aparajita" pitchFamily="34" charset="0"/>
            </a:endParaRPr>
          </a:p>
          <a:p>
            <a:pPr eaLnBrk="1" hangingPunct="1"/>
            <a:endParaRPr lang="en-US" altLang="en-US" sz="1600">
              <a:latin typeface="Century Gothic" pitchFamily="34" charset="0"/>
              <a:cs typeface="Aparajita" pitchFamily="34" charset="0"/>
            </a:endParaRPr>
          </a:p>
          <a:p>
            <a:pPr eaLnBrk="1" hangingPunct="1"/>
            <a:r>
              <a:rPr lang="en-US" altLang="en-US" sz="1600" b="1">
                <a:solidFill>
                  <a:srgbClr val="000000"/>
                </a:solidFill>
                <a:latin typeface="Century Gothic" pitchFamily="34" charset="0"/>
                <a:cs typeface="Aparajita" pitchFamily="34" charset="0"/>
              </a:rPr>
              <a:t>Advantage</a:t>
            </a:r>
            <a:r>
              <a:rPr lang="en-US" altLang="en-US" sz="1600">
                <a:solidFill>
                  <a:srgbClr val="000000"/>
                </a:solidFill>
                <a:latin typeface="Century Gothic" pitchFamily="34" charset="0"/>
                <a:cs typeface="Aparajita" pitchFamily="34" charset="0"/>
              </a:rPr>
              <a:t>: Responding to reviews will show that your business cares about customer concerns and appreciates their feedback</a:t>
            </a:r>
          </a:p>
          <a:p>
            <a:pPr eaLnBrk="1" hangingPunct="1"/>
            <a:endParaRPr lang="en-US" altLang="en-US" sz="1600">
              <a:solidFill>
                <a:srgbClr val="000000"/>
              </a:solidFill>
              <a:latin typeface="Century Gothic" pitchFamily="34" charset="0"/>
              <a:cs typeface="Aparajita" pitchFamily="34" charset="0"/>
            </a:endParaRPr>
          </a:p>
          <a:p>
            <a:pPr eaLnBrk="1" hangingPunct="1"/>
            <a:r>
              <a:rPr lang="en-US" altLang="en-US" sz="1600" b="1">
                <a:solidFill>
                  <a:srgbClr val="000000"/>
                </a:solidFill>
                <a:latin typeface="Century Gothic" pitchFamily="34" charset="0"/>
                <a:cs typeface="Aparajita" pitchFamily="34" charset="0"/>
              </a:rPr>
              <a:t>Benefit</a:t>
            </a:r>
            <a:r>
              <a:rPr lang="en-US" altLang="en-US" sz="1600">
                <a:solidFill>
                  <a:srgbClr val="000000"/>
                </a:solidFill>
                <a:latin typeface="Century Gothic" pitchFamily="34" charset="0"/>
                <a:cs typeface="Aparajita" pitchFamily="34" charset="0"/>
              </a:rPr>
              <a:t>: Potential consumer may be more likely to choose you based on this interaction</a:t>
            </a:r>
            <a:endParaRPr lang="en-US" altLang="en-US" sz="1600">
              <a:latin typeface="Century Gothic" pitchFamily="34" charset="0"/>
              <a:cs typeface="Aparajita" pitchFamily="34" charset="0"/>
            </a:endParaRPr>
          </a:p>
        </p:txBody>
      </p:sp>
      <p:pic>
        <p:nvPicPr>
          <p:cNvPr id="7" name="Picture 2" descr="C:\Users\crpramsh\Desktop\monitor reviews.png"/>
          <p:cNvPicPr>
            <a:picLocks noChangeAspect="1" noChangeArrowheads="1"/>
          </p:cNvPicPr>
          <p:nvPr/>
        </p:nvPicPr>
        <p:blipFill>
          <a:blip r:embed="rId2"/>
          <a:srcRect l="50065" t="9134" b="6015"/>
          <a:stretch>
            <a:fillRect/>
          </a:stretch>
        </p:blipFill>
        <p:spPr bwMode="auto">
          <a:xfrm>
            <a:off x="3733800" y="1828800"/>
            <a:ext cx="5311775" cy="3276600"/>
          </a:xfrm>
          <a:prstGeom prst="rect">
            <a:avLst/>
          </a:prstGeom>
          <a:noFill/>
          <a:ln>
            <a:solidFill>
              <a:schemeClr val="bg1">
                <a:lumMod val="65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9"/>
          <p:cNvSpPr>
            <a:spLocks noGrp="1"/>
          </p:cNvSpPr>
          <p:nvPr>
            <p:ph type="title"/>
          </p:nvPr>
        </p:nvSpPr>
        <p:spPr/>
        <p:txBody>
          <a:bodyPr/>
          <a:lstStyle/>
          <a:p>
            <a:r>
              <a:rPr lang="en-US" altLang="en-US" smtClean="0">
                <a:ea typeface="ＭＳ Ｐゴシック" pitchFamily="34" charset="-128"/>
              </a:rPr>
              <a:t>Gain Insight</a:t>
            </a:r>
          </a:p>
        </p:txBody>
      </p:sp>
      <p:sp>
        <p:nvSpPr>
          <p:cNvPr id="3" name="Text Placeholder 2"/>
          <p:cNvSpPr>
            <a:spLocks noGrp="1"/>
          </p:cNvSpPr>
          <p:nvPr>
            <p:ph idx="1"/>
          </p:nvPr>
        </p:nvSpPr>
        <p:spPr>
          <a:xfrm>
            <a:off x="327025" y="1600200"/>
            <a:ext cx="3621088" cy="4525963"/>
          </a:xfrm>
        </p:spPr>
        <p:txBody>
          <a:bodyPr>
            <a:normAutofit lnSpcReduction="10000"/>
          </a:bodyPr>
          <a:lstStyle/>
          <a:p>
            <a:pPr>
              <a:buFont typeface="Arial" pitchFamily="34" charset="0"/>
              <a:buNone/>
              <a:defRPr/>
            </a:pPr>
            <a:r>
              <a:rPr lang="en-US" sz="1800" b="1" dirty="0" smtClean="0">
                <a:cs typeface="Aparajita" pitchFamily="34" charset="0"/>
              </a:rPr>
              <a:t>Feature: </a:t>
            </a:r>
            <a:r>
              <a:rPr lang="en-US" sz="1800" dirty="0" smtClean="0">
                <a:cs typeface="Aparajita" pitchFamily="34" charset="0"/>
              </a:rPr>
              <a:t>Online reviews and  trends </a:t>
            </a:r>
          </a:p>
          <a:p>
            <a:pPr>
              <a:buFont typeface="Arial" pitchFamily="34" charset="0"/>
              <a:buNone/>
              <a:defRPr/>
            </a:pPr>
            <a:endParaRPr lang="en-US" sz="1800" b="1" dirty="0" smtClean="0">
              <a:cs typeface="Aparajita" pitchFamily="34" charset="0"/>
            </a:endParaRPr>
          </a:p>
          <a:p>
            <a:pPr>
              <a:buFont typeface="Arial" pitchFamily="34" charset="0"/>
              <a:buNone/>
              <a:defRPr/>
            </a:pPr>
            <a:r>
              <a:rPr lang="en-US" sz="1800" b="1" dirty="0" smtClean="0">
                <a:cs typeface="Aparajita" pitchFamily="34" charset="0"/>
              </a:rPr>
              <a:t>Advantage: </a:t>
            </a:r>
            <a:r>
              <a:rPr lang="en-US" sz="1800" dirty="0" smtClean="0">
                <a:cs typeface="Aparajita" pitchFamily="34" charset="0"/>
              </a:rPr>
              <a:t>Look at specific online trends regarding your company to better understand your customers, find out what they like or dislike and why. Look at negative feedback and find ways to improve on customer satisfaction.</a:t>
            </a:r>
          </a:p>
          <a:p>
            <a:pPr>
              <a:buFont typeface="Arial" pitchFamily="34" charset="0"/>
              <a:buNone/>
              <a:defRPr/>
            </a:pPr>
            <a:r>
              <a:rPr lang="en-US" sz="1800" dirty="0" smtClean="0">
                <a:cs typeface="Aparajita" pitchFamily="34" charset="0"/>
              </a:rPr>
              <a:t> </a:t>
            </a:r>
          </a:p>
          <a:p>
            <a:pPr>
              <a:buFont typeface="Arial" pitchFamily="34" charset="0"/>
              <a:buNone/>
              <a:defRPr/>
            </a:pPr>
            <a:r>
              <a:rPr lang="en-US" sz="1800" b="1" dirty="0" smtClean="0">
                <a:cs typeface="Aparajita" pitchFamily="34" charset="0"/>
              </a:rPr>
              <a:t>      Benefit: </a:t>
            </a:r>
            <a:r>
              <a:rPr lang="en-US" sz="1800" dirty="0" smtClean="0">
                <a:cs typeface="Aparajita" pitchFamily="34" charset="0"/>
              </a:rPr>
              <a:t>Increase customer satisfaction and gain repeat customers</a:t>
            </a:r>
          </a:p>
          <a:p>
            <a:pPr>
              <a:defRPr/>
            </a:pPr>
            <a:endParaRPr lang="en-US" sz="1800" dirty="0">
              <a:cs typeface="Aparajita" pitchFamily="34" charset="0"/>
            </a:endParaRPr>
          </a:p>
        </p:txBody>
      </p:sp>
      <p:pic>
        <p:nvPicPr>
          <p:cNvPr id="8" name="Picture 3"/>
          <p:cNvPicPr>
            <a:picLocks noChangeAspect="1" noChangeArrowheads="1"/>
          </p:cNvPicPr>
          <p:nvPr/>
        </p:nvPicPr>
        <p:blipFill>
          <a:blip r:embed="rId2"/>
          <a:srcRect/>
          <a:stretch>
            <a:fillRect/>
          </a:stretch>
        </p:blipFill>
        <p:spPr bwMode="auto">
          <a:xfrm>
            <a:off x="4333875" y="2082800"/>
            <a:ext cx="2222500" cy="2917825"/>
          </a:xfrm>
          <a:prstGeom prst="rect">
            <a:avLst/>
          </a:prstGeom>
          <a:noFill/>
          <a:ln w="9525">
            <a:solidFill>
              <a:schemeClr val="bg1">
                <a:lumMod val="50000"/>
              </a:schemeClr>
            </a:solidFill>
            <a:miter lim="800000"/>
            <a:headEnd/>
            <a:tailEnd/>
          </a:ln>
        </p:spPr>
      </p:pic>
      <p:pic>
        <p:nvPicPr>
          <p:cNvPr id="9" name="Picture 4"/>
          <p:cNvPicPr>
            <a:picLocks noChangeAspect="1" noChangeArrowheads="1"/>
          </p:cNvPicPr>
          <p:nvPr/>
        </p:nvPicPr>
        <p:blipFill>
          <a:blip r:embed="rId3"/>
          <a:srcRect/>
          <a:stretch>
            <a:fillRect/>
          </a:stretch>
        </p:blipFill>
        <p:spPr bwMode="auto">
          <a:xfrm>
            <a:off x="6632575" y="2105025"/>
            <a:ext cx="2357438" cy="2895600"/>
          </a:xfrm>
          <a:prstGeom prst="rect">
            <a:avLst/>
          </a:prstGeom>
          <a:noFill/>
          <a:ln w="9525">
            <a:solidFill>
              <a:schemeClr val="bg1">
                <a:lumMod val="50000"/>
              </a:schemeClr>
            </a:solidFill>
            <a:miter lim="800000"/>
            <a:headEnd/>
            <a:tailEnd/>
          </a:ln>
        </p:spPr>
      </p:pic>
      <p:pic>
        <p:nvPicPr>
          <p:cNvPr id="49154" name="Picture 2"/>
          <p:cNvPicPr>
            <a:picLocks noChangeAspect="1" noChangeArrowheads="1"/>
          </p:cNvPicPr>
          <p:nvPr/>
        </p:nvPicPr>
        <p:blipFill>
          <a:blip r:embed="rId4"/>
          <a:srcRect/>
          <a:stretch>
            <a:fillRect/>
          </a:stretch>
        </p:blipFill>
        <p:spPr bwMode="auto">
          <a:xfrm>
            <a:off x="3813175" y="5153025"/>
            <a:ext cx="5257800" cy="963613"/>
          </a:xfrm>
          <a:prstGeom prst="rect">
            <a:avLst/>
          </a:prstGeom>
          <a:noFill/>
          <a:ln w="9525">
            <a:solidFill>
              <a:schemeClr val="bg1">
                <a:lumMod val="65000"/>
              </a:schemeClr>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5"/>
          <p:cNvSpPr>
            <a:spLocks noGrp="1"/>
          </p:cNvSpPr>
          <p:nvPr>
            <p:ph type="title"/>
          </p:nvPr>
        </p:nvSpPr>
        <p:spPr/>
        <p:txBody>
          <a:bodyPr/>
          <a:lstStyle/>
          <a:p>
            <a:r>
              <a:rPr lang="en-US" altLang="en-US" smtClean="0">
                <a:ea typeface="ＭＳ Ｐゴシック" pitchFamily="34" charset="-128"/>
              </a:rPr>
              <a:t>Monitor Competitors</a:t>
            </a:r>
          </a:p>
        </p:txBody>
      </p:sp>
      <p:sp>
        <p:nvSpPr>
          <p:cNvPr id="3" name="Text Placeholder 2"/>
          <p:cNvSpPr>
            <a:spLocks noGrp="1"/>
          </p:cNvSpPr>
          <p:nvPr>
            <p:ph idx="1"/>
          </p:nvPr>
        </p:nvSpPr>
        <p:spPr>
          <a:xfrm>
            <a:off x="457200" y="1600200"/>
            <a:ext cx="4013200" cy="4525963"/>
          </a:xfrm>
        </p:spPr>
        <p:txBody>
          <a:bodyPr/>
          <a:lstStyle/>
          <a:p>
            <a:r>
              <a:rPr lang="en-US" altLang="en-US" sz="1800" b="1" smtClean="0">
                <a:ea typeface="ＭＳ Ｐゴシック" pitchFamily="34" charset="-128"/>
                <a:cs typeface="Aparajita" pitchFamily="34" charset="0"/>
              </a:rPr>
              <a:t>Feature</a:t>
            </a:r>
            <a:r>
              <a:rPr lang="en-US" altLang="en-US" sz="1800" smtClean="0">
                <a:ea typeface="ＭＳ Ｐゴシック" pitchFamily="34" charset="-128"/>
                <a:cs typeface="Aparajita" pitchFamily="34" charset="0"/>
              </a:rPr>
              <a:t>: Monitor competitors activity on the web</a:t>
            </a:r>
          </a:p>
          <a:p>
            <a:r>
              <a:rPr lang="en-US" altLang="en-US" sz="1800" b="1" smtClean="0">
                <a:ea typeface="ＭＳ Ｐゴシック" pitchFamily="34" charset="-128"/>
                <a:cs typeface="Aparajita" pitchFamily="34" charset="0"/>
              </a:rPr>
              <a:t>Advantage</a:t>
            </a:r>
            <a:r>
              <a:rPr lang="en-US" altLang="en-US" sz="1800" smtClean="0">
                <a:ea typeface="ＭＳ Ｐゴシック" pitchFamily="34" charset="-128"/>
                <a:cs typeface="Aparajita" pitchFamily="34" charset="0"/>
              </a:rPr>
              <a:t>: You can see if a competitor is growing their social media audience rapidly and use that as insight into what appeals to your potential customer on social media. </a:t>
            </a:r>
          </a:p>
          <a:p>
            <a:r>
              <a:rPr lang="en-US" altLang="en-US" sz="1800" b="1" smtClean="0">
                <a:ea typeface="ＭＳ Ｐゴシック" pitchFamily="34" charset="-128"/>
                <a:cs typeface="Aparajita" pitchFamily="34" charset="0"/>
              </a:rPr>
              <a:t>Benefit: </a:t>
            </a:r>
            <a:r>
              <a:rPr lang="en-US" altLang="en-US" sz="1800" smtClean="0">
                <a:ea typeface="ＭＳ Ｐゴシック" pitchFamily="34" charset="-128"/>
                <a:cs typeface="Aparajita" pitchFamily="34" charset="0"/>
              </a:rPr>
              <a:t>Look at your company compared to competitors on specific keyword searches, reviews and social media activity in order to improve your business and gain market share. </a:t>
            </a:r>
          </a:p>
          <a:p>
            <a:endParaRPr lang="en-US" altLang="en-US" sz="1800" smtClean="0">
              <a:ea typeface="ＭＳ Ｐゴシック" pitchFamily="34" charset="-128"/>
              <a:cs typeface="Aparajita" pitchFamily="34" charset="0"/>
            </a:endParaRPr>
          </a:p>
        </p:txBody>
      </p:sp>
      <p:pic>
        <p:nvPicPr>
          <p:cNvPr id="50178" name="Picture 2"/>
          <p:cNvPicPr>
            <a:picLocks noChangeAspect="1" noChangeArrowheads="1"/>
          </p:cNvPicPr>
          <p:nvPr/>
        </p:nvPicPr>
        <p:blipFill>
          <a:blip r:embed="rId2"/>
          <a:srcRect/>
          <a:stretch>
            <a:fillRect/>
          </a:stretch>
        </p:blipFill>
        <p:spPr bwMode="auto">
          <a:xfrm>
            <a:off x="4603750" y="1752600"/>
            <a:ext cx="4083050" cy="2971800"/>
          </a:xfrm>
          <a:prstGeom prst="rect">
            <a:avLst/>
          </a:prstGeom>
          <a:noFill/>
          <a:ln w="9525">
            <a:solidFill>
              <a:schemeClr val="bg1">
                <a:lumMod val="65000"/>
              </a:schemeClr>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ontent Placeholder 2"/>
          <p:cNvSpPr txBox="1">
            <a:spLocks/>
          </p:cNvSpPr>
          <p:nvPr/>
        </p:nvSpPr>
        <p:spPr bwMode="auto">
          <a:xfrm>
            <a:off x="304800" y="1427163"/>
            <a:ext cx="8229600" cy="1958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lvl="1" eaLnBrk="1" hangingPunct="1">
              <a:spcBef>
                <a:spcPct val="20000"/>
              </a:spcBef>
              <a:buFont typeface="Courier New" pitchFamily="49" charset="0"/>
              <a:buChar char="o"/>
            </a:pPr>
            <a:endParaRPr lang="en-US" altLang="en-US" sz="2000">
              <a:solidFill>
                <a:srgbClr val="ACACAC"/>
              </a:solidFill>
              <a:latin typeface="Calibri" pitchFamily="34" charset="0"/>
            </a:endParaRPr>
          </a:p>
        </p:txBody>
      </p:sp>
      <p:sp>
        <p:nvSpPr>
          <p:cNvPr id="21507" name="Title 1"/>
          <p:cNvSpPr txBox="1">
            <a:spLocks/>
          </p:cNvSpPr>
          <p:nvPr/>
        </p:nvSpPr>
        <p:spPr bwMode="auto">
          <a:xfrm>
            <a:off x="0" y="-152400"/>
            <a:ext cx="91440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914400" eaLnBrk="1" hangingPunct="1"/>
            <a:r>
              <a:rPr lang="en-US" altLang="en-US" sz="4400" b="1">
                <a:solidFill>
                  <a:schemeClr val="bg1"/>
                </a:solidFill>
                <a:latin typeface="Century Gothic" pitchFamily="34" charset="0"/>
              </a:rPr>
              <a:t>SOCIAL MEDIA </a:t>
            </a:r>
          </a:p>
          <a:p>
            <a:pPr algn="ctr" defTabSz="914400" eaLnBrk="1" hangingPunct="1"/>
            <a:r>
              <a:rPr lang="en-US" altLang="en-US" sz="3200" b="1">
                <a:solidFill>
                  <a:schemeClr val="bg1"/>
                </a:solidFill>
                <a:latin typeface="Century Gothic" pitchFamily="34" charset="0"/>
              </a:rPr>
              <a:t>Strategy &amp; Execution</a:t>
            </a:r>
          </a:p>
        </p:txBody>
      </p:sp>
      <p:sp>
        <p:nvSpPr>
          <p:cNvPr id="7" name="Rectangle 6"/>
          <p:cNvSpPr/>
          <p:nvPr/>
        </p:nvSpPr>
        <p:spPr>
          <a:xfrm>
            <a:off x="152400" y="3103563"/>
            <a:ext cx="1614488" cy="1173162"/>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bg1"/>
                </a:solidFill>
              </a:rPr>
              <a:t>GET FANS</a:t>
            </a:r>
            <a:br>
              <a:rPr lang="en-US" sz="2400" b="1" dirty="0">
                <a:solidFill>
                  <a:schemeClr val="bg1"/>
                </a:solidFill>
              </a:rPr>
            </a:br>
            <a:r>
              <a:rPr lang="en-US" dirty="0">
                <a:solidFill>
                  <a:schemeClr val="bg1"/>
                </a:solidFill>
              </a:rPr>
              <a:t>who are they?</a:t>
            </a:r>
          </a:p>
        </p:txBody>
      </p:sp>
      <p:sp>
        <p:nvSpPr>
          <p:cNvPr id="8" name="Rectangle 7"/>
          <p:cNvSpPr/>
          <p:nvPr/>
        </p:nvSpPr>
        <p:spPr>
          <a:xfrm>
            <a:off x="2032000" y="3103563"/>
            <a:ext cx="1614488" cy="1173162"/>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t>BRAND MESSAGES REACH FANS </a:t>
            </a:r>
            <a:br>
              <a:rPr lang="en-US" b="1" dirty="0"/>
            </a:br>
            <a:r>
              <a:rPr lang="en-US" dirty="0"/>
              <a:t>via news feed</a:t>
            </a:r>
          </a:p>
        </p:txBody>
      </p:sp>
      <p:sp>
        <p:nvSpPr>
          <p:cNvPr id="9" name="Rectangle 8"/>
          <p:cNvSpPr/>
          <p:nvPr/>
        </p:nvSpPr>
        <p:spPr>
          <a:xfrm>
            <a:off x="3790950" y="3094038"/>
            <a:ext cx="1614488" cy="1173162"/>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t>FANS “TALK ABOUT” CONTENT</a:t>
            </a:r>
          </a:p>
        </p:txBody>
      </p:sp>
      <p:sp>
        <p:nvSpPr>
          <p:cNvPr id="10" name="Rectangle 9"/>
          <p:cNvSpPr/>
          <p:nvPr/>
        </p:nvSpPr>
        <p:spPr>
          <a:xfrm>
            <a:off x="5537200" y="3103563"/>
            <a:ext cx="1614488" cy="1173162"/>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t>CONTENT SPREADS TO FRIENDS</a:t>
            </a:r>
          </a:p>
        </p:txBody>
      </p:sp>
      <p:sp>
        <p:nvSpPr>
          <p:cNvPr id="11" name="Rectangle 10"/>
          <p:cNvSpPr/>
          <p:nvPr/>
        </p:nvSpPr>
        <p:spPr>
          <a:xfrm>
            <a:off x="7453313" y="3103563"/>
            <a:ext cx="1614487" cy="1173162"/>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solidFill>
              </a:rPr>
              <a:t>GOAL: REACH MAXIMUM ROI</a:t>
            </a:r>
          </a:p>
        </p:txBody>
      </p:sp>
      <p:sp>
        <p:nvSpPr>
          <p:cNvPr id="12" name="Rounded Rectangle 11"/>
          <p:cNvSpPr/>
          <p:nvPr/>
        </p:nvSpPr>
        <p:spPr>
          <a:xfrm>
            <a:off x="1905000" y="2819400"/>
            <a:ext cx="5410200" cy="1706563"/>
          </a:xfrm>
          <a:prstGeom prst="roundRect">
            <a:avLst/>
          </a:prstGeom>
          <a:noFill/>
          <a:ln w="34925">
            <a:solidFill>
              <a:schemeClr val="tx1">
                <a:lumMod val="75000"/>
                <a:lumOff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ight Arrow 12"/>
          <p:cNvSpPr/>
          <p:nvPr/>
        </p:nvSpPr>
        <p:spPr>
          <a:xfrm>
            <a:off x="1714500" y="2819400"/>
            <a:ext cx="349250" cy="512763"/>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Right Arrow 15"/>
          <p:cNvSpPr/>
          <p:nvPr/>
        </p:nvSpPr>
        <p:spPr>
          <a:xfrm>
            <a:off x="7150100" y="2819400"/>
            <a:ext cx="349250" cy="512763"/>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6575" name="TextBox 16"/>
          <p:cNvSpPr txBox="1">
            <a:spLocks noChangeArrowheads="1"/>
          </p:cNvSpPr>
          <p:nvPr/>
        </p:nvSpPr>
        <p:spPr bwMode="auto">
          <a:xfrm>
            <a:off x="228600" y="5160963"/>
            <a:ext cx="2652713" cy="401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2000" b="1">
                <a:latin typeface="Calibri" pitchFamily="34" charset="0"/>
              </a:rPr>
              <a:t>Cut Through the Crowd</a:t>
            </a:r>
          </a:p>
        </p:txBody>
      </p:sp>
      <p:sp>
        <p:nvSpPr>
          <p:cNvPr id="66576" name="TextBox 17"/>
          <p:cNvSpPr txBox="1">
            <a:spLocks noChangeArrowheads="1"/>
          </p:cNvSpPr>
          <p:nvPr/>
        </p:nvSpPr>
        <p:spPr bwMode="auto">
          <a:xfrm>
            <a:off x="2971800" y="4932363"/>
            <a:ext cx="311626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2000" b="1">
                <a:latin typeface="Calibri" pitchFamily="34" charset="0"/>
              </a:rPr>
              <a:t>Drive &amp; Create Engagement</a:t>
            </a:r>
          </a:p>
        </p:txBody>
      </p:sp>
      <p:sp>
        <p:nvSpPr>
          <p:cNvPr id="66577" name="TextBox 18"/>
          <p:cNvSpPr txBox="1">
            <a:spLocks noChangeArrowheads="1"/>
          </p:cNvSpPr>
          <p:nvPr/>
        </p:nvSpPr>
        <p:spPr bwMode="auto">
          <a:xfrm>
            <a:off x="6400800" y="5160963"/>
            <a:ext cx="25463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2000" b="1">
                <a:latin typeface="Calibri" pitchFamily="34" charset="0"/>
              </a:rPr>
              <a:t>Amplify Your Message</a:t>
            </a:r>
          </a:p>
        </p:txBody>
      </p:sp>
      <p:cxnSp>
        <p:nvCxnSpPr>
          <p:cNvPr id="20" name="Straight Arrow Connector 19"/>
          <p:cNvCxnSpPr>
            <a:stCxn id="8" idx="2"/>
            <a:endCxn id="66575" idx="0"/>
          </p:cNvCxnSpPr>
          <p:nvPr/>
        </p:nvCxnSpPr>
        <p:spPr>
          <a:xfrm flipH="1">
            <a:off x="1555750" y="4276725"/>
            <a:ext cx="1284288" cy="88423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572000" y="4343400"/>
            <a:ext cx="0" cy="6096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0" idx="2"/>
            <a:endCxn id="66577" idx="0"/>
          </p:cNvCxnSpPr>
          <p:nvPr/>
        </p:nvCxnSpPr>
        <p:spPr>
          <a:xfrm>
            <a:off x="6345238" y="4276725"/>
            <a:ext cx="1328737" cy="88423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a:spLocks noChangeArrowheads="1"/>
          </p:cNvSpPr>
          <p:nvPr/>
        </p:nvSpPr>
        <p:spPr bwMode="auto">
          <a:xfrm>
            <a:off x="685800" y="1543050"/>
            <a:ext cx="8077200" cy="1200150"/>
          </a:xfrm>
          <a:prstGeom prst="rect">
            <a:avLst/>
          </a:prstGeom>
          <a:noFill/>
          <a:ln w="9525">
            <a:noFill/>
            <a:miter lim="800000"/>
            <a:headEnd/>
            <a:tailEnd/>
          </a:ln>
        </p:spPr>
        <p:txBody>
          <a:bodyPr anchor="ctr">
            <a:spAutoFit/>
          </a:bodyPr>
          <a:lstStyle/>
          <a:p>
            <a:pPr algn="ctr">
              <a:defRPr/>
            </a:pPr>
            <a:r>
              <a:rPr lang="en-US" sz="2400" dirty="0">
                <a:solidFill>
                  <a:schemeClr val="tx1">
                    <a:lumMod val="65000"/>
                    <a:lumOff val="35000"/>
                  </a:schemeClr>
                </a:solidFill>
                <a:latin typeface="Century Gothic" pitchFamily="34" charset="0"/>
              </a:rPr>
              <a:t>Measuring the Reach &amp; Frequency of Social Media is much more important than counting number of fans.</a:t>
            </a:r>
          </a:p>
          <a:p>
            <a:pPr algn="ctr">
              <a:defRPr/>
            </a:pPr>
            <a:endParaRPr lang="en-US" sz="2400" dirty="0">
              <a:solidFill>
                <a:schemeClr val="tx1">
                  <a:lumMod val="65000"/>
                  <a:lumOff val="35000"/>
                </a:schemeClr>
              </a:solidFill>
              <a:latin typeface="Century Gothic"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66562"/>
                                        </p:tgtEl>
                                        <p:attrNameLst>
                                          <p:attrName>style.visibility</p:attrName>
                                        </p:attrNameLst>
                                      </p:cBhvr>
                                      <p:to>
                                        <p:strVal val="visible"/>
                                      </p:to>
                                    </p:set>
                                    <p:animEffect transition="in" filter="fade">
                                      <p:cBhvr>
                                        <p:cTn id="7" dur="500"/>
                                        <p:tgtEl>
                                          <p:spTgt spid="665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par>
                          <p:cTn id="13" fill="hold" nodeType="afterGroup">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childTnLst>
                                </p:cTn>
                              </p:par>
                            </p:childTnLst>
                          </p:cTn>
                        </p:par>
                        <p:par>
                          <p:cTn id="26" fill="hold" nodeType="afterGroup">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childTnLst>
                                </p:cTn>
                              </p:par>
                              <p:par>
                                <p:cTn id="30" presetID="22" presetClass="entr" presetSubtype="1"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up)">
                                      <p:cBhvr>
                                        <p:cTn id="32" dur="500"/>
                                        <p:tgtEl>
                                          <p:spTgt spid="20"/>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66575"/>
                                        </p:tgtEl>
                                        <p:attrNameLst>
                                          <p:attrName>style.visibility</p:attrName>
                                        </p:attrNameLst>
                                      </p:cBhvr>
                                      <p:to>
                                        <p:strVal val="visible"/>
                                      </p:to>
                                    </p:set>
                                    <p:animEffect transition="in" filter="wipe(up)">
                                      <p:cBhvr>
                                        <p:cTn id="35" dur="500"/>
                                        <p:tgtEl>
                                          <p:spTgt spid="66575"/>
                                        </p:tgtEl>
                                      </p:cBhvr>
                                    </p:animEffect>
                                  </p:childTnLst>
                                </p:cTn>
                              </p:par>
                              <p:par>
                                <p:cTn id="36" presetID="22" presetClass="entr" presetSubtype="1" fill="hold"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up)">
                                      <p:cBhvr>
                                        <p:cTn id="38" dur="500"/>
                                        <p:tgtEl>
                                          <p:spTgt spid="21"/>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66576"/>
                                        </p:tgtEl>
                                        <p:attrNameLst>
                                          <p:attrName>style.visibility</p:attrName>
                                        </p:attrNameLst>
                                      </p:cBhvr>
                                      <p:to>
                                        <p:strVal val="visible"/>
                                      </p:to>
                                    </p:set>
                                    <p:animEffect transition="in" filter="wipe(up)">
                                      <p:cBhvr>
                                        <p:cTn id="41" dur="500"/>
                                        <p:tgtEl>
                                          <p:spTgt spid="66576"/>
                                        </p:tgtEl>
                                      </p:cBhvr>
                                    </p:animEffect>
                                  </p:childTnLst>
                                </p:cTn>
                              </p:par>
                              <p:par>
                                <p:cTn id="42" presetID="22" presetClass="entr" presetSubtype="1" fill="hold"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66577"/>
                                        </p:tgtEl>
                                        <p:attrNameLst>
                                          <p:attrName>style.visibility</p:attrName>
                                        </p:attrNameLst>
                                      </p:cBhvr>
                                      <p:to>
                                        <p:strVal val="visible"/>
                                      </p:to>
                                    </p:set>
                                    <p:animEffect transition="in" filter="wipe(up)">
                                      <p:cBhvr>
                                        <p:cTn id="47" dur="500"/>
                                        <p:tgtEl>
                                          <p:spTgt spid="6657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childTnLst>
                                </p:cTn>
                              </p:par>
                            </p:childTnLst>
                          </p:cTn>
                        </p:par>
                        <p:par>
                          <p:cTn id="53" fill="hold" nodeType="afterGroup">
                            <p:stCondLst>
                              <p:cond delay="1000"/>
                            </p:stCondLst>
                            <p:childTnLst>
                              <p:par>
                                <p:cTn id="54" presetID="10"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p:bldP spid="7" grpId="0" animBg="1"/>
      <p:bldP spid="8" grpId="0" animBg="1"/>
      <p:bldP spid="9" grpId="0" animBg="1"/>
      <p:bldP spid="10" grpId="0" animBg="1"/>
      <p:bldP spid="11" grpId="0" animBg="1"/>
      <p:bldP spid="12" grpId="0" animBg="1"/>
      <p:bldP spid="13" grpId="0" animBg="1"/>
      <p:bldP spid="16" grpId="0" animBg="1"/>
      <p:bldP spid="66575" grpId="0"/>
      <p:bldP spid="66576" grpId="0"/>
      <p:bldP spid="66577" grpId="0"/>
      <p:bldP spid="2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9"/>
          <p:cNvSpPr>
            <a:spLocks noGrp="1"/>
          </p:cNvSpPr>
          <p:nvPr>
            <p:ph type="title"/>
          </p:nvPr>
        </p:nvSpPr>
        <p:spPr/>
        <p:txBody>
          <a:bodyPr/>
          <a:lstStyle/>
          <a:p>
            <a:pPr algn="l"/>
            <a:r>
              <a:rPr lang="en-US" altLang="en-US" smtClean="0">
                <a:solidFill>
                  <a:schemeClr val="bg1"/>
                </a:solidFill>
                <a:ea typeface="ＭＳ Ｐゴシック" pitchFamily="34" charset="-128"/>
              </a:rPr>
              <a:t>Fulfillment</a:t>
            </a:r>
          </a:p>
        </p:txBody>
      </p:sp>
      <p:sp>
        <p:nvSpPr>
          <p:cNvPr id="5" name="Rectangle 4"/>
          <p:cNvSpPr/>
          <p:nvPr/>
        </p:nvSpPr>
        <p:spPr>
          <a:xfrm>
            <a:off x="4953000" y="2209800"/>
            <a:ext cx="3429000" cy="3276600"/>
          </a:xfrm>
          <a:prstGeom prst="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2164" name="Picture 2" descr="http://images.clipartof.com/thumbnails/91282-3d-Blanco-Man-Writing-With-A-Yellow-Pencil.jpg"/>
          <p:cNvPicPr>
            <a:picLocks noChangeAspect="1" noChangeArrowheads="1"/>
          </p:cNvPicPr>
          <p:nvPr/>
        </p:nvPicPr>
        <p:blipFill>
          <a:blip r:embed="rId2">
            <a:extLst>
              <a:ext uri="{28A0092B-C50C-407E-A947-70E740481C1C}">
                <a14:useLocalDpi xmlns:a14="http://schemas.microsoft.com/office/drawing/2010/main" xmlns="" val="0"/>
              </a:ext>
            </a:extLst>
          </a:blip>
          <a:srcRect b="15294"/>
          <a:stretch>
            <a:fillRect/>
          </a:stretch>
        </p:blipFill>
        <p:spPr bwMode="auto">
          <a:xfrm>
            <a:off x="5181600" y="2438400"/>
            <a:ext cx="2917825" cy="280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itle 2"/>
          <p:cNvSpPr txBox="1">
            <a:spLocks/>
          </p:cNvSpPr>
          <p:nvPr/>
        </p:nvSpPr>
        <p:spPr>
          <a:xfrm>
            <a:off x="381000" y="1676400"/>
            <a:ext cx="8229600" cy="1143000"/>
          </a:xfrm>
          <a:prstGeom prst="rect">
            <a:avLst/>
          </a:prstGeom>
        </p:spPr>
        <p:txBody>
          <a:bodyPr anchor="ctr">
            <a:normAutofit/>
          </a:bodyPr>
          <a:lstStyle/>
          <a:p>
            <a:pPr defTabSz="914400" fontAlgn="auto">
              <a:spcAft>
                <a:spcPts val="0"/>
              </a:spcAft>
              <a:defRPr/>
            </a:pPr>
            <a:r>
              <a:rPr lang="en-US" sz="6000" b="1" dirty="0">
                <a:solidFill>
                  <a:schemeClr val="bg1"/>
                </a:solidFill>
                <a:latin typeface="Century Gothic" panose="020B0502020202020204" pitchFamily="34" charset="0"/>
                <a:ea typeface="+mj-ea"/>
                <a:cs typeface="+mj-cs"/>
              </a:rPr>
              <a:t>Fulfillment</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3"/>
          <p:cNvSpPr>
            <a:spLocks noGrp="1"/>
          </p:cNvSpPr>
          <p:nvPr>
            <p:ph type="title"/>
          </p:nvPr>
        </p:nvSpPr>
        <p:spPr/>
        <p:txBody>
          <a:bodyPr/>
          <a:lstStyle/>
          <a:p>
            <a:r>
              <a:rPr lang="en-US" altLang="en-US" smtClean="0">
                <a:ea typeface="ＭＳ Ｐゴシック" pitchFamily="34" charset="-128"/>
              </a:rPr>
              <a:t>Pricing</a:t>
            </a:r>
          </a:p>
        </p:txBody>
      </p:sp>
      <p:sp>
        <p:nvSpPr>
          <p:cNvPr id="89091" name="Content Placeholder 4"/>
          <p:cNvSpPr>
            <a:spLocks noGrp="1"/>
          </p:cNvSpPr>
          <p:nvPr>
            <p:ph idx="1"/>
          </p:nvPr>
        </p:nvSpPr>
        <p:spPr/>
        <p:txBody>
          <a:bodyPr/>
          <a:lstStyle/>
          <a:p>
            <a:pPr>
              <a:buFont typeface="Arial" pitchFamily="34" charset="0"/>
              <a:buNone/>
            </a:pPr>
            <a:r>
              <a:rPr lang="en-US" altLang="en-US" smtClean="0">
                <a:ea typeface="ＭＳ Ｐゴシック" pitchFamily="34" charset="-128"/>
              </a:rPr>
              <a:t> </a:t>
            </a:r>
            <a:r>
              <a:rPr lang="en-US" altLang="en-US" b="1" smtClean="0">
                <a:ea typeface="ＭＳ Ｐゴシック" pitchFamily="34" charset="-128"/>
              </a:rPr>
              <a:t>Product Name 			Setup 	Monthly </a:t>
            </a:r>
          </a:p>
          <a:p>
            <a:r>
              <a:rPr lang="en-US" altLang="en-US" smtClean="0">
                <a:ea typeface="ＭＳ Ｐゴシック" pitchFamily="34" charset="-128"/>
              </a:rPr>
              <a:t>Social Marketing 				$200 	</a:t>
            </a:r>
          </a:p>
          <a:p>
            <a:r>
              <a:rPr lang="en-US" altLang="en-US" smtClean="0">
                <a:ea typeface="ＭＳ Ｐゴシック" pitchFamily="34" charset="-128"/>
              </a:rPr>
              <a:t>Reputation Intelligence 			$65 	</a:t>
            </a:r>
          </a:p>
          <a:p>
            <a:r>
              <a:rPr lang="en-US" altLang="en-US" smtClean="0">
                <a:ea typeface="ＭＳ Ｐゴシック" pitchFamily="34" charset="-128"/>
              </a:rPr>
              <a:t>Socialbiz 						$350 	</a:t>
            </a:r>
          </a:p>
          <a:p>
            <a:r>
              <a:rPr lang="en-US" altLang="en-US" smtClean="0">
                <a:ea typeface="ＭＳ Ｐゴシック" pitchFamily="34" charset="-128"/>
              </a:rPr>
              <a:t>Social Marketing + Socialbiz 			$425 	</a:t>
            </a:r>
          </a:p>
          <a:p>
            <a:r>
              <a:rPr lang="it-IT" altLang="en-US" smtClean="0">
                <a:ea typeface="ＭＳ Ｐゴシック" pitchFamily="34" charset="-128"/>
              </a:rPr>
              <a:t>Social Contests </a:t>
            </a:r>
            <a:r>
              <a:rPr lang="it-IT" altLang="en-US" sz="2000" smtClean="0">
                <a:ea typeface="ＭＳ Ｐゴシック" pitchFamily="34" charset="-128"/>
              </a:rPr>
              <a:t>(per contest) 	</a:t>
            </a:r>
            <a:r>
              <a:rPr lang="it-IT" altLang="en-US" smtClean="0">
                <a:ea typeface="ＭＳ Ｐゴシック" pitchFamily="34" charset="-128"/>
              </a:rPr>
              <a:t>$299 		  --</a:t>
            </a:r>
          </a:p>
          <a:p>
            <a:r>
              <a:rPr lang="en-US" altLang="en-US" smtClean="0">
                <a:ea typeface="ＭＳ Ｐゴシック" pitchFamily="34" charset="-128"/>
              </a:rPr>
              <a:t>Pinterest Management 	$150 		$49 	</a:t>
            </a:r>
          </a:p>
          <a:p>
            <a:r>
              <a:rPr lang="en-US" altLang="en-US" smtClean="0">
                <a:ea typeface="ＭＳ Ｐゴシック" pitchFamily="34" charset="-128"/>
              </a:rPr>
              <a:t>Google+ Management 	$150 		$49 	</a:t>
            </a:r>
          </a:p>
          <a:p>
            <a:r>
              <a:rPr lang="en-US" altLang="en-US" sz="2200" smtClean="0">
                <a:ea typeface="ＭＳ Ｐゴシック" pitchFamily="34" charset="-128"/>
              </a:rPr>
              <a:t>Reputation &amp; Social Management </a:t>
            </a:r>
            <a:r>
              <a:rPr lang="en-US" altLang="en-US" smtClean="0">
                <a:ea typeface="ＭＳ Ｐゴシック" pitchFamily="34" charset="-128"/>
              </a:rPr>
              <a:t>	</a:t>
            </a:r>
            <a:r>
              <a:rPr lang="en-US" altLang="en-US" u="sng" smtClean="0">
                <a:ea typeface="ＭＳ Ｐゴシック" pitchFamily="34" charset="-128"/>
              </a:rPr>
              <a:t>Custom Quoted </a:t>
            </a:r>
            <a:r>
              <a:rPr lang="en-US" altLang="en-US" smtClean="0">
                <a:ea typeface="ＭＳ Ｐゴシック" pitchFamily="34" charset="-128"/>
              </a:rPr>
              <a:t>	</a:t>
            </a:r>
          </a:p>
          <a:p>
            <a:endParaRPr lang="en-US" alt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3"/>
          <p:cNvSpPr>
            <a:spLocks noGrp="1"/>
          </p:cNvSpPr>
          <p:nvPr>
            <p:ph type="title"/>
          </p:nvPr>
        </p:nvSpPr>
        <p:spPr/>
        <p:txBody>
          <a:bodyPr/>
          <a:lstStyle/>
          <a:p>
            <a:r>
              <a:rPr lang="en-US" altLang="en-US" smtClean="0">
                <a:ea typeface="ＭＳ Ｐゴシック" pitchFamily="34" charset="-128"/>
              </a:rPr>
              <a:t>Pricing</a:t>
            </a:r>
          </a:p>
        </p:txBody>
      </p:sp>
      <p:sp>
        <p:nvSpPr>
          <p:cNvPr id="90115" name="Content Placeholder 4"/>
          <p:cNvSpPr>
            <a:spLocks noGrp="1"/>
          </p:cNvSpPr>
          <p:nvPr>
            <p:ph idx="1"/>
          </p:nvPr>
        </p:nvSpPr>
        <p:spPr/>
        <p:txBody>
          <a:bodyPr/>
          <a:lstStyle/>
          <a:p>
            <a:pPr>
              <a:buFont typeface="Arial" pitchFamily="34" charset="0"/>
              <a:buNone/>
            </a:pPr>
            <a:r>
              <a:rPr lang="en-US" altLang="en-US" b="1" smtClean="0">
                <a:ea typeface="ＭＳ Ｐゴシック" pitchFamily="34" charset="-128"/>
              </a:rPr>
              <a:t>Product Name 			   Setup 	</a:t>
            </a:r>
          </a:p>
          <a:p>
            <a:r>
              <a:rPr lang="en-US" altLang="en-US" smtClean="0">
                <a:ea typeface="ＭＳ Ｐゴシック" pitchFamily="34" charset="-128"/>
              </a:rPr>
              <a:t>YouTube Channel </a:t>
            </a:r>
            <a:r>
              <a:rPr lang="en-US" altLang="en-US" sz="1600" smtClean="0">
                <a:ea typeface="ＭＳ Ｐゴシック" pitchFamily="34" charset="-128"/>
              </a:rPr>
              <a:t>Setup Only 	</a:t>
            </a:r>
            <a:r>
              <a:rPr lang="en-US" altLang="en-US" smtClean="0">
                <a:ea typeface="ＭＳ Ｐゴシック" pitchFamily="34" charset="-128"/>
              </a:rPr>
              <a:t>$100/each </a:t>
            </a:r>
          </a:p>
          <a:p>
            <a:r>
              <a:rPr lang="en-US" altLang="en-US" smtClean="0">
                <a:ea typeface="ＭＳ Ｐゴシック" pitchFamily="34" charset="-128"/>
              </a:rPr>
              <a:t>Listings Setup Only 		$200/each 	</a:t>
            </a:r>
          </a:p>
          <a:p>
            <a:r>
              <a:rPr lang="en-US" altLang="en-US" smtClean="0">
                <a:ea typeface="ＭＳ Ｐゴシック" pitchFamily="34" charset="-128"/>
              </a:rPr>
              <a:t>Social Site Setup Only 		$175/each 	</a:t>
            </a:r>
          </a:p>
          <a:p>
            <a:r>
              <a:rPr lang="en-US" altLang="en-US" smtClean="0">
                <a:ea typeface="ＭＳ Ｐゴシック" pitchFamily="34" charset="-128"/>
              </a:rPr>
              <a:t>Facebook Ad campaign	Custom Quote</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08238"/>
            <a:ext cx="8229600" cy="4525962"/>
          </a:xfrm>
        </p:spPr>
        <p:txBody>
          <a:bodyPr/>
          <a:lstStyle/>
          <a:p>
            <a:pPr>
              <a:buFont typeface="Arial" pitchFamily="34" charset="0"/>
              <a:buNone/>
              <a:defRPr/>
            </a:pPr>
            <a:r>
              <a:rPr lang="en-US" b="1" dirty="0" smtClean="0">
                <a:solidFill>
                  <a:schemeClr val="tx1">
                    <a:lumMod val="65000"/>
                    <a:lumOff val="35000"/>
                  </a:schemeClr>
                </a:solidFill>
                <a:cs typeface="Times New Roman" pitchFamily="18" charset="0"/>
              </a:rPr>
              <a:t>REPUTATION MANAGEMENT</a:t>
            </a:r>
          </a:p>
          <a:p>
            <a:pPr>
              <a:buFont typeface="Arial" pitchFamily="34" charset="0"/>
              <a:buNone/>
              <a:defRPr/>
            </a:pPr>
            <a:endParaRPr lang="en-US" b="1" dirty="0" smtClean="0">
              <a:solidFill>
                <a:schemeClr val="tx1">
                  <a:lumMod val="65000"/>
                  <a:lumOff val="35000"/>
                </a:schemeClr>
              </a:solidFill>
              <a:cs typeface="Times New Roman" pitchFamily="18" charset="0"/>
            </a:endParaRPr>
          </a:p>
          <a:p>
            <a:pPr>
              <a:buFont typeface="Arial" pitchFamily="34" charset="0"/>
              <a:buNone/>
              <a:defRPr/>
            </a:pPr>
            <a:r>
              <a:rPr lang="en-US" b="1" dirty="0" smtClean="0">
                <a:solidFill>
                  <a:schemeClr val="tx1">
                    <a:lumMod val="65000"/>
                    <a:lumOff val="35000"/>
                  </a:schemeClr>
                </a:solidFill>
                <a:cs typeface="Times New Roman" pitchFamily="18" charset="0"/>
              </a:rPr>
              <a:t>OR </a:t>
            </a:r>
          </a:p>
          <a:p>
            <a:pPr>
              <a:buFont typeface="Arial" pitchFamily="34" charset="0"/>
              <a:buNone/>
              <a:defRPr/>
            </a:pPr>
            <a:endParaRPr lang="en-US" b="1" dirty="0" smtClean="0">
              <a:solidFill>
                <a:schemeClr val="tx1">
                  <a:lumMod val="65000"/>
                  <a:lumOff val="35000"/>
                </a:schemeClr>
              </a:solidFill>
              <a:cs typeface="Times New Roman" pitchFamily="18" charset="0"/>
            </a:endParaRPr>
          </a:p>
          <a:p>
            <a:pPr>
              <a:buFont typeface="Arial" pitchFamily="34" charset="0"/>
              <a:buNone/>
              <a:defRPr/>
            </a:pPr>
            <a:r>
              <a:rPr lang="en-US" b="1" dirty="0" smtClean="0">
                <a:solidFill>
                  <a:schemeClr val="tx1">
                    <a:lumMod val="65000"/>
                    <a:lumOff val="35000"/>
                  </a:schemeClr>
                </a:solidFill>
                <a:cs typeface="Times New Roman" pitchFamily="18" charset="0"/>
              </a:rPr>
              <a:t>REPUTATION INTELLIGENCE (DIY)</a:t>
            </a:r>
            <a:endParaRPr lang="en-US" dirty="0"/>
          </a:p>
        </p:txBody>
      </p:sp>
      <p:sp>
        <p:nvSpPr>
          <p:cNvPr id="95235" name="Rectangle 1"/>
          <p:cNvSpPr>
            <a:spLocks noChangeArrowheads="1"/>
          </p:cNvSpPr>
          <p:nvPr/>
        </p:nvSpPr>
        <p:spPr bwMode="auto">
          <a:xfrm>
            <a:off x="201613" y="0"/>
            <a:ext cx="8208962"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914400" eaLnBrk="1" hangingPunct="1"/>
            <a:r>
              <a:rPr lang="en-US" altLang="en-US" sz="4000" b="1">
                <a:solidFill>
                  <a:schemeClr val="bg1"/>
                </a:solidFill>
                <a:latin typeface="Century Gothic" pitchFamily="34" charset="0"/>
                <a:cs typeface="Times New Roman" pitchFamily="18" charset="0"/>
              </a:rPr>
              <a:t>Which solution is best for your </a:t>
            </a:r>
          </a:p>
          <a:p>
            <a:pPr defTabSz="914400" eaLnBrk="1" hangingPunct="1"/>
            <a:r>
              <a:rPr lang="en-US" altLang="en-US" sz="4000" b="1">
                <a:solidFill>
                  <a:schemeClr val="bg1"/>
                </a:solidFill>
                <a:latin typeface="Century Gothic" pitchFamily="34" charset="0"/>
                <a:cs typeface="Times New Roman" pitchFamily="18" charset="0"/>
              </a:rPr>
              <a:t>customer?</a:t>
            </a:r>
            <a:endParaRPr lang="en-US" altLang="en-US" sz="4000" b="1">
              <a:solidFill>
                <a:schemeClr val="bg1"/>
              </a:solidFill>
              <a:latin typeface="Century Gothic" pitchFamily="34" charset="0"/>
              <a:cs typeface="Arial"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5"/>
          <p:cNvSpPr>
            <a:spLocks noGrp="1"/>
          </p:cNvSpPr>
          <p:nvPr>
            <p:ph type="title"/>
          </p:nvPr>
        </p:nvSpPr>
        <p:spPr>
          <a:xfrm>
            <a:off x="457200" y="434975"/>
            <a:ext cx="8229600" cy="555625"/>
          </a:xfrm>
        </p:spPr>
        <p:txBody>
          <a:bodyPr/>
          <a:lstStyle/>
          <a:p>
            <a:r>
              <a:rPr lang="en-US" altLang="en-US" dirty="0" smtClean="0">
                <a:ea typeface="ＭＳ Ｐゴシック" pitchFamily="34" charset="-128"/>
              </a:rPr>
              <a:t>Reputation Management Services – (We do it for you)</a:t>
            </a:r>
          </a:p>
        </p:txBody>
      </p:sp>
      <p:sp>
        <p:nvSpPr>
          <p:cNvPr id="4" name="Content Placeholder 3"/>
          <p:cNvSpPr>
            <a:spLocks noGrp="1"/>
          </p:cNvSpPr>
          <p:nvPr>
            <p:ph idx="1"/>
          </p:nvPr>
        </p:nvSpPr>
        <p:spPr/>
        <p:txBody>
          <a:bodyPr/>
          <a:lstStyle/>
          <a:p>
            <a:r>
              <a:rPr lang="en-US" altLang="en-US" sz="1800" dirty="0" smtClean="0">
                <a:ea typeface="ＭＳ Ｐゴシック" pitchFamily="34" charset="-128"/>
              </a:rPr>
              <a:t>Setup of </a:t>
            </a:r>
            <a:r>
              <a:rPr lang="en-US" altLang="en-US" sz="1800" dirty="0" err="1" smtClean="0">
                <a:ea typeface="ＭＳ Ｐゴシック" pitchFamily="34" charset="-128"/>
              </a:rPr>
              <a:t>Facebook</a:t>
            </a:r>
            <a:r>
              <a:rPr lang="en-US" altLang="en-US" sz="1800" dirty="0" smtClean="0">
                <a:ea typeface="ＭＳ Ｐゴシック" pitchFamily="34" charset="-128"/>
              </a:rPr>
              <a:t>, Twitter and Google+</a:t>
            </a:r>
          </a:p>
          <a:p>
            <a:r>
              <a:rPr lang="en-US" altLang="en-US" sz="1800" dirty="0" smtClean="0">
                <a:ea typeface="ＭＳ Ｐゴシック" pitchFamily="34" charset="-128"/>
              </a:rPr>
              <a:t>Scheduled posts including emailed proof process and responding to Tweets or posts to your business </a:t>
            </a:r>
            <a:r>
              <a:rPr lang="en-US" altLang="en-US" sz="1800" dirty="0" err="1" smtClean="0">
                <a:ea typeface="ＭＳ Ｐゴシック" pitchFamily="34" charset="-128"/>
              </a:rPr>
              <a:t>Facebook</a:t>
            </a:r>
            <a:r>
              <a:rPr lang="en-US" altLang="en-US" sz="1800" dirty="0" smtClean="0">
                <a:ea typeface="ＭＳ Ｐゴシック" pitchFamily="34" charset="-128"/>
              </a:rPr>
              <a:t> and Google+ pages</a:t>
            </a:r>
          </a:p>
          <a:p>
            <a:r>
              <a:rPr lang="en-US" altLang="en-US" sz="1800" dirty="0" smtClean="0">
                <a:ea typeface="ＭＳ Ｐゴシック" pitchFamily="34" charset="-128"/>
              </a:rPr>
              <a:t>Claim, correct, and verify specified listings.</a:t>
            </a:r>
          </a:p>
          <a:p>
            <a:r>
              <a:rPr lang="en-US" altLang="en-US" sz="1800" dirty="0" smtClean="0">
                <a:ea typeface="ＭＳ Ｐゴシック" pitchFamily="34" charset="-128"/>
              </a:rPr>
              <a:t>Monitor the listings and social sites for reviews/responses, and work with your team to answer or address any customer feedback</a:t>
            </a:r>
          </a:p>
          <a:p>
            <a:r>
              <a:rPr lang="en-US" altLang="en-US" sz="1800" dirty="0" smtClean="0">
                <a:ea typeface="ＭＳ Ｐゴシック" pitchFamily="34" charset="-128"/>
              </a:rPr>
              <a:t>Setup and training of Social and Reputation dashboards</a:t>
            </a:r>
          </a:p>
          <a:p>
            <a:r>
              <a:rPr lang="en-US" altLang="en-US" sz="1800" dirty="0" smtClean="0">
                <a:ea typeface="ＭＳ Ｐゴシック" pitchFamily="34" charset="-128"/>
              </a:rPr>
              <a:t>Technical support via phone or email available with a turnaround time of up to 2 days during business hours</a:t>
            </a:r>
          </a:p>
          <a:p>
            <a:r>
              <a:rPr lang="en-US" altLang="en-US" sz="1800" dirty="0" smtClean="0">
                <a:ea typeface="ＭＳ Ｐゴシック" pitchFamily="34" charset="-128"/>
              </a:rPr>
              <a:t>Quarterly Social Contests (per contest)</a:t>
            </a:r>
          </a:p>
          <a:p>
            <a:r>
              <a:rPr lang="en-US" altLang="en-US" sz="1800" dirty="0" err="1" smtClean="0">
                <a:ea typeface="ＭＳ Ｐゴシック" pitchFamily="34" charset="-128"/>
              </a:rPr>
              <a:t>Pinterest</a:t>
            </a:r>
            <a:r>
              <a:rPr lang="en-US" altLang="en-US" sz="1800" dirty="0" smtClean="0">
                <a:ea typeface="ＭＳ Ｐゴシック" pitchFamily="34" charset="-128"/>
              </a:rPr>
              <a:t> Management</a:t>
            </a:r>
          </a:p>
          <a:p>
            <a:endParaRPr lang="en-US" altLang="en-US" sz="1800" i="1" dirty="0" smtClean="0">
              <a:ea typeface="ＭＳ Ｐゴシック" pitchFamily="34" charset="-128"/>
            </a:endParaRPr>
          </a:p>
          <a:p>
            <a:pPr algn="ctr">
              <a:buFont typeface="Arial" pitchFamily="34" charset="0"/>
              <a:buNone/>
            </a:pPr>
            <a:r>
              <a:rPr lang="en-US" altLang="en-US" sz="1800" b="1" i="1" dirty="0" smtClean="0">
                <a:ea typeface="ＭＳ Ｐゴシック" pitchFamily="34" charset="-128"/>
              </a:rPr>
              <a:t>All reputation solutions are built around the customers needs </a:t>
            </a:r>
          </a:p>
          <a:p>
            <a:endParaRPr lang="en-US" altLang="en-US" sz="1800" dirty="0" smtClean="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a:spLocks noChangeArrowheads="1"/>
          </p:cNvSpPr>
          <p:nvPr/>
        </p:nvSpPr>
        <p:spPr bwMode="auto">
          <a:xfrm>
            <a:off x="536575" y="1600200"/>
            <a:ext cx="8074025" cy="2246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2000" b="1">
                <a:latin typeface="Century Gothic" pitchFamily="34" charset="0"/>
                <a:cs typeface="Aparajita" pitchFamily="34" charset="0"/>
              </a:rPr>
              <a:t>What is reputation intelligence?</a:t>
            </a:r>
          </a:p>
          <a:p>
            <a:pPr eaLnBrk="1" hangingPunct="1"/>
            <a:endParaRPr lang="en-US" altLang="en-US" sz="2000" b="1">
              <a:latin typeface="Century Gothic" pitchFamily="34" charset="0"/>
              <a:cs typeface="Aparajita" pitchFamily="34" charset="0"/>
            </a:endParaRPr>
          </a:p>
          <a:p>
            <a:pPr lvl="1" eaLnBrk="1" hangingPunct="1"/>
            <a:r>
              <a:rPr lang="en-US" altLang="en-US" sz="2000">
                <a:latin typeface="Century Gothic" pitchFamily="34" charset="0"/>
                <a:cs typeface="Aparajita" pitchFamily="34" charset="0"/>
              </a:rPr>
              <a:t>The Reputation Intelligence dashboard is a helpful tool for managing your brand around the web. Whether someone mentions you on Twitter or leaves a review on Yelp, you will know about it and you will be able to respond to it with the Reputation Intelligence dashboard</a:t>
            </a:r>
          </a:p>
        </p:txBody>
      </p:sp>
      <p:sp>
        <p:nvSpPr>
          <p:cNvPr id="97283" name="Rectangle 1"/>
          <p:cNvSpPr>
            <a:spLocks noChangeArrowheads="1"/>
          </p:cNvSpPr>
          <p:nvPr/>
        </p:nvSpPr>
        <p:spPr bwMode="auto">
          <a:xfrm>
            <a:off x="-85725" y="284163"/>
            <a:ext cx="9229725" cy="706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914400" eaLnBrk="1" hangingPunct="1"/>
            <a:r>
              <a:rPr lang="en-US" altLang="en-US" sz="4000" b="1">
                <a:solidFill>
                  <a:schemeClr val="bg1"/>
                </a:solidFill>
                <a:latin typeface="Century Gothic" pitchFamily="34" charset="0"/>
                <a:cs typeface="Times New Roman" pitchFamily="18" charset="0"/>
              </a:rPr>
              <a:t>Reputation Intelligence (DIY)</a:t>
            </a:r>
            <a:endParaRPr lang="en-US" altLang="en-US" sz="4000" b="1">
              <a:solidFill>
                <a:schemeClr val="bg1"/>
              </a:solidFill>
              <a:latin typeface="Century Gothic" pitchFamily="34" charset="0"/>
              <a:cs typeface="Arial"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Placeholder 2"/>
          <p:cNvSpPr>
            <a:spLocks noGrp="1"/>
          </p:cNvSpPr>
          <p:nvPr>
            <p:ph idx="1"/>
          </p:nvPr>
        </p:nvSpPr>
        <p:spPr/>
        <p:txBody>
          <a:bodyPr/>
          <a:lstStyle/>
          <a:p>
            <a:r>
              <a:rPr lang="en-US" altLang="en-US" sz="2000" smtClean="0">
                <a:ea typeface="ＭＳ Ｐゴシック" pitchFamily="34" charset="-128"/>
                <a:cs typeface="Aparajita" pitchFamily="34" charset="0"/>
              </a:rPr>
              <a:t>Unified presence across online directories, social media sites and review sites</a:t>
            </a:r>
          </a:p>
          <a:p>
            <a:r>
              <a:rPr lang="en-US" altLang="en-US" sz="2000" smtClean="0">
                <a:ea typeface="ＭＳ Ｐゴシック" pitchFamily="34" charset="-128"/>
                <a:cs typeface="Aparajita" pitchFamily="34" charset="0"/>
              </a:rPr>
              <a:t>Ability to respond to online reviews and feedback with a professional response </a:t>
            </a:r>
          </a:p>
          <a:p>
            <a:r>
              <a:rPr lang="en-US" altLang="en-US" sz="2000" smtClean="0">
                <a:ea typeface="ＭＳ Ｐゴシック" pitchFamily="34" charset="-128"/>
                <a:cs typeface="Aparajita" pitchFamily="34" charset="0"/>
              </a:rPr>
              <a:t>Use online reviews and mentions to gain insight and improve customer satisfaction</a:t>
            </a:r>
          </a:p>
          <a:p>
            <a:r>
              <a:rPr lang="en-US" altLang="en-US" sz="2000" smtClean="0">
                <a:ea typeface="ＭＳ Ｐゴシック" pitchFamily="34" charset="-128"/>
                <a:cs typeface="Aparajita" pitchFamily="34" charset="0"/>
              </a:rPr>
              <a:t>Monitor competition to reveal online share of voice, social activity and competitive reach </a:t>
            </a:r>
          </a:p>
          <a:p>
            <a:r>
              <a:rPr lang="en-US" altLang="en-US" sz="2000" smtClean="0">
                <a:ea typeface="ＭＳ Ｐゴシック" pitchFamily="34" charset="-128"/>
                <a:cs typeface="Aparajita" pitchFamily="34" charset="0"/>
              </a:rPr>
              <a:t>Provides simple reports and alerts to allow advertiser to monitor online presence</a:t>
            </a:r>
          </a:p>
          <a:p>
            <a:endParaRPr lang="en-US" altLang="en-US" smtClean="0">
              <a:ea typeface="ＭＳ Ｐゴシック" pitchFamily="34" charset="-128"/>
              <a:cs typeface="Aparajita" pitchFamily="34" charset="0"/>
            </a:endParaRPr>
          </a:p>
        </p:txBody>
      </p:sp>
      <p:sp>
        <p:nvSpPr>
          <p:cNvPr id="98307" name="Rectangle 1"/>
          <p:cNvSpPr>
            <a:spLocks noChangeArrowheads="1"/>
          </p:cNvSpPr>
          <p:nvPr/>
        </p:nvSpPr>
        <p:spPr bwMode="auto">
          <a:xfrm>
            <a:off x="-85725" y="358775"/>
            <a:ext cx="9229725"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914400" eaLnBrk="1" hangingPunct="1"/>
            <a:r>
              <a:rPr lang="en-US" altLang="en-US" sz="4000" b="1">
                <a:solidFill>
                  <a:schemeClr val="bg1"/>
                </a:solidFill>
                <a:latin typeface="Century Gothic" pitchFamily="34" charset="0"/>
                <a:cs typeface="Times New Roman" pitchFamily="18" charset="0"/>
              </a:rPr>
              <a:t>Reputation Intelligence (DIY)</a:t>
            </a:r>
            <a:endParaRPr lang="en-US" altLang="en-US" sz="4000" b="1">
              <a:solidFill>
                <a:schemeClr val="bg1"/>
              </a:solidFill>
              <a:latin typeface="Century Gothic" pitchFamily="34" charset="0"/>
              <a:cs typeface="Arial" pitchFamily="3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1"/>
          <p:cNvSpPr>
            <a:spLocks noChangeArrowheads="1"/>
          </p:cNvSpPr>
          <p:nvPr/>
        </p:nvSpPr>
        <p:spPr bwMode="auto">
          <a:xfrm>
            <a:off x="452438" y="1771650"/>
            <a:ext cx="8539162"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253920" rIns="0" bIns="126960" anchor="ctr">
            <a:spAutoFit/>
          </a:bodyPr>
          <a:lstStyle>
            <a:lvl1pPr marL="342900" indent="-34290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914400">
              <a:spcBef>
                <a:spcPct val="20000"/>
              </a:spcBef>
              <a:buFont typeface="Arial" pitchFamily="34" charset="0"/>
              <a:buChar char="•"/>
            </a:pPr>
            <a:r>
              <a:rPr lang="en-US" altLang="en-US">
                <a:latin typeface="Century Gothic" pitchFamily="34" charset="0"/>
              </a:rPr>
              <a:t>Shows where business is listed and any listings that require updating</a:t>
            </a:r>
          </a:p>
          <a:p>
            <a:pPr defTabSz="914400">
              <a:spcBef>
                <a:spcPct val="20000"/>
              </a:spcBef>
              <a:buFont typeface="Arial" pitchFamily="34" charset="0"/>
              <a:buChar char="•"/>
            </a:pPr>
            <a:r>
              <a:rPr lang="en-US" altLang="en-US">
                <a:latin typeface="Century Gothic" pitchFamily="34" charset="0"/>
              </a:rPr>
              <a:t>Allows advertiser to see what people are saying on all review sites where the business is listed.</a:t>
            </a:r>
          </a:p>
          <a:p>
            <a:pPr defTabSz="914400">
              <a:spcBef>
                <a:spcPct val="20000"/>
              </a:spcBef>
              <a:buFont typeface="Arial" pitchFamily="34" charset="0"/>
              <a:buChar char="•"/>
            </a:pPr>
            <a:r>
              <a:rPr lang="en-US" altLang="en-US">
                <a:latin typeface="Century Gothic" pitchFamily="34" charset="0"/>
              </a:rPr>
              <a:t>Track mentions on advertiser specifically, or any keywords related to the business</a:t>
            </a:r>
          </a:p>
          <a:p>
            <a:pPr defTabSz="914400">
              <a:spcBef>
                <a:spcPct val="20000"/>
              </a:spcBef>
              <a:buFont typeface="Arial" pitchFamily="34" charset="0"/>
              <a:buChar char="•"/>
            </a:pPr>
            <a:r>
              <a:rPr lang="en-US" altLang="en-US">
                <a:latin typeface="Century Gothic" pitchFamily="34" charset="0"/>
              </a:rPr>
              <a:t>Provides daily alerts and weekly reports to keep advertiser current on dashboard activity</a:t>
            </a:r>
          </a:p>
          <a:p>
            <a:pPr defTabSz="914400">
              <a:spcBef>
                <a:spcPct val="20000"/>
              </a:spcBef>
              <a:buFont typeface="Arial" pitchFamily="34" charset="0"/>
              <a:buChar char="•"/>
            </a:pPr>
            <a:r>
              <a:rPr lang="en-US" altLang="en-US">
                <a:latin typeface="Century Gothic" pitchFamily="34" charset="0"/>
              </a:rPr>
              <a:t>Provides one location to track social media sites</a:t>
            </a:r>
          </a:p>
          <a:p>
            <a:pPr defTabSz="914400">
              <a:spcBef>
                <a:spcPct val="20000"/>
              </a:spcBef>
              <a:buFont typeface="Arial" pitchFamily="34" charset="0"/>
              <a:buChar char="•"/>
            </a:pPr>
            <a:r>
              <a:rPr lang="en-US" altLang="en-US">
                <a:latin typeface="Century Gothic" pitchFamily="34" charset="0"/>
              </a:rPr>
              <a:t>Provides a barometer of how the advertiser’s business compares to the competition</a:t>
            </a:r>
          </a:p>
        </p:txBody>
      </p:sp>
      <p:sp>
        <p:nvSpPr>
          <p:cNvPr id="96259" name="Rectangle 1"/>
          <p:cNvSpPr>
            <a:spLocks noChangeArrowheads="1"/>
          </p:cNvSpPr>
          <p:nvPr/>
        </p:nvSpPr>
        <p:spPr bwMode="auto">
          <a:xfrm>
            <a:off x="0" y="360363"/>
            <a:ext cx="8991600" cy="706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914400" eaLnBrk="1" hangingPunct="1"/>
            <a:r>
              <a:rPr lang="en-US" altLang="en-US" sz="4000" b="1">
                <a:solidFill>
                  <a:schemeClr val="bg1"/>
                </a:solidFill>
                <a:latin typeface="Century Gothic" pitchFamily="34" charset="0"/>
                <a:cs typeface="Times New Roman" pitchFamily="18" charset="0"/>
              </a:rPr>
              <a:t>Reputation Dashboard Features</a:t>
            </a:r>
            <a:endParaRPr lang="en-US" altLang="en-US" sz="4000" b="1">
              <a:solidFill>
                <a:schemeClr val="bg1"/>
              </a:solidFill>
              <a:latin typeface="Century Gothic" pitchFamily="34" charset="0"/>
              <a:cs typeface="Arial" pitchFamily="3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3"/>
          <p:cNvSpPr>
            <a:spLocks noChangeArrowheads="1"/>
          </p:cNvSpPr>
          <p:nvPr/>
        </p:nvSpPr>
        <p:spPr bwMode="auto">
          <a:xfrm>
            <a:off x="406400" y="1562100"/>
            <a:ext cx="8432800" cy="4291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342900" indent="-34290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2800" b="1" dirty="0">
                <a:solidFill>
                  <a:srgbClr val="92D050"/>
                </a:solidFill>
                <a:latin typeface="Century Gothic" pitchFamily="34" charset="0"/>
                <a:cs typeface="Aparajita" pitchFamily="34" charset="0"/>
              </a:rPr>
              <a:t>In order to get you started, these questions will help us set up your dashboard</a:t>
            </a:r>
          </a:p>
          <a:p>
            <a:pPr eaLnBrk="1" hangingPunct="1"/>
            <a:endParaRPr lang="en-US" altLang="en-US" sz="800" b="1" dirty="0">
              <a:solidFill>
                <a:srgbClr val="92D050"/>
              </a:solidFill>
              <a:latin typeface="Century Gothic" pitchFamily="34" charset="0"/>
              <a:cs typeface="Aparajita" pitchFamily="34" charset="0"/>
            </a:endParaRPr>
          </a:p>
          <a:p>
            <a:pPr>
              <a:spcBef>
                <a:spcPct val="20000"/>
              </a:spcBef>
              <a:buFont typeface="Arial" pitchFamily="34" charset="0"/>
              <a:buChar char="•"/>
            </a:pPr>
            <a:r>
              <a:rPr lang="en-US" altLang="en-US" dirty="0">
                <a:latin typeface="Century Gothic" pitchFamily="34" charset="0"/>
                <a:cs typeface="Aparajita" pitchFamily="34" charset="0"/>
              </a:rPr>
              <a:t>Business information, website and any social networks for the business? </a:t>
            </a:r>
          </a:p>
          <a:p>
            <a:pPr>
              <a:spcBef>
                <a:spcPct val="20000"/>
              </a:spcBef>
              <a:buFont typeface="Arial" pitchFamily="34" charset="0"/>
              <a:buChar char="•"/>
            </a:pPr>
            <a:r>
              <a:rPr lang="en-US" altLang="en-US" dirty="0">
                <a:latin typeface="Century Gothic" pitchFamily="34" charset="0"/>
                <a:cs typeface="Aparajita" pitchFamily="34" charset="0"/>
              </a:rPr>
              <a:t>What category does the business fall under? Which keywords relate to the business?</a:t>
            </a:r>
          </a:p>
          <a:p>
            <a:pPr>
              <a:spcBef>
                <a:spcPct val="20000"/>
              </a:spcBef>
              <a:buFont typeface="Arial" pitchFamily="34" charset="0"/>
              <a:buChar char="•"/>
            </a:pPr>
            <a:r>
              <a:rPr lang="en-US" altLang="en-US" dirty="0">
                <a:latin typeface="Century Gothic" pitchFamily="34" charset="0"/>
                <a:cs typeface="Aparajita" pitchFamily="34" charset="0"/>
              </a:rPr>
              <a:t>Which keywords best represent the business?</a:t>
            </a:r>
          </a:p>
          <a:p>
            <a:pPr>
              <a:spcBef>
                <a:spcPct val="20000"/>
              </a:spcBef>
              <a:buFont typeface="Arial" pitchFamily="34" charset="0"/>
              <a:buChar char="•"/>
            </a:pPr>
            <a:r>
              <a:rPr lang="en-US" altLang="en-US" dirty="0">
                <a:latin typeface="Century Gothic" pitchFamily="34" charset="0"/>
                <a:cs typeface="Aparajita" pitchFamily="34" charset="0"/>
              </a:rPr>
              <a:t> Is there a key person related to the business? </a:t>
            </a:r>
            <a:endParaRPr lang="en-US" altLang="en-US" dirty="0" smtClean="0">
              <a:latin typeface="Century Gothic" pitchFamily="34" charset="0"/>
              <a:cs typeface="Aparajita" pitchFamily="34" charset="0"/>
            </a:endParaRPr>
          </a:p>
          <a:p>
            <a:pPr lvl="1">
              <a:spcBef>
                <a:spcPct val="20000"/>
              </a:spcBef>
            </a:pPr>
            <a:r>
              <a:rPr lang="en-US" altLang="en-US" smtClean="0">
                <a:latin typeface="Century Gothic" pitchFamily="34" charset="0"/>
                <a:cs typeface="Aparajita" pitchFamily="34" charset="0"/>
              </a:rPr>
              <a:t>	</a:t>
            </a:r>
            <a:r>
              <a:rPr lang="en-US" altLang="en-US" smtClean="0">
                <a:latin typeface="Century Gothic" pitchFamily="34" charset="0"/>
              </a:rPr>
              <a:t>President</a:t>
            </a:r>
            <a:r>
              <a:rPr lang="en-US" altLang="en-US">
                <a:latin typeface="Century Gothic" pitchFamily="34" charset="0"/>
              </a:rPr>
              <a:t>, Owner or other Notable person</a:t>
            </a:r>
          </a:p>
          <a:p>
            <a:pPr>
              <a:spcBef>
                <a:spcPct val="20000"/>
              </a:spcBef>
              <a:buFont typeface="Arial" pitchFamily="34" charset="0"/>
              <a:buChar char="•"/>
            </a:pPr>
            <a:r>
              <a:rPr lang="en-US" altLang="en-US" dirty="0">
                <a:latin typeface="Century Gothic" pitchFamily="34" charset="0"/>
                <a:cs typeface="Aparajita" pitchFamily="34" charset="0"/>
              </a:rPr>
              <a:t>Are there any common business names or nicknames associated with the business?</a:t>
            </a:r>
          </a:p>
          <a:p>
            <a:pPr>
              <a:spcBef>
                <a:spcPct val="20000"/>
              </a:spcBef>
              <a:buFont typeface="Arial" pitchFamily="34" charset="0"/>
              <a:buChar char="•"/>
            </a:pPr>
            <a:r>
              <a:rPr lang="en-US" altLang="en-US" dirty="0">
                <a:latin typeface="Century Gothic" pitchFamily="34" charset="0"/>
                <a:cs typeface="Aparajita" pitchFamily="34" charset="0"/>
              </a:rPr>
              <a:t>Who are the competitors?</a:t>
            </a:r>
          </a:p>
          <a:p>
            <a:pPr>
              <a:spcBef>
                <a:spcPct val="20000"/>
              </a:spcBef>
              <a:buFont typeface="Arial" pitchFamily="34" charset="0"/>
              <a:buChar char="•"/>
            </a:pPr>
            <a:r>
              <a:rPr lang="en-US" altLang="en-US" dirty="0">
                <a:latin typeface="Century Gothic" pitchFamily="34" charset="0"/>
                <a:cs typeface="Aparajita" pitchFamily="34" charset="0"/>
              </a:rPr>
              <a:t>Who in the business would like to receive this report?</a:t>
            </a:r>
          </a:p>
        </p:txBody>
      </p:sp>
      <p:sp>
        <p:nvSpPr>
          <p:cNvPr id="99331" name="Rectangle 1"/>
          <p:cNvSpPr>
            <a:spLocks noChangeArrowheads="1"/>
          </p:cNvSpPr>
          <p:nvPr/>
        </p:nvSpPr>
        <p:spPr bwMode="auto">
          <a:xfrm>
            <a:off x="2776538" y="206375"/>
            <a:ext cx="36576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914400" eaLnBrk="1" hangingPunct="1"/>
            <a:r>
              <a:rPr lang="en-US" altLang="en-US" sz="4000" b="1">
                <a:solidFill>
                  <a:schemeClr val="bg1"/>
                </a:solidFill>
                <a:latin typeface="Century Gothic" pitchFamily="34" charset="0"/>
                <a:cs typeface="Times New Roman" pitchFamily="18" charset="0"/>
              </a:rPr>
              <a:t>How it is Done</a:t>
            </a:r>
            <a:endParaRPr lang="en-US" altLang="en-US" sz="4000" b="1">
              <a:solidFill>
                <a:schemeClr val="bg1"/>
              </a:solidFill>
              <a:latin typeface="Century Gothic" pitchFamily="34" charset="0"/>
              <a:cs typeface="Arial"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ChangeArrowheads="1"/>
          </p:cNvSpPr>
          <p:nvPr/>
        </p:nvSpPr>
        <p:spPr bwMode="auto">
          <a:xfrm>
            <a:off x="371475" y="1809750"/>
            <a:ext cx="8343900" cy="2806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2400">
                <a:latin typeface="Century Gothic" pitchFamily="34" charset="0"/>
                <a:cs typeface="Aparajita" pitchFamily="34" charset="0"/>
              </a:rPr>
              <a:t>Once the dashboard is created, we will do the following:</a:t>
            </a:r>
          </a:p>
          <a:p>
            <a:pPr eaLnBrk="1" hangingPunct="1"/>
            <a:endParaRPr lang="en-US" altLang="en-US" sz="2400">
              <a:latin typeface="Century Gothic" pitchFamily="34" charset="0"/>
              <a:cs typeface="Aparajita" pitchFamily="34" charset="0"/>
            </a:endParaRPr>
          </a:p>
          <a:p>
            <a:pPr>
              <a:spcBef>
                <a:spcPct val="20000"/>
              </a:spcBef>
              <a:buFont typeface="Arial" pitchFamily="34" charset="0"/>
              <a:buChar char="•"/>
            </a:pPr>
            <a:r>
              <a:rPr lang="en-US" altLang="en-US">
                <a:latin typeface="Century Gothic" pitchFamily="34" charset="0"/>
                <a:cs typeface="Aparajita" pitchFamily="34" charset="0"/>
              </a:rPr>
              <a:t>Enter business information, to pull in their listings from around the web.</a:t>
            </a:r>
          </a:p>
          <a:p>
            <a:pPr>
              <a:spcBef>
                <a:spcPct val="20000"/>
              </a:spcBef>
              <a:buFont typeface="Arial" pitchFamily="34" charset="0"/>
              <a:buChar char="•"/>
            </a:pPr>
            <a:r>
              <a:rPr lang="en-US" altLang="en-US">
                <a:latin typeface="Century Gothic" pitchFamily="34" charset="0"/>
                <a:cs typeface="Aparajita" pitchFamily="34" charset="0"/>
              </a:rPr>
              <a:t>Enter any keyword mentions they wish to get alerts about.</a:t>
            </a:r>
          </a:p>
          <a:p>
            <a:pPr>
              <a:spcBef>
                <a:spcPct val="20000"/>
              </a:spcBef>
              <a:buFont typeface="Arial" pitchFamily="34" charset="0"/>
              <a:buChar char="•"/>
            </a:pPr>
            <a:r>
              <a:rPr lang="en-US" altLang="en-US">
                <a:latin typeface="Century Gothic" pitchFamily="34" charset="0"/>
                <a:cs typeface="Aparajita" pitchFamily="34" charset="0"/>
              </a:rPr>
              <a:t>Enter competitor’s information so they can compare your business to theirs.</a:t>
            </a:r>
          </a:p>
          <a:p>
            <a:pPr>
              <a:spcBef>
                <a:spcPct val="20000"/>
              </a:spcBef>
              <a:buFont typeface="Arial" pitchFamily="34" charset="0"/>
              <a:buChar char="•"/>
            </a:pPr>
            <a:r>
              <a:rPr lang="en-US" altLang="en-US">
                <a:latin typeface="Century Gothic" pitchFamily="34" charset="0"/>
                <a:cs typeface="Aparajita" pitchFamily="34" charset="0"/>
              </a:rPr>
              <a:t>Training on the Reputation Intelligence Dashboard</a:t>
            </a:r>
          </a:p>
        </p:txBody>
      </p:sp>
      <p:sp>
        <p:nvSpPr>
          <p:cNvPr id="100355" name="Rectangle 1"/>
          <p:cNvSpPr>
            <a:spLocks noChangeArrowheads="1"/>
          </p:cNvSpPr>
          <p:nvPr/>
        </p:nvSpPr>
        <p:spPr bwMode="auto">
          <a:xfrm>
            <a:off x="2724150" y="282575"/>
            <a:ext cx="3211513"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914400" eaLnBrk="1" hangingPunct="1"/>
            <a:r>
              <a:rPr lang="en-US" altLang="en-US" sz="4000" b="1">
                <a:solidFill>
                  <a:schemeClr val="bg1"/>
                </a:solidFill>
                <a:latin typeface="Century Gothic" pitchFamily="34" charset="0"/>
                <a:cs typeface="Times New Roman" pitchFamily="18" charset="0"/>
              </a:rPr>
              <a:t>What We Do</a:t>
            </a:r>
            <a:endParaRPr lang="en-US" altLang="en-US" sz="4000" b="1">
              <a:solidFill>
                <a:schemeClr val="bg1"/>
              </a:solidFill>
              <a:latin typeface="Century Gothic" pitchFamily="34" charset="0"/>
              <a:cs typeface="Arial" pitchFamily="34" charset="0"/>
            </a:endParaRPr>
          </a:p>
        </p:txBody>
      </p:sp>
      <p:sp>
        <p:nvSpPr>
          <p:cNvPr id="6" name="Rectangle 5"/>
          <p:cNvSpPr/>
          <p:nvPr/>
        </p:nvSpPr>
        <p:spPr>
          <a:xfrm>
            <a:off x="152400" y="5072063"/>
            <a:ext cx="8915400" cy="923925"/>
          </a:xfrm>
          <a:prstGeom prst="rect">
            <a:avLst/>
          </a:prstGeom>
        </p:spPr>
        <p:txBody>
          <a:bodyPr>
            <a:spAutoFit/>
          </a:bodyPr>
          <a:lstStyle/>
          <a:p>
            <a:pPr>
              <a:defRPr/>
            </a:pPr>
            <a:r>
              <a:rPr lang="en-US" b="1" dirty="0">
                <a:solidFill>
                  <a:schemeClr val="bg1">
                    <a:lumMod val="50000"/>
                  </a:schemeClr>
                </a:solidFill>
                <a:latin typeface="Century Gothic" pitchFamily="34" charset="0"/>
                <a:cs typeface="Aparajita" pitchFamily="34" charset="0"/>
              </a:rPr>
              <a:t>Your brand is only as good as your reputation. Make sure you’re found and you know what your customers are saying about your business with our reputation intelligence dashboard!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76200"/>
            <a:ext cx="9144000" cy="1143000"/>
          </a:xfrm>
        </p:spPr>
        <p:txBody>
          <a:bodyPr>
            <a:normAutofit fontScale="90000"/>
          </a:bodyPr>
          <a:lstStyle/>
          <a:p>
            <a:pPr>
              <a:defRPr/>
            </a:pPr>
            <a:r>
              <a:rPr lang="en-US" sz="4900" dirty="0" smtClean="0"/>
              <a:t>SOCIAL</a:t>
            </a:r>
            <a:r>
              <a:rPr lang="en-US" dirty="0" smtClean="0"/>
              <a:t/>
            </a:r>
            <a:br>
              <a:rPr lang="en-US" dirty="0" smtClean="0"/>
            </a:br>
            <a:r>
              <a:rPr lang="en-US" sz="3600" dirty="0" smtClean="0"/>
              <a:t>drive audience</a:t>
            </a:r>
            <a:endParaRPr lang="en-US" sz="3600" dirty="0"/>
          </a:p>
        </p:txBody>
      </p:sp>
      <p:grpSp>
        <p:nvGrpSpPr>
          <p:cNvPr id="22531" name="Group 7"/>
          <p:cNvGrpSpPr>
            <a:grpSpLocks/>
          </p:cNvGrpSpPr>
          <p:nvPr/>
        </p:nvGrpSpPr>
        <p:grpSpPr bwMode="auto">
          <a:xfrm>
            <a:off x="1003300" y="1708150"/>
            <a:ext cx="7556500" cy="4352925"/>
            <a:chOff x="447789" y="1524000"/>
            <a:chExt cx="8210077" cy="4728947"/>
          </a:xfrm>
        </p:grpSpPr>
        <p:grpSp>
          <p:nvGrpSpPr>
            <p:cNvPr id="22532" name="Group 10"/>
            <p:cNvGrpSpPr>
              <a:grpSpLocks/>
            </p:cNvGrpSpPr>
            <p:nvPr/>
          </p:nvGrpSpPr>
          <p:grpSpPr bwMode="auto">
            <a:xfrm>
              <a:off x="447789" y="1544262"/>
              <a:ext cx="8210077" cy="4704139"/>
              <a:chOff x="181090" y="1048962"/>
              <a:chExt cx="8210077" cy="4704139"/>
            </a:xfrm>
          </p:grpSpPr>
          <p:pic>
            <p:nvPicPr>
              <p:cNvPr id="22534" name="Picture 1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33900" y="1061657"/>
                <a:ext cx="3857267" cy="4691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5" name="Picture 8"/>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81090" y="1048962"/>
                <a:ext cx="4123182" cy="4704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5" name="Picture 12"/>
            <p:cNvPicPr>
              <a:picLocks noChangeAspect="1" noChangeArrowheads="1"/>
            </p:cNvPicPr>
            <p:nvPr/>
          </p:nvPicPr>
          <p:blipFill>
            <a:blip r:embed="rId5"/>
            <a:srcRect r="1429"/>
            <a:stretch>
              <a:fillRect/>
            </a:stretch>
          </p:blipFill>
          <p:spPr bwMode="auto">
            <a:xfrm>
              <a:off x="2362324" y="1524000"/>
              <a:ext cx="4494845" cy="4728947"/>
            </a:xfrm>
            <a:prstGeom prst="rect">
              <a:avLst/>
            </a:prstGeom>
            <a:noFill/>
            <a:ln w="9525">
              <a:solidFill>
                <a:schemeClr val="bg1">
                  <a:lumMod val="65000"/>
                </a:schemeClr>
              </a:solidFill>
              <a:miter lim="800000"/>
              <a:headEnd/>
              <a:tailEnd/>
            </a:ln>
          </p:spPr>
        </p:pic>
      </p:gr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2400" dirty="0" smtClean="0"/>
              <a:t>Fulfillment Process Overview – </a:t>
            </a:r>
            <a:br>
              <a:rPr lang="en-US" sz="2400" dirty="0" smtClean="0"/>
            </a:br>
            <a:r>
              <a:rPr lang="en-US" sz="2400" dirty="0" smtClean="0"/>
              <a:t>Preparing for the Reputation Management sale</a:t>
            </a:r>
            <a:endParaRPr lang="en-US" sz="2400" dirty="0"/>
          </a:p>
        </p:txBody>
      </p:sp>
      <p:sp>
        <p:nvSpPr>
          <p:cNvPr id="93187" name="Content Placeholder 2"/>
          <p:cNvSpPr>
            <a:spLocks noGrp="1"/>
          </p:cNvSpPr>
          <p:nvPr>
            <p:ph idx="1"/>
          </p:nvPr>
        </p:nvSpPr>
        <p:spPr/>
        <p:txBody>
          <a:bodyPr/>
          <a:lstStyle/>
          <a:p>
            <a:pPr>
              <a:buNone/>
            </a:pPr>
            <a:r>
              <a:rPr lang="en-US" b="1" dirty="0" smtClean="0"/>
              <a:t>Step 1</a:t>
            </a:r>
          </a:p>
          <a:p>
            <a:pPr lvl="1">
              <a:buNone/>
            </a:pPr>
            <a:r>
              <a:rPr lang="en-US" b="1" dirty="0" smtClean="0"/>
              <a:t>Sales Expert’s Responsibilities</a:t>
            </a:r>
          </a:p>
          <a:p>
            <a:pPr lvl="1"/>
            <a:r>
              <a:rPr lang="en-US" altLang="en-US" dirty="0" smtClean="0">
                <a:ea typeface="ＭＳ Ｐゴシック" pitchFamily="34" charset="-128"/>
              </a:rPr>
              <a:t>Complete a request for Reputation Management quote: </a:t>
            </a:r>
            <a:r>
              <a:rPr lang="en-US" altLang="en-US" dirty="0" smtClean="0">
                <a:ea typeface="ＭＳ Ｐゴシック" pitchFamily="34" charset="-128"/>
                <a:hlinkClick r:id="rId2"/>
              </a:rPr>
              <a:t>http://www.formstack.com/forms/?1735558-c0uJrJf4lF</a:t>
            </a:r>
            <a:r>
              <a:rPr lang="en-US" altLang="en-US" dirty="0" smtClean="0">
                <a:ea typeface="ＭＳ Ｐゴシック" pitchFamily="34" charset="-128"/>
              </a:rPr>
              <a:t> </a:t>
            </a:r>
          </a:p>
          <a:p>
            <a:pPr lvl="1">
              <a:buNone/>
            </a:pPr>
            <a:endParaRPr lang="en-US" altLang="en-US" dirty="0" smtClean="0">
              <a:ea typeface="ＭＳ Ｐゴシック" pitchFamily="34" charset="-128"/>
            </a:endParaRPr>
          </a:p>
          <a:p>
            <a:pPr lvl="1"/>
            <a:r>
              <a:rPr lang="en-US" altLang="en-US" dirty="0" smtClean="0">
                <a:ea typeface="ＭＳ Ｐゴシック" pitchFamily="34" charset="-128"/>
              </a:rPr>
              <a:t>Please allow for 24-48 hours during the business week for a response</a:t>
            </a:r>
          </a:p>
          <a:p>
            <a:pPr lvl="1"/>
            <a:endParaRPr lang="en-US" altLang="en-US" dirty="0" smtClean="0">
              <a:ea typeface="ＭＳ Ｐゴシック" pitchFamily="34" charset="-128"/>
            </a:endParaRPr>
          </a:p>
          <a:p>
            <a:pPr lvl="1"/>
            <a:r>
              <a:rPr lang="en-US" altLang="en-US" dirty="0" smtClean="0">
                <a:ea typeface="ＭＳ Ｐゴシック" pitchFamily="34" charset="-128"/>
              </a:rPr>
              <a:t>Review proposal with the customer and ensure that they understand the service offering and pricing</a:t>
            </a:r>
          </a:p>
          <a:p>
            <a:endParaRPr lang="en-US" altLang="en-US"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Fulfillment Process Overview – </a:t>
            </a:r>
            <a:br>
              <a:rPr lang="en-US" sz="2800" dirty="0" smtClean="0"/>
            </a:br>
            <a:r>
              <a:rPr lang="en-US" sz="2800" dirty="0" smtClean="0"/>
              <a:t>The Reputation Management Order is Sold!</a:t>
            </a:r>
            <a:endParaRPr lang="en-US" sz="2800" dirty="0"/>
          </a:p>
        </p:txBody>
      </p:sp>
      <p:sp>
        <p:nvSpPr>
          <p:cNvPr id="3" name="Content Placeholder 2"/>
          <p:cNvSpPr>
            <a:spLocks noGrp="1"/>
          </p:cNvSpPr>
          <p:nvPr>
            <p:ph idx="1"/>
          </p:nvPr>
        </p:nvSpPr>
        <p:spPr/>
        <p:txBody>
          <a:bodyPr/>
          <a:lstStyle/>
          <a:p>
            <a:pPr>
              <a:buNone/>
            </a:pPr>
            <a:r>
              <a:rPr lang="en-US" b="1" dirty="0" smtClean="0"/>
              <a:t>Step 2</a:t>
            </a:r>
          </a:p>
          <a:p>
            <a:pPr lvl="1">
              <a:buNone/>
            </a:pPr>
            <a:r>
              <a:rPr lang="en-US" b="1" dirty="0" smtClean="0"/>
              <a:t>Digital Fulfillment Account Manager’s Responsibilities</a:t>
            </a:r>
          </a:p>
          <a:p>
            <a:pPr lvl="1"/>
            <a:r>
              <a:rPr lang="en-US" altLang="en-US" sz="1800" dirty="0" smtClean="0">
                <a:ea typeface="ＭＳ Ｐゴシック" pitchFamily="34" charset="-128"/>
              </a:rPr>
              <a:t>Once the proposal is accepted, a CRM order will need to be submitted by your property’s CRM Admin.</a:t>
            </a:r>
          </a:p>
          <a:p>
            <a:pPr lvl="1"/>
            <a:r>
              <a:rPr lang="en-US" altLang="en-US" sz="1800" dirty="0" smtClean="0">
                <a:ea typeface="ＭＳ Ｐゴシック" pitchFamily="34" charset="-128"/>
              </a:rPr>
              <a:t>Fulfillment Account Manager is assigned to the account</a:t>
            </a:r>
          </a:p>
          <a:p>
            <a:pPr lvl="1"/>
            <a:r>
              <a:rPr lang="en-US" altLang="en-US" sz="1800" dirty="0" smtClean="0">
                <a:ea typeface="ＭＳ Ｐゴシック" pitchFamily="34" charset="-128"/>
              </a:rPr>
              <a:t>Customer will be contacted for a kick off call within 24-48 hours</a:t>
            </a:r>
          </a:p>
          <a:p>
            <a:pPr lvl="1"/>
            <a:r>
              <a:rPr lang="en-US" altLang="en-US" sz="1800" dirty="0" smtClean="0">
                <a:ea typeface="ＭＳ Ｐゴシック" pitchFamily="34" charset="-128"/>
              </a:rPr>
              <a:t>The Fulfillment Account Manager will gather all of the information needed to start on the customer’s website</a:t>
            </a:r>
          </a:p>
          <a:p>
            <a:pPr lvl="1"/>
            <a:r>
              <a:rPr lang="en-US" altLang="en-US" sz="1800" dirty="0" smtClean="0">
                <a:ea typeface="ＭＳ Ｐゴシック" pitchFamily="34" charset="-128"/>
              </a:rPr>
              <a:t>Fulfillment Account Manager manages project until final product is delivered</a:t>
            </a:r>
          </a:p>
          <a:p>
            <a:endParaRPr lang="en-US" sz="18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2800" dirty="0" smtClean="0"/>
              <a:t>Fulfillment Process Overview – </a:t>
            </a:r>
            <a:br>
              <a:rPr lang="en-US" sz="2800" dirty="0" smtClean="0"/>
            </a:br>
            <a:r>
              <a:rPr lang="en-US" sz="2800" dirty="0" smtClean="0"/>
              <a:t>The Reputation Intelligence Order is Sold!</a:t>
            </a:r>
            <a:endParaRPr lang="en-US" sz="2800" dirty="0"/>
          </a:p>
        </p:txBody>
      </p:sp>
      <p:sp>
        <p:nvSpPr>
          <p:cNvPr id="93187" name="Content Placeholder 2"/>
          <p:cNvSpPr>
            <a:spLocks noGrp="1"/>
          </p:cNvSpPr>
          <p:nvPr>
            <p:ph idx="1"/>
          </p:nvPr>
        </p:nvSpPr>
        <p:spPr/>
        <p:txBody>
          <a:bodyPr/>
          <a:lstStyle/>
          <a:p>
            <a:pPr>
              <a:buFont typeface="Arial" pitchFamily="34" charset="0"/>
              <a:buNone/>
            </a:pPr>
            <a:r>
              <a:rPr lang="en-US" altLang="en-US" b="1" dirty="0" smtClean="0">
                <a:ea typeface="ＭＳ Ｐゴシック" pitchFamily="34" charset="-128"/>
              </a:rPr>
              <a:t>Step 1</a:t>
            </a:r>
          </a:p>
          <a:p>
            <a:pPr lvl="1">
              <a:buFont typeface="Arial" pitchFamily="34" charset="0"/>
              <a:buNone/>
            </a:pPr>
            <a:r>
              <a:rPr lang="en-US" altLang="en-US" b="1" dirty="0" smtClean="0">
                <a:ea typeface="ＭＳ Ｐゴシック" pitchFamily="34" charset="-128"/>
              </a:rPr>
              <a:t>Sales Team/Digital Assistant Responsibilities</a:t>
            </a:r>
          </a:p>
          <a:p>
            <a:pPr lvl="1"/>
            <a:r>
              <a:rPr lang="en-US" altLang="en-US" dirty="0" smtClean="0">
                <a:ea typeface="ＭＳ Ｐゴシック" pitchFamily="34" charset="-128"/>
              </a:rPr>
              <a:t>Once the sale has been made enter website package information into the CRM</a:t>
            </a:r>
          </a:p>
          <a:p>
            <a:pPr>
              <a:buFont typeface="Arial" pitchFamily="34" charset="0"/>
              <a:buNone/>
            </a:pPr>
            <a:r>
              <a:rPr lang="en-US" altLang="en-US" b="1" dirty="0" smtClean="0">
                <a:ea typeface="ＭＳ Ｐゴシック" pitchFamily="34" charset="-128"/>
              </a:rPr>
              <a:t>Step 2</a:t>
            </a:r>
          </a:p>
          <a:p>
            <a:pPr lvl="1"/>
            <a:r>
              <a:rPr lang="en-US" altLang="en-US" dirty="0" smtClean="0">
                <a:ea typeface="ＭＳ Ｐゴシック" pitchFamily="34" charset="-128"/>
              </a:rPr>
              <a:t>Fulfillment Account Manager is assigned to the account</a:t>
            </a:r>
          </a:p>
          <a:p>
            <a:pPr lvl="1"/>
            <a:r>
              <a:rPr lang="en-US" altLang="en-US" dirty="0" smtClean="0">
                <a:ea typeface="ＭＳ Ｐゴシック" pitchFamily="34" charset="-128"/>
              </a:rPr>
              <a:t>Customer will be contacted for a kick off call within 24-48 hours</a:t>
            </a:r>
          </a:p>
          <a:p>
            <a:pPr lvl="1"/>
            <a:r>
              <a:rPr lang="en-US" altLang="en-US" dirty="0" smtClean="0">
                <a:ea typeface="ＭＳ Ｐゴシック" pitchFamily="34" charset="-128"/>
              </a:rPr>
              <a:t>The Fulfillment Account Manager will gather all of the information needed to start on the customer’s website</a:t>
            </a:r>
          </a:p>
          <a:p>
            <a:pPr lvl="1"/>
            <a:r>
              <a:rPr lang="en-US" altLang="en-US" dirty="0" smtClean="0">
                <a:ea typeface="ＭＳ Ｐゴシック" pitchFamily="34" charset="-128"/>
              </a:rPr>
              <a:t>Fulfillment Account Manager manages project until final product is delivered</a:t>
            </a:r>
          </a:p>
          <a:p>
            <a:endParaRPr lang="en-US" altLang="en-US"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378" name="Group 5"/>
          <p:cNvGrpSpPr>
            <a:grpSpLocks/>
          </p:cNvGrpSpPr>
          <p:nvPr/>
        </p:nvGrpSpPr>
        <p:grpSpPr bwMode="auto">
          <a:xfrm>
            <a:off x="2743200" y="1676400"/>
            <a:ext cx="3786188" cy="4495800"/>
            <a:chOff x="2743200" y="1676400"/>
            <a:chExt cx="3785936" cy="4495800"/>
          </a:xfrm>
        </p:grpSpPr>
        <p:pic>
          <p:nvPicPr>
            <p:cNvPr id="101380" name="Picture 2" descr="C:\Users\crpthomsu\Desktop\man sign.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rcRect r="23354" b="17690"/>
            <a:stretch>
              <a:fillRect/>
            </a:stretch>
          </p:blipFill>
          <p:spPr bwMode="auto">
            <a:xfrm>
              <a:off x="2743200" y="1676400"/>
              <a:ext cx="3785936" cy="449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1381" name="TextBox 4"/>
            <p:cNvSpPr txBox="1">
              <a:spLocks noChangeArrowheads="1"/>
            </p:cNvSpPr>
            <p:nvPr/>
          </p:nvSpPr>
          <p:spPr bwMode="auto">
            <a:xfrm rot="406527">
              <a:off x="3505816" y="2119988"/>
              <a:ext cx="2438400" cy="144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sz="4400">
                  <a:solidFill>
                    <a:srgbClr val="FF0000"/>
                  </a:solidFill>
                  <a:latin typeface="AR BLANCA"/>
                </a:rPr>
                <a:t>Thank you!</a:t>
              </a:r>
            </a:p>
          </p:txBody>
        </p:sp>
      </p:grpSp>
      <p:sp>
        <p:nvSpPr>
          <p:cNvPr id="101379" name="Title 5"/>
          <p:cNvSpPr>
            <a:spLocks noGrp="1"/>
          </p:cNvSpPr>
          <p:nvPr>
            <p:ph type="title"/>
          </p:nvPr>
        </p:nvSpPr>
        <p:spPr/>
        <p:txBody>
          <a:bodyPr/>
          <a:lstStyle/>
          <a:p>
            <a:r>
              <a:rPr lang="en-US" altLang="en-US" smtClean="0">
                <a:ea typeface="ＭＳ Ｐゴシック" pitchFamily="34" charset="-128"/>
              </a:rPr>
              <a:t>Questions?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228600" y="2235200"/>
            <a:ext cx="8686800" cy="2439988"/>
            <a:chOff x="203200" y="2667000"/>
            <a:chExt cx="8686800" cy="2440112"/>
          </a:xfrm>
        </p:grpSpPr>
        <p:pic>
          <p:nvPicPr>
            <p:cNvPr id="26626" name="Picture 2"/>
            <p:cNvPicPr>
              <a:picLocks noChangeAspect="1" noChangeArrowheads="1"/>
            </p:cNvPicPr>
            <p:nvPr/>
          </p:nvPicPr>
          <p:blipFill>
            <a:blip r:embed="rId3"/>
            <a:srcRect/>
            <a:stretch>
              <a:fillRect/>
            </a:stretch>
          </p:blipFill>
          <p:spPr bwMode="auto">
            <a:xfrm>
              <a:off x="203200" y="2667000"/>
              <a:ext cx="8686800" cy="2440112"/>
            </a:xfrm>
            <a:prstGeom prst="rect">
              <a:avLst/>
            </a:prstGeom>
            <a:noFill/>
            <a:ln w="9525">
              <a:solidFill>
                <a:schemeClr val="bg1">
                  <a:lumMod val="50000"/>
                </a:schemeClr>
              </a:solidFill>
              <a:miter lim="800000"/>
              <a:headEnd/>
              <a:tailEnd/>
            </a:ln>
          </p:spPr>
        </p:pic>
        <p:sp>
          <p:nvSpPr>
            <p:cNvPr id="13" name="Oval 12"/>
            <p:cNvSpPr/>
            <p:nvPr/>
          </p:nvSpPr>
          <p:spPr>
            <a:xfrm>
              <a:off x="2654300" y="4673702"/>
              <a:ext cx="2235200" cy="406421"/>
            </a:xfrm>
            <a:prstGeom prst="ellipse">
              <a:avLst/>
            </a:prstGeom>
            <a:noFill/>
            <a:ln w="38100">
              <a:solidFill>
                <a:srgbClr val="1AC9F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nvGrpSpPr>
          <p:cNvPr id="3" name="Group 13"/>
          <p:cNvGrpSpPr>
            <a:grpSpLocks/>
          </p:cNvGrpSpPr>
          <p:nvPr/>
        </p:nvGrpSpPr>
        <p:grpSpPr bwMode="auto">
          <a:xfrm>
            <a:off x="0" y="1600200"/>
            <a:ext cx="9067800" cy="4749800"/>
            <a:chOff x="0" y="1143000"/>
            <a:chExt cx="9067800" cy="4749800"/>
          </a:xfrm>
        </p:grpSpPr>
        <p:pic>
          <p:nvPicPr>
            <p:cNvPr id="8" name="Picture 19"/>
            <p:cNvPicPr>
              <a:picLocks noChangeAspect="1" noChangeArrowheads="1"/>
            </p:cNvPicPr>
            <p:nvPr/>
          </p:nvPicPr>
          <p:blipFill>
            <a:blip r:embed="rId4"/>
            <a:srcRect/>
            <a:stretch>
              <a:fillRect/>
            </a:stretch>
          </p:blipFill>
          <p:spPr bwMode="auto">
            <a:xfrm>
              <a:off x="3802063" y="1143000"/>
              <a:ext cx="5265737" cy="4572000"/>
            </a:xfrm>
            <a:prstGeom prst="rect">
              <a:avLst/>
            </a:prstGeom>
            <a:noFill/>
            <a:ln w="9525">
              <a:solidFill>
                <a:schemeClr val="bg1">
                  <a:lumMod val="50000"/>
                </a:schemeClr>
              </a:solidFill>
              <a:miter lim="800000"/>
              <a:headEnd/>
              <a:tailEnd/>
            </a:ln>
          </p:spPr>
        </p:pic>
        <p:pic>
          <p:nvPicPr>
            <p:cNvPr id="9" name="Picture 18"/>
            <p:cNvPicPr>
              <a:picLocks noChangeAspect="1" noChangeArrowheads="1"/>
            </p:cNvPicPr>
            <p:nvPr/>
          </p:nvPicPr>
          <p:blipFill>
            <a:blip r:embed="rId5"/>
            <a:srcRect/>
            <a:stretch>
              <a:fillRect/>
            </a:stretch>
          </p:blipFill>
          <p:spPr bwMode="auto">
            <a:xfrm>
              <a:off x="38100" y="1365250"/>
              <a:ext cx="3695700" cy="3816350"/>
            </a:xfrm>
            <a:prstGeom prst="rect">
              <a:avLst/>
            </a:prstGeom>
            <a:noFill/>
            <a:ln w="9525">
              <a:solidFill>
                <a:schemeClr val="bg1">
                  <a:lumMod val="50000"/>
                </a:schemeClr>
              </a:solidFill>
              <a:miter lim="800000"/>
              <a:headEnd/>
              <a:tailEnd/>
            </a:ln>
          </p:spPr>
        </p:pic>
        <p:sp>
          <p:nvSpPr>
            <p:cNvPr id="11" name="Oval 10"/>
            <p:cNvSpPr/>
            <p:nvPr/>
          </p:nvSpPr>
          <p:spPr>
            <a:xfrm>
              <a:off x="0" y="4876800"/>
              <a:ext cx="2362200" cy="457200"/>
            </a:xfrm>
            <a:prstGeom prst="ellipse">
              <a:avLst/>
            </a:prstGeom>
            <a:noFill/>
            <a:ln w="38100">
              <a:solidFill>
                <a:srgbClr val="1AC9F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Oval 11"/>
            <p:cNvSpPr/>
            <p:nvPr/>
          </p:nvSpPr>
          <p:spPr>
            <a:xfrm>
              <a:off x="3721100" y="5054600"/>
              <a:ext cx="3657600" cy="838200"/>
            </a:xfrm>
            <a:prstGeom prst="ellipse">
              <a:avLst/>
            </a:prstGeom>
            <a:noFill/>
            <a:ln w="38100">
              <a:solidFill>
                <a:srgbClr val="1AC9F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15" name="Title 1"/>
          <p:cNvSpPr>
            <a:spLocks noGrp="1"/>
          </p:cNvSpPr>
          <p:nvPr>
            <p:ph type="title"/>
          </p:nvPr>
        </p:nvSpPr>
        <p:spPr>
          <a:xfrm>
            <a:off x="0" y="76200"/>
            <a:ext cx="9144000" cy="1143000"/>
          </a:xfrm>
        </p:spPr>
        <p:txBody>
          <a:bodyPr>
            <a:normAutofit fontScale="90000"/>
          </a:bodyPr>
          <a:lstStyle/>
          <a:p>
            <a:pPr>
              <a:defRPr/>
            </a:pPr>
            <a:r>
              <a:rPr lang="en-US" sz="4900" dirty="0" smtClean="0"/>
              <a:t>SOCIAL</a:t>
            </a:r>
            <a:r>
              <a:rPr lang="en-US" dirty="0" smtClean="0"/>
              <a:t/>
            </a:r>
            <a:br>
              <a:rPr lang="en-US" dirty="0" smtClean="0"/>
            </a:br>
            <a:r>
              <a:rPr lang="en-US" sz="3600" dirty="0" smtClean="0"/>
              <a:t>drive engagement</a:t>
            </a:r>
            <a:endParaRPr lang="en-US" sz="36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a:xfrm>
            <a:off x="0" y="381000"/>
            <a:ext cx="9144000" cy="1143000"/>
          </a:xfrm>
          <a:prstGeom prst="rect">
            <a:avLst/>
          </a:prstGeom>
        </p:spPr>
        <p:txBody>
          <a:bodyPr anchor="ctr">
            <a:normAutofit fontScale="90000" lnSpcReduction="10000"/>
          </a:bodyPr>
          <a:lstStyle/>
          <a:p>
            <a:pPr algn="ctr" defTabSz="914400" fontAlgn="auto">
              <a:spcAft>
                <a:spcPts val="0"/>
              </a:spcAft>
              <a:defRPr/>
            </a:pPr>
            <a:r>
              <a:rPr lang="en-US" sz="4400" b="1" dirty="0">
                <a:solidFill>
                  <a:schemeClr val="bg1"/>
                </a:solidFill>
                <a:latin typeface="Century Gothic" pitchFamily="34" charset="0"/>
                <a:ea typeface="+mj-ea"/>
                <a:cs typeface="+mj-cs"/>
              </a:rPr>
              <a:t>SOCIAL MEDIA</a:t>
            </a:r>
          </a:p>
          <a:p>
            <a:pPr algn="ctr" defTabSz="914400" fontAlgn="auto">
              <a:spcAft>
                <a:spcPts val="0"/>
              </a:spcAft>
              <a:defRPr/>
            </a:pPr>
            <a:r>
              <a:rPr lang="en-US" sz="3600" b="1" dirty="0">
                <a:solidFill>
                  <a:schemeClr val="bg1"/>
                </a:solidFill>
                <a:latin typeface="Century Gothic" pitchFamily="34" charset="0"/>
                <a:ea typeface="+mj-ea"/>
                <a:cs typeface="+mj-cs"/>
              </a:rPr>
              <a:t>goals and benefits</a:t>
            </a:r>
          </a:p>
          <a:p>
            <a:pPr algn="ctr" defTabSz="914400" fontAlgn="auto">
              <a:spcAft>
                <a:spcPts val="0"/>
              </a:spcAft>
              <a:defRPr/>
            </a:pPr>
            <a:endParaRPr lang="en-US" sz="4400" b="1" dirty="0">
              <a:solidFill>
                <a:schemeClr val="bg1"/>
              </a:solidFill>
              <a:latin typeface="Century Gothic" pitchFamily="34" charset="0"/>
              <a:ea typeface="+mj-ea"/>
              <a:cs typeface="+mj-cs"/>
            </a:endParaRPr>
          </a:p>
        </p:txBody>
      </p:sp>
      <p:sp>
        <p:nvSpPr>
          <p:cNvPr id="24579" name="Content Placeholder 20"/>
          <p:cNvSpPr>
            <a:spLocks noGrp="1"/>
          </p:cNvSpPr>
          <p:nvPr>
            <p:ph idx="1"/>
          </p:nvPr>
        </p:nvSpPr>
        <p:spPr/>
        <p:txBody>
          <a:bodyPr/>
          <a:lstStyle/>
          <a:p>
            <a:r>
              <a:rPr lang="en-US" altLang="en-US" sz="1800" smtClean="0">
                <a:ea typeface="ＭＳ Ｐゴシック" pitchFamily="34" charset="-128"/>
              </a:rPr>
              <a:t>Ability to generate leads and turn prospects into customers</a:t>
            </a:r>
          </a:p>
          <a:p>
            <a:endParaRPr lang="en-US" altLang="en-US" sz="1800" smtClean="0">
              <a:ea typeface="ＭＳ Ｐゴシック" pitchFamily="34" charset="-128"/>
            </a:endParaRPr>
          </a:p>
          <a:p>
            <a:r>
              <a:rPr lang="en-US" altLang="en-US" sz="1800" smtClean="0">
                <a:ea typeface="ＭＳ Ｐゴシック" pitchFamily="34" charset="-128"/>
              </a:rPr>
              <a:t>Professional social media accounts set you apart from the competition</a:t>
            </a:r>
          </a:p>
          <a:p>
            <a:endParaRPr lang="en-US" altLang="en-US" sz="1800" smtClean="0">
              <a:ea typeface="ＭＳ Ｐゴシック" pitchFamily="34" charset="-128"/>
            </a:endParaRPr>
          </a:p>
          <a:p>
            <a:r>
              <a:rPr lang="en-US" altLang="en-US" sz="1800" smtClean="0">
                <a:ea typeface="ＭＳ Ｐゴシック" pitchFamily="34" charset="-128"/>
              </a:rPr>
              <a:t>Builds and enhances your online reputation and digital footprint</a:t>
            </a:r>
          </a:p>
          <a:p>
            <a:endParaRPr lang="en-US" altLang="en-US" sz="1800" smtClean="0">
              <a:ea typeface="ＭＳ Ｐゴシック" pitchFamily="34" charset="-128"/>
            </a:endParaRPr>
          </a:p>
          <a:p>
            <a:r>
              <a:rPr lang="en-US" altLang="en-US" sz="1800" smtClean="0">
                <a:ea typeface="ＭＳ Ｐゴシック" pitchFamily="34" charset="-128"/>
              </a:rPr>
              <a:t>Sophisticated lead capture campaigns to gain contact information</a:t>
            </a:r>
          </a:p>
          <a:p>
            <a:endParaRPr lang="en-US" altLang="en-US" sz="1800" smtClean="0">
              <a:ea typeface="ＭＳ Ｐゴシック" pitchFamily="34" charset="-128"/>
            </a:endParaRPr>
          </a:p>
          <a:p>
            <a:r>
              <a:rPr lang="en-US" altLang="en-US" sz="1800" smtClean="0">
                <a:ea typeface="ＭＳ Ｐゴシック" pitchFamily="34" charset="-128"/>
              </a:rPr>
              <a:t>Increased levels of customer engagement on social channels</a:t>
            </a:r>
          </a:p>
          <a:p>
            <a:endParaRPr lang="en-US" altLang="en-US" sz="1800" smtClean="0">
              <a:ea typeface="ＭＳ Ｐゴシック" pitchFamily="34" charset="-128"/>
            </a:endParaRPr>
          </a:p>
          <a:p>
            <a:r>
              <a:rPr lang="en-US" altLang="en-US" sz="1800" smtClean="0">
                <a:ea typeface="ＭＳ Ｐゴシック" pitchFamily="34" charset="-128"/>
              </a:rPr>
              <a:t>Access to our robust dashboard to make managing your social networks simple and convenient</a:t>
            </a:r>
          </a:p>
          <a:p>
            <a:endParaRPr lang="en-US" altLang="en-US" sz="1800" smtClean="0">
              <a:ea typeface="ＭＳ Ｐゴシック" pitchFamily="34"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304800" y="2951163"/>
            <a:ext cx="8839200" cy="3076575"/>
          </a:xfrm>
          <a:prstGeom prst="rect">
            <a:avLst/>
          </a:prstGeom>
          <a:noFill/>
          <a:ln w="9525">
            <a:noFill/>
            <a:miter lim="800000"/>
            <a:headEnd/>
            <a:tailEnd/>
          </a:ln>
          <a:effectLst/>
        </p:spPr>
        <p:txBody>
          <a:bodyPr lIns="0" tIns="253920" rIns="0" bIns="126960" anchor="ctr">
            <a:spAutoFit/>
          </a:bodyPr>
          <a:lstStyle/>
          <a:p>
            <a:pPr defTabSz="914400" eaLnBrk="0" hangingPunct="0">
              <a:buClr>
                <a:srgbClr val="7BC031"/>
              </a:buClr>
              <a:buSzPct val="130000"/>
              <a:buFont typeface="Wingdings" pitchFamily="2" charset="2"/>
              <a:buChar char="q"/>
              <a:defRPr/>
            </a:pPr>
            <a:r>
              <a:rPr lang="en-US" sz="1750" dirty="0">
                <a:latin typeface="Century Gothic" pitchFamily="34" charset="0"/>
                <a:ea typeface="Calibri" pitchFamily="34" charset="0"/>
                <a:cs typeface="Times New Roman" pitchFamily="18" charset="0"/>
              </a:rPr>
              <a:t> We can create and </a:t>
            </a:r>
            <a:r>
              <a:rPr lang="en-US" sz="1750" b="1" dirty="0">
                <a:latin typeface="Century Gothic" pitchFamily="34" charset="0"/>
                <a:ea typeface="Calibri" pitchFamily="34" charset="0"/>
                <a:cs typeface="Times New Roman" pitchFamily="18" charset="0"/>
              </a:rPr>
              <a:t>Schedule Posts</a:t>
            </a:r>
            <a:r>
              <a:rPr lang="en-US" sz="1750" dirty="0">
                <a:latin typeface="Century Gothic" pitchFamily="34" charset="0"/>
                <a:ea typeface="Calibri" pitchFamily="34" charset="0"/>
                <a:cs typeface="Times New Roman" pitchFamily="18" charset="0"/>
              </a:rPr>
              <a:t> to your Facebook, Twitter, Google+, LinkedIn and Blog</a:t>
            </a:r>
          </a:p>
          <a:p>
            <a:pPr defTabSz="914400" eaLnBrk="0" hangingPunct="0">
              <a:buClr>
                <a:srgbClr val="7BC031"/>
              </a:buClr>
              <a:buSzPct val="130000"/>
              <a:defRPr/>
            </a:pPr>
            <a:endParaRPr lang="en-US" sz="1750" dirty="0">
              <a:latin typeface="Century Gothic" pitchFamily="34" charset="0"/>
              <a:cs typeface="Arial" pitchFamily="34" charset="0"/>
            </a:endParaRPr>
          </a:p>
          <a:p>
            <a:pPr defTabSz="914400" eaLnBrk="0" hangingPunct="0">
              <a:buClr>
                <a:srgbClr val="7BC031"/>
              </a:buClr>
              <a:buSzPct val="130000"/>
              <a:buFont typeface="Wingdings" pitchFamily="2" charset="2"/>
              <a:buChar char="q"/>
              <a:defRPr/>
            </a:pPr>
            <a:r>
              <a:rPr lang="en-US" sz="1750" dirty="0">
                <a:latin typeface="Century Gothic" pitchFamily="34" charset="0"/>
                <a:ea typeface="Calibri" pitchFamily="34" charset="0"/>
                <a:cs typeface="Times New Roman" pitchFamily="18" charset="0"/>
              </a:rPr>
              <a:t> Get a detailed look at the Engagement, Post Reach and Fan Demographics with the </a:t>
            </a:r>
            <a:r>
              <a:rPr lang="en-US" sz="1750" b="1" dirty="0">
                <a:latin typeface="Century Gothic" pitchFamily="34" charset="0"/>
                <a:ea typeface="Calibri" pitchFamily="34" charset="0"/>
                <a:cs typeface="Times New Roman" pitchFamily="18" charset="0"/>
              </a:rPr>
              <a:t>Stats</a:t>
            </a:r>
            <a:endParaRPr lang="en-US" sz="1750" dirty="0">
              <a:latin typeface="Century Gothic" pitchFamily="34" charset="0"/>
              <a:ea typeface="Calibri" pitchFamily="34" charset="0"/>
              <a:cs typeface="Times New Roman" pitchFamily="18" charset="0"/>
            </a:endParaRPr>
          </a:p>
          <a:p>
            <a:pPr defTabSz="914400" eaLnBrk="0" hangingPunct="0">
              <a:buClr>
                <a:srgbClr val="7BC031"/>
              </a:buClr>
              <a:buSzPct val="130000"/>
              <a:defRPr/>
            </a:pPr>
            <a:endParaRPr lang="en-US" sz="1750" dirty="0">
              <a:latin typeface="Century Gothic" pitchFamily="34" charset="0"/>
              <a:cs typeface="Arial" pitchFamily="34" charset="0"/>
            </a:endParaRPr>
          </a:p>
          <a:p>
            <a:pPr defTabSz="914400" eaLnBrk="0" hangingPunct="0">
              <a:buClr>
                <a:srgbClr val="7BC031"/>
              </a:buClr>
              <a:buSzPct val="130000"/>
              <a:buFont typeface="Wingdings" pitchFamily="2" charset="2"/>
              <a:buChar char="q"/>
              <a:defRPr/>
            </a:pPr>
            <a:r>
              <a:rPr lang="en-US" sz="1750" dirty="0">
                <a:latin typeface="Century Gothic" pitchFamily="34" charset="0"/>
                <a:ea typeface="Calibri" pitchFamily="34" charset="0"/>
                <a:cs typeface="Times New Roman" pitchFamily="18" charset="0"/>
              </a:rPr>
              <a:t> Not sure what to post? Find content tailored to your business with the </a:t>
            </a:r>
            <a:r>
              <a:rPr lang="en-US" sz="1750" b="1" dirty="0">
                <a:latin typeface="Century Gothic" pitchFamily="34" charset="0"/>
                <a:ea typeface="Calibri" pitchFamily="34" charset="0"/>
                <a:cs typeface="Times New Roman" pitchFamily="18" charset="0"/>
              </a:rPr>
              <a:t>Library</a:t>
            </a:r>
            <a:r>
              <a:rPr lang="en-US" sz="1750" dirty="0">
                <a:latin typeface="Century Gothic" pitchFamily="34" charset="0"/>
                <a:ea typeface="Calibri" pitchFamily="34" charset="0"/>
                <a:cs typeface="Times New Roman" pitchFamily="18" charset="0"/>
              </a:rPr>
              <a:t>.</a:t>
            </a:r>
          </a:p>
          <a:p>
            <a:pPr defTabSz="914400" eaLnBrk="0" hangingPunct="0">
              <a:buClr>
                <a:srgbClr val="7BC031"/>
              </a:buClr>
              <a:buSzPct val="130000"/>
              <a:defRPr/>
            </a:pPr>
            <a:endParaRPr lang="en-US" sz="1750" dirty="0">
              <a:latin typeface="Century Gothic" pitchFamily="34" charset="0"/>
              <a:cs typeface="Arial" pitchFamily="34" charset="0"/>
            </a:endParaRPr>
          </a:p>
          <a:p>
            <a:pPr defTabSz="914400" eaLnBrk="0" hangingPunct="0">
              <a:buClr>
                <a:srgbClr val="7BC031"/>
              </a:buClr>
              <a:buSzPct val="130000"/>
              <a:buFont typeface="Wingdings" pitchFamily="2" charset="2"/>
              <a:buChar char="q"/>
              <a:defRPr/>
            </a:pPr>
            <a:r>
              <a:rPr lang="en-US" sz="1750" dirty="0">
                <a:latin typeface="Century Gothic" pitchFamily="34" charset="0"/>
                <a:ea typeface="Calibri" pitchFamily="34" charset="0"/>
                <a:cs typeface="Times New Roman" pitchFamily="18" charset="0"/>
              </a:rPr>
              <a:t>Find potential connections and new clients on Twitter with the </a:t>
            </a:r>
            <a:r>
              <a:rPr lang="en-US" sz="1750" b="1" dirty="0">
                <a:latin typeface="Century Gothic" pitchFamily="34" charset="0"/>
                <a:ea typeface="Calibri" pitchFamily="34" charset="0"/>
                <a:cs typeface="Times New Roman" pitchFamily="18" charset="0"/>
              </a:rPr>
              <a:t>Keyword Search</a:t>
            </a:r>
            <a:endParaRPr lang="en-US" sz="1750" dirty="0">
              <a:latin typeface="Century Gothic" pitchFamily="34" charset="0"/>
              <a:cs typeface="Arial" pitchFamily="34" charset="0"/>
            </a:endParaRPr>
          </a:p>
          <a:p>
            <a:pPr defTabSz="914400" eaLnBrk="0" hangingPunct="0">
              <a:defRPr/>
            </a:pPr>
            <a:endParaRPr lang="en-US" sz="1750" dirty="0">
              <a:latin typeface="Century Gothic" pitchFamily="34" charset="0"/>
              <a:cs typeface="Arial" pitchFamily="34" charset="0"/>
            </a:endParaRPr>
          </a:p>
        </p:txBody>
      </p:sp>
      <p:sp>
        <p:nvSpPr>
          <p:cNvPr id="5" name="Title 2"/>
          <p:cNvSpPr txBox="1">
            <a:spLocks/>
          </p:cNvSpPr>
          <p:nvPr/>
        </p:nvSpPr>
        <p:spPr>
          <a:xfrm>
            <a:off x="0" y="-152400"/>
            <a:ext cx="9144000" cy="1600200"/>
          </a:xfrm>
          <a:prstGeom prst="rect">
            <a:avLst/>
          </a:prstGeom>
        </p:spPr>
        <p:txBody>
          <a:bodyPr anchor="ctr"/>
          <a:lstStyle/>
          <a:p>
            <a:pPr algn="ctr" defTabSz="914400" fontAlgn="auto">
              <a:spcAft>
                <a:spcPts val="0"/>
              </a:spcAft>
              <a:defRPr/>
            </a:pPr>
            <a:r>
              <a:rPr lang="en-US" sz="4000" b="1" dirty="0">
                <a:solidFill>
                  <a:schemeClr val="bg1"/>
                </a:solidFill>
                <a:latin typeface="Century Gothic" pitchFamily="34" charset="0"/>
                <a:ea typeface="+mj-ea"/>
                <a:cs typeface="+mj-cs"/>
              </a:rPr>
              <a:t>SOCIAL MARKETING</a:t>
            </a:r>
          </a:p>
          <a:p>
            <a:pPr algn="ctr" defTabSz="914400" fontAlgn="auto">
              <a:spcAft>
                <a:spcPts val="0"/>
              </a:spcAft>
              <a:defRPr/>
            </a:pPr>
            <a:r>
              <a:rPr lang="en-US" sz="2000" b="1" dirty="0">
                <a:solidFill>
                  <a:schemeClr val="bg1"/>
                </a:solidFill>
                <a:latin typeface="Century Gothic" pitchFamily="34" charset="0"/>
                <a:ea typeface="+mj-ea"/>
                <a:cs typeface="+mj-cs"/>
              </a:rPr>
              <a:t>(previously called Socialize)</a:t>
            </a:r>
          </a:p>
        </p:txBody>
      </p:sp>
      <p:sp>
        <p:nvSpPr>
          <p:cNvPr id="6" name="Right Arrow 5"/>
          <p:cNvSpPr/>
          <p:nvPr/>
        </p:nvSpPr>
        <p:spPr>
          <a:xfrm>
            <a:off x="0" y="1447800"/>
            <a:ext cx="9144000" cy="1524000"/>
          </a:xfrm>
          <a:prstGeom prst="rightArrow">
            <a:avLst/>
          </a:prstGeom>
          <a:solidFill>
            <a:schemeClr val="tx1">
              <a:lumMod val="75000"/>
              <a:lumOff val="2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200" dirty="0">
              <a:latin typeface="Forte" pitchFamily="66" charset="0"/>
            </a:endParaRPr>
          </a:p>
        </p:txBody>
      </p:sp>
      <p:sp>
        <p:nvSpPr>
          <p:cNvPr id="7" name="Rectangle 6"/>
          <p:cNvSpPr/>
          <p:nvPr/>
        </p:nvSpPr>
        <p:spPr>
          <a:xfrm>
            <a:off x="0" y="1825625"/>
            <a:ext cx="8458200" cy="708025"/>
          </a:xfrm>
          <a:prstGeom prst="rect">
            <a:avLst/>
          </a:prstGeom>
          <a:solidFill>
            <a:schemeClr val="tx1">
              <a:lumMod val="75000"/>
              <a:lumOff val="25000"/>
            </a:schemeClr>
          </a:solidFill>
        </p:spPr>
        <p:txBody>
          <a:bodyPr>
            <a:spAutoFit/>
          </a:bodyPr>
          <a:lstStyle/>
          <a:p>
            <a:pPr algn="ctr">
              <a:defRPr/>
            </a:pPr>
            <a:r>
              <a:rPr lang="en-US" sz="2000" b="1" dirty="0">
                <a:solidFill>
                  <a:schemeClr val="bg1"/>
                </a:solidFill>
                <a:latin typeface="Century Gothic" pitchFamily="34" charset="0"/>
                <a:ea typeface="Calibri" pitchFamily="34" charset="0"/>
                <a:cs typeface="Times New Roman" pitchFamily="18" charset="0"/>
              </a:rPr>
              <a:t>Social Marketing dashboard is a posting platform that allows you to post, schedule and manage your posts; all in one place</a:t>
            </a:r>
            <a:endParaRPr lang="en-US" sz="2000" b="1" dirty="0">
              <a:solidFill>
                <a:schemeClr val="bg1"/>
              </a:solidFill>
              <a:latin typeface="Century Gothi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121">
                                            <p:txEl>
                                              <p:pRg st="0" end="0"/>
                                            </p:txEl>
                                          </p:spTgt>
                                        </p:tgtEl>
                                        <p:attrNameLst>
                                          <p:attrName>style.visibility</p:attrName>
                                        </p:attrNameLst>
                                      </p:cBhvr>
                                      <p:to>
                                        <p:strVal val="visible"/>
                                      </p:to>
                                    </p:set>
                                    <p:anim calcmode="lin" valueType="num">
                                      <p:cBhvr additive="base">
                                        <p:cTn id="7" dur="500" fill="hold"/>
                                        <p:tgtEl>
                                          <p:spTgt spid="512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2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121">
                                            <p:txEl>
                                              <p:pRg st="2" end="2"/>
                                            </p:txEl>
                                          </p:spTgt>
                                        </p:tgtEl>
                                        <p:attrNameLst>
                                          <p:attrName>style.visibility</p:attrName>
                                        </p:attrNameLst>
                                      </p:cBhvr>
                                      <p:to>
                                        <p:strVal val="visible"/>
                                      </p:to>
                                    </p:set>
                                    <p:anim calcmode="lin" valueType="num">
                                      <p:cBhvr additive="base">
                                        <p:cTn id="13" dur="500" fill="hold"/>
                                        <p:tgtEl>
                                          <p:spTgt spid="512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2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5121">
                                            <p:txEl>
                                              <p:pRg st="4" end="4"/>
                                            </p:txEl>
                                          </p:spTgt>
                                        </p:tgtEl>
                                        <p:attrNameLst>
                                          <p:attrName>style.visibility</p:attrName>
                                        </p:attrNameLst>
                                      </p:cBhvr>
                                      <p:to>
                                        <p:strVal val="visible"/>
                                      </p:to>
                                    </p:set>
                                    <p:anim calcmode="lin" valueType="num">
                                      <p:cBhvr additive="base">
                                        <p:cTn id="19" dur="500" fill="hold"/>
                                        <p:tgtEl>
                                          <p:spTgt spid="5121">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12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5121">
                                            <p:txEl>
                                              <p:pRg st="6" end="6"/>
                                            </p:txEl>
                                          </p:spTgt>
                                        </p:tgtEl>
                                        <p:attrNameLst>
                                          <p:attrName>style.visibility</p:attrName>
                                        </p:attrNameLst>
                                      </p:cBhvr>
                                      <p:to>
                                        <p:strVal val="visible"/>
                                      </p:to>
                                    </p:set>
                                    <p:anim calcmode="lin" valueType="num">
                                      <p:cBhvr additive="base">
                                        <p:cTn id="25" dur="500" fill="hold"/>
                                        <p:tgtEl>
                                          <p:spTgt spid="5121">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12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mplified Deck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Amplified Deck Template.potx" id="{F13643BA-EE3F-476B-A505-E512F4DB507A}" vid="{29A2AAEB-0C3E-45B4-9483-CCDD9EEA75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Amplified Deck Theme.thmx</Template>
  <TotalTime>20018</TotalTime>
  <Words>2604</Words>
  <Application>Microsoft Office PowerPoint</Application>
  <PresentationFormat>On-screen Show (4:3)</PresentationFormat>
  <Paragraphs>435</Paragraphs>
  <Slides>63</Slides>
  <Notes>10</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Amplified Deck Theme</vt:lpstr>
      <vt:lpstr>SOCIAL MEDIA &amp; REPUTATION MANAGEMENT</vt:lpstr>
      <vt:lpstr>Slide 2</vt:lpstr>
      <vt:lpstr>Social Media Management</vt:lpstr>
      <vt:lpstr>A Business’s Virtual Doorway  is on the Web</vt:lpstr>
      <vt:lpstr>Slide 5</vt:lpstr>
      <vt:lpstr>SOCIAL drive audience</vt:lpstr>
      <vt:lpstr>SOCIAL drive engagement</vt:lpstr>
      <vt:lpstr>Slide 8</vt:lpstr>
      <vt:lpstr>Slide 9</vt:lpstr>
      <vt:lpstr>Slide 10</vt:lpstr>
      <vt:lpstr>Slide 11</vt:lpstr>
      <vt:lpstr>Slide 12</vt:lpstr>
      <vt:lpstr>Social Media Management</vt:lpstr>
      <vt:lpstr>Why Amplified for  Social Media Management</vt:lpstr>
      <vt:lpstr>Social Media Management</vt:lpstr>
      <vt:lpstr>Reputation Monitoring &amp; Management</vt:lpstr>
      <vt:lpstr>Online Reviews = $$$</vt:lpstr>
      <vt:lpstr>Online Reputation</vt:lpstr>
      <vt:lpstr>Why Manage Your Online Reputation</vt:lpstr>
      <vt:lpstr>Why Choose Us for Reputation</vt:lpstr>
      <vt:lpstr>Reputation</vt:lpstr>
      <vt:lpstr>Slide 22</vt:lpstr>
      <vt:lpstr>Slide 23</vt:lpstr>
      <vt:lpstr>Slide 24</vt:lpstr>
      <vt:lpstr>Slide 25</vt:lpstr>
      <vt:lpstr>There's Nothing Worse Than Four Different Listings with the Wrong Contact Info</vt:lpstr>
      <vt:lpstr>Automated Listing Distribution</vt:lpstr>
      <vt:lpstr>Automated Listing Distribution</vt:lpstr>
      <vt:lpstr>Reputation Intelligence (formally monitoring – Self Service)</vt:lpstr>
      <vt:lpstr>Reputation Management</vt:lpstr>
      <vt:lpstr>Review Response</vt:lpstr>
      <vt:lpstr>Online Reviews = $$$</vt:lpstr>
      <vt:lpstr>Post to Social Channels</vt:lpstr>
      <vt:lpstr>Post to Social Channels</vt:lpstr>
      <vt:lpstr>Successful Social Marketing is About Three Things</vt:lpstr>
      <vt:lpstr> #1 Customer Service </vt:lpstr>
      <vt:lpstr>Successful Social Marketing is About Three Things</vt:lpstr>
      <vt:lpstr> #2 Generating Leads </vt:lpstr>
      <vt:lpstr>#2 Generating Leads</vt:lpstr>
      <vt:lpstr>Successful Social Marketing is About Three Things</vt:lpstr>
      <vt:lpstr>Slide 41</vt:lpstr>
      <vt:lpstr>Posting Interesting, Relevant Content is Key</vt:lpstr>
      <vt:lpstr>Slide 43</vt:lpstr>
      <vt:lpstr>Slide 44</vt:lpstr>
      <vt:lpstr>Slide 45</vt:lpstr>
      <vt:lpstr>Fulfillment</vt:lpstr>
      <vt:lpstr>Respond to Reviews</vt:lpstr>
      <vt:lpstr>Gain Insight</vt:lpstr>
      <vt:lpstr>Monitor Competitors</vt:lpstr>
      <vt:lpstr>Fulfillment</vt:lpstr>
      <vt:lpstr>Pricing</vt:lpstr>
      <vt:lpstr>Pricing</vt:lpstr>
      <vt:lpstr>Slide 53</vt:lpstr>
      <vt:lpstr>Reputation Management Services – (We do it for you)</vt:lpstr>
      <vt:lpstr>Slide 55</vt:lpstr>
      <vt:lpstr>Slide 56</vt:lpstr>
      <vt:lpstr>Slide 57</vt:lpstr>
      <vt:lpstr>Slide 58</vt:lpstr>
      <vt:lpstr>Slide 59</vt:lpstr>
      <vt:lpstr>Fulfillment Process Overview –  Preparing for the Reputation Management sale</vt:lpstr>
      <vt:lpstr>Fulfillment Process Overview –  The Reputation Management Order is Sold!</vt:lpstr>
      <vt:lpstr>Fulfillment Process Overview –  The Reputation Intelligence Order is Sold!</vt:lpstr>
      <vt:lpstr>Questions?</vt:lpstr>
    </vt:vector>
  </TitlesOfParts>
  <Company>Interactive Strategies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Dean Burney</dc:creator>
  <cp:lastModifiedBy>crpmurpk</cp:lastModifiedBy>
  <cp:revision>791</cp:revision>
  <cp:lastPrinted>2013-09-06T16:06:48Z</cp:lastPrinted>
  <dcterms:created xsi:type="dcterms:W3CDTF">2014-09-09T01:17:46Z</dcterms:created>
  <dcterms:modified xsi:type="dcterms:W3CDTF">2016-02-02T13:15:04Z</dcterms:modified>
</cp:coreProperties>
</file>