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04" r:id="rId3"/>
    <p:sldId id="384" r:id="rId4"/>
    <p:sldId id="383" r:id="rId5"/>
    <p:sldId id="394" r:id="rId6"/>
    <p:sldId id="289" r:id="rId7"/>
    <p:sldId id="385" r:id="rId8"/>
    <p:sldId id="386" r:id="rId9"/>
    <p:sldId id="395" r:id="rId10"/>
    <p:sldId id="40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2CADBE"/>
    <a:srgbClr val="4C4C4C"/>
    <a:srgbClr val="022C46"/>
    <a:srgbClr val="C81D5E"/>
    <a:srgbClr val="46B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3692" autoAdjust="0"/>
  </p:normalViewPr>
  <p:slideViewPr>
    <p:cSldViewPr snapToGrid="0">
      <p:cViewPr varScale="1">
        <p:scale>
          <a:sx n="97" d="100"/>
          <a:sy n="97" d="100"/>
        </p:scale>
        <p:origin x="1938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2A5C8-61BF-44A1-965C-3BC04B23F0A6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6C44-C86B-41B4-BC5C-553A801BC3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The greatest potential for new fan growth is to reach the FRIENDS OF YOUR FANS!</a:t>
            </a: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2EAAEA-D71C-4DDA-9D7F-F1DED8C0C0BF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2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8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A567D-4A98-41F8-9C47-3D9895095353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7913-B329-44EF-AE3E-1DAA0CBCBEA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Amplified Digital Agency St. Louis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97654" y="6111732"/>
            <a:ext cx="1464816" cy="530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71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39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9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32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0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3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1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0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1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Amplified Digital Agency St. Louis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77685" y="6088286"/>
            <a:ext cx="1464816" cy="5306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707662"/>
            <a:ext cx="9144000" cy="150338"/>
          </a:xfrm>
          <a:prstGeom prst="rect">
            <a:avLst/>
          </a:prstGeom>
          <a:solidFill>
            <a:srgbClr val="98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7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50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51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5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Amplified Digital Agency St. Louis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77685" y="6088286"/>
            <a:ext cx="1464816" cy="5306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707662"/>
            <a:ext cx="9144000" cy="150338"/>
          </a:xfrm>
          <a:prstGeom prst="rect">
            <a:avLst/>
          </a:prstGeom>
          <a:solidFill>
            <a:srgbClr val="98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4" y="6171126"/>
            <a:ext cx="699870" cy="5089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15094" y="6247326"/>
            <a:ext cx="2577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en-US" sz="1400" b="1" kern="1200" dirty="0" smtClean="0">
                <a:solidFill>
                  <a:srgbClr val="98CA3C"/>
                </a:solidFill>
                <a:latin typeface="Century Gothic" panose="020B0502020202020204" pitchFamily="34" charset="0"/>
                <a:ea typeface="+mn-ea"/>
                <a:cs typeface="+mn-cs"/>
              </a:rPr>
              <a:t>Search Engine Optimization</a:t>
            </a:r>
            <a:endParaRPr lang="en-US" sz="1400" b="1" kern="1200" dirty="0">
              <a:solidFill>
                <a:srgbClr val="98CA3C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87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wned &amp; Ope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256" y="1799867"/>
            <a:ext cx="78867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Amplified Digital Agency St. Louis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77685" y="6088286"/>
            <a:ext cx="1464816" cy="5306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707662"/>
            <a:ext cx="9144000" cy="150338"/>
          </a:xfrm>
          <a:prstGeom prst="rect">
            <a:avLst/>
          </a:prstGeom>
          <a:solidFill>
            <a:srgbClr val="98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365161" y="6247327"/>
            <a:ext cx="1416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l" defTabSz="914400" rtl="0" eaLnBrk="1" latinLnBrk="0" hangingPunct="1"/>
            <a:r>
              <a:rPr lang="en-US" sz="1400" b="1" kern="1200" dirty="0" smtClean="0">
                <a:solidFill>
                  <a:srgbClr val="98CA3C"/>
                </a:solidFill>
                <a:latin typeface="Century Gothic" panose="020B0502020202020204" pitchFamily="34" charset="0"/>
                <a:ea typeface="+mn-ea"/>
                <a:cs typeface="+mn-cs"/>
              </a:rPr>
              <a:t>Display</a:t>
            </a:r>
            <a:endParaRPr lang="en-US" sz="1400" b="1" kern="1200" dirty="0">
              <a:solidFill>
                <a:srgbClr val="98CA3C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75" y="6037752"/>
            <a:ext cx="892928" cy="5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187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d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2" descr="Amplified Digital Agency St. Louis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77685" y="6088286"/>
            <a:ext cx="1464816" cy="5306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707662"/>
            <a:ext cx="9144000" cy="150338"/>
          </a:xfrm>
          <a:prstGeom prst="rect">
            <a:avLst/>
          </a:prstGeom>
          <a:solidFill>
            <a:srgbClr val="98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05247" y="6273084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en-US" sz="1400" b="1" kern="1200" dirty="0" smtClean="0">
                <a:solidFill>
                  <a:srgbClr val="98CA3C"/>
                </a:solidFill>
                <a:latin typeface="Century Gothic" panose="020B0502020202020204" pitchFamily="34" charset="0"/>
                <a:ea typeface="+mn-ea"/>
                <a:cs typeface="+mn-cs"/>
              </a:rPr>
              <a:t>Audience</a:t>
            </a:r>
            <a:endParaRPr lang="en-US" sz="1400" b="1" kern="1200" dirty="0">
              <a:solidFill>
                <a:srgbClr val="98CA3C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66" y="5956494"/>
            <a:ext cx="923306" cy="92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187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Amplified Digital Agency St. Louis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77685" y="6088286"/>
            <a:ext cx="1464816" cy="5306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707662"/>
            <a:ext cx="9144000" cy="150338"/>
          </a:xfrm>
          <a:prstGeom prst="rect">
            <a:avLst/>
          </a:prstGeom>
          <a:solidFill>
            <a:srgbClr val="98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4" y="6171126"/>
            <a:ext cx="699870" cy="50899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115094" y="6247326"/>
            <a:ext cx="2358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914400" rtl="0" eaLnBrk="1" latinLnBrk="0" hangingPunct="1"/>
            <a:r>
              <a:rPr lang="en-US" sz="1400" b="1" kern="1200" dirty="0" smtClean="0">
                <a:solidFill>
                  <a:srgbClr val="98CA3C"/>
                </a:solidFill>
                <a:latin typeface="Century Gothic" panose="020B0502020202020204" pitchFamily="34" charset="0"/>
                <a:ea typeface="+mn-ea"/>
                <a:cs typeface="+mn-cs"/>
              </a:rPr>
              <a:t>Search Engine Marketing</a:t>
            </a:r>
            <a:endParaRPr lang="en-US" sz="1400" b="1" kern="1200" dirty="0">
              <a:solidFill>
                <a:srgbClr val="98CA3C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87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mplified Digital Agency St. Lou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6126163"/>
            <a:ext cx="20193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67425"/>
            <a:ext cx="9906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1447800" y="5975350"/>
            <a:ext cx="5410200" cy="781050"/>
          </a:xfrm>
          <a:prstGeom prst="rect">
            <a:avLst/>
          </a:prstGeom>
        </p:spPr>
        <p:txBody>
          <a:bodyPr anchor="ctr"/>
          <a:lstStyle/>
          <a:p>
            <a:pPr defTabSz="914400">
              <a:defRPr/>
            </a:pPr>
            <a:r>
              <a:rPr lang="en-US" sz="1400" b="1" dirty="0">
                <a:latin typeface="Century Gothic" pitchFamily="34" charset="0"/>
              </a:rPr>
              <a:t/>
            </a:r>
            <a:br>
              <a:rPr lang="en-US" sz="1400" b="1" dirty="0">
                <a:latin typeface="Century Gothic" pitchFamily="34" charset="0"/>
              </a:rPr>
            </a:br>
            <a:r>
              <a:rPr lang="en-US" sz="1400" b="1" dirty="0">
                <a:solidFill>
                  <a:srgbClr val="98CA3C"/>
                </a:solidFill>
                <a:latin typeface="Century Gothic" pitchFamily="34" charset="0"/>
              </a:rPr>
              <a:t>Social Media &amp; Reputation</a:t>
            </a:r>
            <a:endParaRPr lang="en-US" sz="1400" b="1" dirty="0">
              <a:solidFill>
                <a:srgbClr val="898989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4400" kern="1200" dirty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rgeted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Amplified Digital Agency St. Louis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77685" y="6088286"/>
            <a:ext cx="1464816" cy="5306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707662"/>
            <a:ext cx="9144000" cy="150338"/>
          </a:xfrm>
          <a:prstGeom prst="rect">
            <a:avLst/>
          </a:prstGeom>
          <a:solidFill>
            <a:srgbClr val="98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3" y="6142014"/>
            <a:ext cx="558800" cy="52387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62508" y="6273084"/>
            <a:ext cx="1640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kern="1200" dirty="0" smtClean="0">
                <a:solidFill>
                  <a:srgbClr val="98CA3C"/>
                </a:solidFill>
                <a:latin typeface="Century Gothic" panose="020B0502020202020204" pitchFamily="34" charset="0"/>
                <a:ea typeface="+mn-ea"/>
                <a:cs typeface="+mn-cs"/>
              </a:rPr>
              <a:t>Targeted Display</a:t>
            </a:r>
          </a:p>
        </p:txBody>
      </p:sp>
    </p:spTree>
    <p:extLst>
      <p:ext uri="{BB962C8B-B14F-4D97-AF65-F5344CB8AC3E}">
        <p14:creationId xmlns:p14="http://schemas.microsoft.com/office/powerpoint/2010/main" val="279187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rgeted Emai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2" descr="Amplified Digital Agency St. Louis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7377685" y="6088286"/>
            <a:ext cx="1464816" cy="5306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 userDrawn="1"/>
        </p:nvSpPr>
        <p:spPr>
          <a:xfrm>
            <a:off x="0" y="6707662"/>
            <a:ext cx="9144000" cy="150338"/>
          </a:xfrm>
          <a:prstGeom prst="rect">
            <a:avLst/>
          </a:prstGeom>
          <a:solidFill>
            <a:srgbClr val="98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7" y="6130918"/>
            <a:ext cx="495300" cy="54197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989526" y="6301839"/>
            <a:ext cx="3028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l" defTabSz="914400" rtl="0" eaLnBrk="1" latinLnBrk="0" hangingPunct="1"/>
            <a:r>
              <a:rPr lang="en-US" sz="1400" b="1" kern="1200" dirty="0" smtClean="0">
                <a:solidFill>
                  <a:srgbClr val="98CA3C"/>
                </a:solidFill>
                <a:latin typeface="Century Gothic" panose="020B0502020202020204" pitchFamily="34" charset="0"/>
                <a:ea typeface="+mn-ea"/>
                <a:cs typeface="+mn-cs"/>
              </a:rPr>
              <a:t>Targeted Email Marketing</a:t>
            </a:r>
          </a:p>
        </p:txBody>
      </p:sp>
    </p:spTree>
    <p:extLst>
      <p:ext uri="{BB962C8B-B14F-4D97-AF65-F5344CB8AC3E}">
        <p14:creationId xmlns:p14="http://schemas.microsoft.com/office/powerpoint/2010/main" val="279187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07A567D-4A98-41F8-9C47-3D9895095353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C0E7913-B329-44EF-AE3E-1DAA0CBCBE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6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6" r:id="rId3"/>
    <p:sldLayoutId id="2147483691" r:id="rId4"/>
    <p:sldLayoutId id="2147483690" r:id="rId5"/>
    <p:sldLayoutId id="2147483687" r:id="rId6"/>
    <p:sldLayoutId id="2147483692" r:id="rId7"/>
    <p:sldLayoutId id="2147483688" r:id="rId8"/>
    <p:sldLayoutId id="2147483689" r:id="rId9"/>
    <p:sldLayoutId id="214748366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D889038-CE85-4F1D-BDFB-BF3FC3CBAEF9}" type="datetimeFigureOut">
              <a:rPr lang="en-US" smtClean="0"/>
              <a:pPr/>
              <a:t>4/7/2016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588F7F4-A7C8-4B65-98DD-611671BD4ED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Amplified Digital Agency St. Louis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160065" y="6144590"/>
            <a:ext cx="1464816" cy="5306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6707662"/>
            <a:ext cx="9144000" cy="150338"/>
          </a:xfrm>
          <a:prstGeom prst="rect">
            <a:avLst/>
          </a:prstGeom>
          <a:solidFill>
            <a:srgbClr val="98C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4824"/>
            <a:ext cx="9144000" cy="60990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2474" y="193106"/>
            <a:ext cx="968422" cy="968422"/>
            <a:chOff x="6350205" y="4833163"/>
            <a:chExt cx="1461503" cy="1461503"/>
          </a:xfrm>
        </p:grpSpPr>
        <p:sp>
          <p:nvSpPr>
            <p:cNvPr id="4" name="Oval 3"/>
            <p:cNvSpPr/>
            <p:nvPr/>
          </p:nvSpPr>
          <p:spPr>
            <a:xfrm>
              <a:off x="6350205" y="4833163"/>
              <a:ext cx="1461503" cy="146150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2210" y="5219707"/>
              <a:ext cx="817492" cy="688414"/>
            </a:xfrm>
            <a:prstGeom prst="rect">
              <a:avLst/>
            </a:prstGeom>
          </p:spPr>
        </p:pic>
      </p:grpSp>
      <p:sp>
        <p:nvSpPr>
          <p:cNvPr id="9" name="Title 6"/>
          <p:cNvSpPr txBox="1">
            <a:spLocks/>
          </p:cNvSpPr>
          <p:nvPr/>
        </p:nvSpPr>
        <p:spPr>
          <a:xfrm>
            <a:off x="1447799" y="328386"/>
            <a:ext cx="7547544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social management &amp; reputation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66159" y="877078"/>
            <a:ext cx="8313258" cy="5418690"/>
            <a:chOff x="889000" y="1535113"/>
            <a:chExt cx="7267575" cy="4737100"/>
          </a:xfrm>
        </p:grpSpPr>
        <p:pic>
          <p:nvPicPr>
            <p:cNvPr id="25602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9000" y="1535113"/>
              <a:ext cx="3476625" cy="473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3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97400" y="1535113"/>
              <a:ext cx="3559175" cy="473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defTabSz="914400"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04800" y="228600"/>
            <a:ext cx="8458200" cy="6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spc="300" dirty="0" smtClean="0">
                <a:solidFill>
                  <a:srgbClr val="92D050"/>
                </a:solidFill>
                <a:latin typeface="Helvetica Neue"/>
                <a:ea typeface="ＭＳ Ｐゴシック" charset="0"/>
                <a:cs typeface="Helvetica Neue"/>
              </a:rPr>
              <a:t>SOCIAL</a:t>
            </a:r>
            <a:r>
              <a:rPr lang="en-US" sz="2800" spc="300" dirty="0" smtClean="0">
                <a:solidFill>
                  <a:schemeClr val="bg2">
                    <a:lumMod val="50000"/>
                  </a:schemeClr>
                </a:solidFill>
                <a:latin typeface="Helvetica Neue"/>
                <a:ea typeface="ＭＳ Ｐゴシック" charset="0"/>
                <a:cs typeface="Helvetica Neue"/>
              </a:rPr>
              <a:t>: MARKETING WITH AMPLFIED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 txBox="1">
            <a:spLocks/>
          </p:cNvSpPr>
          <p:nvPr/>
        </p:nvSpPr>
        <p:spPr bwMode="auto">
          <a:xfrm>
            <a:off x="304800" y="1427163"/>
            <a:ext cx="82296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Courier New" pitchFamily="49" charset="0"/>
              <a:buChar char="o"/>
            </a:pPr>
            <a:endParaRPr lang="en-US" sz="2000">
              <a:solidFill>
                <a:srgbClr val="ACACAC"/>
              </a:solidFill>
              <a:latin typeface="Calibri" pitchFamily="34" charset="0"/>
            </a:endParaRPr>
          </a:p>
        </p:txBody>
      </p:sp>
      <p:sp>
        <p:nvSpPr>
          <p:cNvPr id="21507" name="Title 1"/>
          <p:cNvSpPr txBox="1">
            <a:spLocks/>
          </p:cNvSpPr>
          <p:nvPr/>
        </p:nvSpPr>
        <p:spPr bwMode="auto">
          <a:xfrm>
            <a:off x="0" y="-1524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4400" b="1">
                <a:solidFill>
                  <a:schemeClr val="bg1"/>
                </a:solidFill>
                <a:latin typeface="Century Gothic" pitchFamily="34" charset="0"/>
              </a:rPr>
              <a:t>SOCIAL MEDIA </a:t>
            </a:r>
          </a:p>
          <a:p>
            <a:pPr algn="ctr" defTabSz="914400"/>
            <a:r>
              <a:rPr lang="en-US" sz="3200" b="1">
                <a:solidFill>
                  <a:schemeClr val="bg1"/>
                </a:solidFill>
                <a:latin typeface="Century Gothic" pitchFamily="34" charset="0"/>
              </a:rPr>
              <a:t>Strategy &amp; Execution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3103563"/>
            <a:ext cx="1614488" cy="11731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GET FANS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who are they?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2000" y="3103563"/>
            <a:ext cx="1614488" cy="11731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BRAND MESSAGES REACH FANS </a:t>
            </a:r>
            <a:br>
              <a:rPr lang="en-US" b="1" dirty="0"/>
            </a:br>
            <a:r>
              <a:rPr lang="en-US" dirty="0"/>
              <a:t>via news feed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790950" y="3094038"/>
            <a:ext cx="1614488" cy="11731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FANS “TALK ABOUT” CONTENT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37200" y="3103563"/>
            <a:ext cx="1614488" cy="117316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CONTENT SPREADS TO FRIENDS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53313" y="3103563"/>
            <a:ext cx="1614487" cy="11731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GOAL: REACH MAXIMUM ROI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05000" y="2819400"/>
            <a:ext cx="5410200" cy="1706563"/>
          </a:xfrm>
          <a:prstGeom prst="roundRect">
            <a:avLst/>
          </a:prstGeom>
          <a:noFill/>
          <a:ln w="34925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714500" y="2819400"/>
            <a:ext cx="349250" cy="5127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7150100" y="2819400"/>
            <a:ext cx="349250" cy="512763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75" name="TextBox 16"/>
          <p:cNvSpPr txBox="1">
            <a:spLocks noChangeArrowheads="1"/>
          </p:cNvSpPr>
          <p:nvPr/>
        </p:nvSpPr>
        <p:spPr bwMode="auto">
          <a:xfrm>
            <a:off x="228600" y="5160963"/>
            <a:ext cx="26527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Cut Through the Crowd</a:t>
            </a:r>
          </a:p>
        </p:txBody>
      </p:sp>
      <p:sp>
        <p:nvSpPr>
          <p:cNvPr id="66576" name="TextBox 17"/>
          <p:cNvSpPr txBox="1">
            <a:spLocks noChangeArrowheads="1"/>
          </p:cNvSpPr>
          <p:nvPr/>
        </p:nvSpPr>
        <p:spPr bwMode="auto">
          <a:xfrm>
            <a:off x="2971800" y="4932363"/>
            <a:ext cx="3116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Drive &amp; Create Engagement</a:t>
            </a:r>
          </a:p>
        </p:txBody>
      </p:sp>
      <p:sp>
        <p:nvSpPr>
          <p:cNvPr id="66577" name="TextBox 18"/>
          <p:cNvSpPr txBox="1">
            <a:spLocks noChangeArrowheads="1"/>
          </p:cNvSpPr>
          <p:nvPr/>
        </p:nvSpPr>
        <p:spPr bwMode="auto">
          <a:xfrm>
            <a:off x="6400800" y="5160963"/>
            <a:ext cx="254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Amplify Your Message</a:t>
            </a:r>
          </a:p>
        </p:txBody>
      </p:sp>
      <p:cxnSp>
        <p:nvCxnSpPr>
          <p:cNvPr id="20" name="Straight Arrow Connector 19"/>
          <p:cNvCxnSpPr>
            <a:stCxn id="8" idx="2"/>
            <a:endCxn id="66575" idx="0"/>
          </p:cNvCxnSpPr>
          <p:nvPr/>
        </p:nvCxnSpPr>
        <p:spPr>
          <a:xfrm flipH="1">
            <a:off x="1555750" y="4276725"/>
            <a:ext cx="1284288" cy="8842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0" y="4343400"/>
            <a:ext cx="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  <a:endCxn id="66577" idx="0"/>
          </p:cNvCxnSpPr>
          <p:nvPr/>
        </p:nvCxnSpPr>
        <p:spPr>
          <a:xfrm>
            <a:off x="6345238" y="4276725"/>
            <a:ext cx="1328737" cy="8842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5800" y="1813302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Measuring the Reach &amp; Frequency of Social Media is much more important than counting number of fans.</a:t>
            </a:r>
          </a:p>
          <a:p>
            <a:pPr algn="ctr"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225" y="306651"/>
            <a:ext cx="84721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  <a:ea typeface="+mj-ea"/>
                <a:cs typeface="+mj-cs"/>
                <a:sym typeface="Open Sans Bold" charset="0"/>
              </a:rPr>
              <a:t>A Business</a:t>
            </a:r>
            <a:r>
              <a:rPr lang="ja-JP" altLang="en-US" sz="4000" dirty="0" smtClean="0">
                <a:latin typeface="Century Gothic" panose="020B0502020202020204" pitchFamily="34" charset="0"/>
                <a:ea typeface="+mj-ea"/>
                <a:cs typeface="+mj-cs"/>
                <a:sym typeface="Open Sans Bold" charset="0"/>
              </a:rPr>
              <a:t>’</a:t>
            </a:r>
            <a:r>
              <a:rPr lang="en-US" altLang="ja-JP" sz="4000" dirty="0" smtClean="0">
                <a:latin typeface="Century Gothic" panose="020B0502020202020204" pitchFamily="34" charset="0"/>
                <a:ea typeface="+mj-ea"/>
                <a:cs typeface="+mj-cs"/>
                <a:sym typeface="Open Sans Bold" charset="0"/>
              </a:rPr>
              <a:t>s Virtual Doorway </a:t>
            </a:r>
            <a:br>
              <a:rPr lang="en-US" altLang="ja-JP" sz="4000" dirty="0" smtClean="0">
                <a:latin typeface="Century Gothic" panose="020B0502020202020204" pitchFamily="34" charset="0"/>
                <a:ea typeface="+mj-ea"/>
                <a:cs typeface="+mj-cs"/>
                <a:sym typeface="Open Sans Bold" charset="0"/>
              </a:rPr>
            </a:br>
            <a:r>
              <a:rPr lang="en-US" altLang="ja-JP" sz="4000" dirty="0" smtClean="0">
                <a:latin typeface="Century Gothic" panose="020B0502020202020204" pitchFamily="34" charset="0"/>
                <a:ea typeface="+mj-ea"/>
                <a:cs typeface="+mj-cs"/>
                <a:sym typeface="Open Sans Bold" charset="0"/>
              </a:rPr>
              <a:t>is on Social Media</a:t>
            </a:r>
            <a:endParaRPr lang="en-US" sz="4000" dirty="0" smtClean="0"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66575" grpId="0"/>
      <p:bldP spid="66576" grpId="0"/>
      <p:bldP spid="6657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Why Amplified for 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Social Media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450" b="1" dirty="0" smtClean="0"/>
              <a:t>Amplified is dedicated to expanding a customer’s brand online so they can be found</a:t>
            </a:r>
          </a:p>
          <a:p>
            <a:pPr lvl="1">
              <a:defRPr/>
            </a:pPr>
            <a:r>
              <a:rPr lang="en-US" sz="1450" dirty="0" smtClean="0"/>
              <a:t>Around 85-90% of posts on business' </a:t>
            </a:r>
            <a:r>
              <a:rPr lang="en-US" sz="1450" dirty="0" err="1" smtClean="0"/>
              <a:t>Facebook</a:t>
            </a:r>
            <a:r>
              <a:rPr lang="en-US" sz="1450" dirty="0" smtClean="0"/>
              <a:t> pages are not responded to.  </a:t>
            </a:r>
          </a:p>
          <a:p>
            <a:pPr lvl="1">
              <a:defRPr/>
            </a:pPr>
            <a:r>
              <a:rPr lang="en-US" sz="1450" dirty="0" smtClean="0"/>
              <a:t>Amplified fulfillment will respond and engage with your customers/clients for you and relationships will be built. Social media is called SOCIAL media, right?</a:t>
            </a:r>
          </a:p>
          <a:p>
            <a:pPr>
              <a:defRPr/>
            </a:pPr>
            <a:r>
              <a:rPr lang="en-US" sz="1450" b="1" dirty="0" smtClean="0"/>
              <a:t>Amplified with take the think-work over for the business.</a:t>
            </a:r>
          </a:p>
          <a:p>
            <a:pPr lvl="1">
              <a:defRPr/>
            </a:pPr>
            <a:r>
              <a:rPr lang="en-US" sz="1450" dirty="0" smtClean="0"/>
              <a:t> Amplified will create quality content that prompts response.  With some direction from the business owner or not, they will shoulder the majority the work. </a:t>
            </a:r>
          </a:p>
          <a:p>
            <a:pPr lvl="1">
              <a:defRPr/>
            </a:pPr>
            <a:r>
              <a:rPr lang="en-US" sz="1450" dirty="0" smtClean="0"/>
              <a:t>We do see it as a partnership, so do expect for your customer to participate in some manner.</a:t>
            </a:r>
          </a:p>
          <a:p>
            <a:pPr lvl="1">
              <a:defRPr/>
            </a:pPr>
            <a:r>
              <a:rPr lang="en-US" sz="1450" dirty="0" smtClean="0"/>
              <a:t>Multiple social networks require individual approaches</a:t>
            </a:r>
          </a:p>
          <a:p>
            <a:pPr lvl="1">
              <a:defRPr/>
            </a:pPr>
            <a:r>
              <a:rPr lang="en-US" sz="1450" dirty="0" smtClean="0"/>
              <a:t>Amplified team remains up-to-date with technological developments in the social world</a:t>
            </a:r>
          </a:p>
          <a:p>
            <a:pPr>
              <a:defRPr/>
            </a:pPr>
            <a:r>
              <a:rPr lang="en-US" sz="1450" b="1" dirty="0" smtClean="0"/>
              <a:t>Analytics with proven results</a:t>
            </a:r>
          </a:p>
          <a:p>
            <a:pPr>
              <a:defRPr/>
            </a:pPr>
            <a:r>
              <a:rPr lang="en-US" sz="1450" b="1" dirty="0" smtClean="0"/>
              <a:t>Most importantly...</a:t>
            </a:r>
          </a:p>
          <a:p>
            <a:pPr lvl="1">
              <a:defRPr/>
            </a:pPr>
            <a:r>
              <a:rPr lang="en-US" sz="1450" dirty="0" smtClean="0"/>
              <a:t>It will free up the business owner’s time to do what they need to do - run a business!</a:t>
            </a:r>
          </a:p>
          <a:p>
            <a:pPr>
              <a:defRPr/>
            </a:pPr>
            <a:endParaRPr lang="en-US" sz="1500" dirty="0" smtClean="0"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"/>
            <a:ext cx="8512628" cy="13008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leverage audience to grow fans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2523"/>
          <a:stretch/>
        </p:blipFill>
        <p:spPr>
          <a:xfrm>
            <a:off x="1885976" y="1047565"/>
            <a:ext cx="5655076" cy="53453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r="11008" b="11034"/>
          <a:stretch/>
        </p:blipFill>
        <p:spPr>
          <a:xfrm>
            <a:off x="1306807" y="1179635"/>
            <a:ext cx="6813414" cy="47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5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rpramsh\Desktop\reputation import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2514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48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Online Reputation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 txBox="1">
            <a:spLocks noChangeArrowheads="1"/>
          </p:cNvSpPr>
          <p:nvPr/>
        </p:nvSpPr>
        <p:spPr bwMode="auto">
          <a:xfrm>
            <a:off x="228600" y="-522288"/>
            <a:ext cx="8001000" cy="203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endParaRPr lang="en-US" sz="2800">
              <a:solidFill>
                <a:srgbClr val="FFFF00"/>
              </a:solidFill>
              <a:latin typeface="Arie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8498" y="1270647"/>
            <a:ext cx="3191070" cy="480131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eaLnBrk="1" hangingPunct="1">
              <a:buClr>
                <a:schemeClr val="tx1"/>
              </a:buClr>
              <a:buSzPct val="110000"/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Century Gothic" pitchFamily="34" charset="0"/>
                <a:cs typeface="Rockwell"/>
              </a:rPr>
              <a:t>Monitors your brand and reputation 24 / 7</a:t>
            </a:r>
          </a:p>
          <a:p>
            <a:pPr marL="0" lvl="1" eaLnBrk="1" hangingPunct="1">
              <a:buClr>
                <a:schemeClr val="tx1"/>
              </a:buClr>
              <a:buSzPct val="110000"/>
              <a:defRPr/>
            </a:pPr>
            <a:endParaRPr lang="en-US" sz="1800" dirty="0" smtClean="0">
              <a:solidFill>
                <a:srgbClr val="000000"/>
              </a:solidFill>
              <a:latin typeface="Century Gothic" pitchFamily="34" charset="0"/>
              <a:cs typeface="Rockwell"/>
            </a:endParaRPr>
          </a:p>
          <a:p>
            <a:pPr marL="0" lvl="1" eaLnBrk="1" hangingPunct="1">
              <a:buClr>
                <a:schemeClr val="tx1"/>
              </a:buClr>
              <a:buSzPct val="110000"/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Century Gothic" pitchFamily="34" charset="0"/>
                <a:cs typeface="Rockwell"/>
              </a:rPr>
              <a:t>Receive instant notification when a review is posted about your business</a:t>
            </a:r>
          </a:p>
          <a:p>
            <a:pPr marL="0" lvl="1" eaLnBrk="1" hangingPunct="1">
              <a:buClr>
                <a:schemeClr val="tx1"/>
              </a:buClr>
              <a:buSzPct val="110000"/>
              <a:defRPr/>
            </a:pPr>
            <a:endParaRPr lang="en-US" sz="1800" dirty="0" smtClean="0">
              <a:solidFill>
                <a:srgbClr val="000000"/>
              </a:solidFill>
              <a:latin typeface="Century Gothic" pitchFamily="34" charset="0"/>
              <a:cs typeface="Rockwell"/>
            </a:endParaRPr>
          </a:p>
          <a:p>
            <a:pPr marL="0" lvl="1" eaLnBrk="1" hangingPunct="1">
              <a:buClr>
                <a:schemeClr val="tx1"/>
              </a:buClr>
              <a:buSzPct val="110000"/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Century Gothic" pitchFamily="34" charset="0"/>
                <a:cs typeface="Rockwell"/>
              </a:rPr>
              <a:t>Monitor listings for accuracy</a:t>
            </a:r>
          </a:p>
          <a:p>
            <a:pPr marL="0" lvl="1" eaLnBrk="1" hangingPunct="1">
              <a:buClr>
                <a:schemeClr val="tx1"/>
              </a:buClr>
              <a:buSzPct val="110000"/>
              <a:defRPr/>
            </a:pPr>
            <a:r>
              <a:rPr lang="en-US" sz="1800" dirty="0" smtClean="0">
                <a:solidFill>
                  <a:srgbClr val="000000"/>
                </a:solidFill>
                <a:latin typeface="Century Gothic" pitchFamily="34" charset="0"/>
                <a:cs typeface="Rockwell"/>
              </a:rPr>
              <a:t> </a:t>
            </a:r>
          </a:p>
          <a:p>
            <a:pPr marL="0" lvl="1" eaLnBrk="1" hangingPunct="1">
              <a:buClr>
                <a:schemeClr val="tx1"/>
              </a:buClr>
              <a:buSzPct val="110000"/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Century Gothic" pitchFamily="34" charset="0"/>
                <a:cs typeface="Rockwell"/>
              </a:rPr>
              <a:t>Track share of voice against competition</a:t>
            </a:r>
          </a:p>
          <a:p>
            <a:pPr marL="0" lvl="1" eaLnBrk="1" hangingPunct="1">
              <a:buClr>
                <a:schemeClr val="tx1"/>
              </a:buClr>
              <a:buSzPct val="110000"/>
              <a:defRPr/>
            </a:pPr>
            <a:endParaRPr lang="en-US" sz="1800" dirty="0" smtClean="0">
              <a:solidFill>
                <a:srgbClr val="000000"/>
              </a:solidFill>
              <a:latin typeface="Century Gothic" pitchFamily="34" charset="0"/>
              <a:cs typeface="Rockwell"/>
            </a:endParaRPr>
          </a:p>
          <a:p>
            <a:pPr marL="0" lvl="1" eaLnBrk="1" hangingPunct="1">
              <a:buClr>
                <a:schemeClr val="tx1"/>
              </a:buClr>
              <a:buSzPct val="110000"/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Century Gothic" pitchFamily="34" charset="0"/>
                <a:cs typeface="Rockwell"/>
              </a:rPr>
              <a:t>Track social followers</a:t>
            </a:r>
          </a:p>
          <a:p>
            <a:pPr marL="0" lvl="1" eaLnBrk="1" hangingPunct="1">
              <a:buClr>
                <a:schemeClr val="tx1"/>
              </a:buClr>
              <a:buSzPct val="110000"/>
              <a:buFont typeface="Arial" charset="0"/>
              <a:buChar char="•"/>
              <a:defRPr/>
            </a:pPr>
            <a:endParaRPr lang="en-US" sz="1800" dirty="0" smtClean="0">
              <a:solidFill>
                <a:srgbClr val="000000"/>
              </a:solidFill>
              <a:latin typeface="Century Gothic" pitchFamily="34" charset="0"/>
              <a:cs typeface="Rockwell"/>
            </a:endParaRPr>
          </a:p>
          <a:p>
            <a:pPr marL="0" lvl="1" eaLnBrk="1" hangingPunct="1">
              <a:buClr>
                <a:schemeClr val="tx1"/>
              </a:buClr>
              <a:buSzPct val="110000"/>
              <a:buFont typeface="Arial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  <a:latin typeface="Century Gothic" pitchFamily="34" charset="0"/>
                <a:cs typeface="Rockwell"/>
              </a:rPr>
              <a:t>Monthly reports emailed</a:t>
            </a:r>
          </a:p>
        </p:txBody>
      </p:sp>
      <p:sp>
        <p:nvSpPr>
          <p:cNvPr id="48133" name="Title 30"/>
          <p:cNvSpPr>
            <a:spLocks noGrp="1"/>
          </p:cNvSpPr>
          <p:nvPr>
            <p:ph type="title"/>
          </p:nvPr>
        </p:nvSpPr>
        <p:spPr>
          <a:xfrm>
            <a:off x="628650" y="15985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3200" spc="300" dirty="0" smtClean="0">
                <a:solidFill>
                  <a:srgbClr val="92D050"/>
                </a:solidFill>
                <a:latin typeface="Helvetica Neue"/>
                <a:ea typeface="ＭＳ Ｐゴシック" charset="0"/>
                <a:cs typeface="Helvetica Neue"/>
              </a:rPr>
              <a:t>REPUTATION</a:t>
            </a:r>
            <a:r>
              <a:rPr lang="en-US" sz="3200" spc="300" dirty="0" smtClean="0">
                <a:solidFill>
                  <a:schemeClr val="bg2">
                    <a:lumMod val="50000"/>
                  </a:schemeClr>
                </a:solidFill>
                <a:latin typeface="Helvetica Neue"/>
                <a:ea typeface="ＭＳ Ｐゴシック" charset="0"/>
                <a:cs typeface="Helvetica Neue"/>
              </a:rPr>
              <a:t> INTELLIGENCE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3754373" y="1916990"/>
            <a:ext cx="5164137" cy="3760788"/>
            <a:chOff x="4495800" y="1203836"/>
            <a:chExt cx="4343400" cy="3267075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4495800" y="1203836"/>
              <a:ext cx="4343400" cy="3267075"/>
              <a:chOff x="609600" y="914400"/>
              <a:chExt cx="3886200" cy="2733675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609600" y="1143000"/>
                <a:ext cx="3276600" cy="2286000"/>
                <a:chOff x="1724616" y="1019175"/>
                <a:chExt cx="5660434" cy="4727575"/>
              </a:xfrm>
            </p:grpSpPr>
            <p:grpSp>
              <p:nvGrpSpPr>
                <p:cNvPr id="5" name="Group 35"/>
                <p:cNvGrpSpPr>
                  <a:grpSpLocks/>
                </p:cNvGrpSpPr>
                <p:nvPr/>
              </p:nvGrpSpPr>
              <p:grpSpPr bwMode="auto">
                <a:xfrm>
                  <a:off x="1782763" y="1019175"/>
                  <a:ext cx="5602287" cy="4727575"/>
                  <a:chOff x="1782763" y="1019175"/>
                  <a:chExt cx="5602287" cy="4727575"/>
                </a:xfrm>
              </p:grpSpPr>
              <p:grpSp>
                <p:nvGrpSpPr>
                  <p:cNvPr id="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782763" y="1019175"/>
                    <a:ext cx="5602287" cy="4727575"/>
                    <a:chOff x="1898800" y="1019176"/>
                    <a:chExt cx="5103133" cy="4306358"/>
                  </a:xfrm>
                </p:grpSpPr>
                <p:sp>
                  <p:nvSpPr>
                    <p:cNvPr id="35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98472" y="1018949"/>
                      <a:ext cx="5103977" cy="4306259"/>
                    </a:xfrm>
                    <a:prstGeom prst="roundRect">
                      <a:avLst>
                        <a:gd name="adj" fmla="val 3194"/>
                      </a:avLst>
                    </a:prstGeom>
                    <a:solidFill>
                      <a:srgbClr val="FFFFFF"/>
                    </a:solidFill>
                    <a:ln w="3175">
                      <a:solidFill>
                        <a:srgbClr val="404040"/>
                      </a:solidFill>
                      <a:round/>
                      <a:headEnd/>
                      <a:tailEnd/>
                    </a:ln>
                    <a:effectLst>
                      <a:outerShdw dist="88900" dir="2700000" algn="tl" rotWithShape="0">
                        <a:srgbClr val="808080">
                          <a:alpha val="29999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algn="ctr" eaLnBrk="0" hangingPunct="0">
                        <a:defRPr/>
                      </a:pP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" pitchFamily="18" charset="0"/>
                        <a:ea typeface="+mn-ea"/>
                        <a:cs typeface="ＭＳ Ｐゴシック" pitchFamily="-84" charset="-128"/>
                      </a:endParaRPr>
                    </a:p>
                  </p:txBody>
                </p:sp>
                <p:pic>
                  <p:nvPicPr>
                    <p:cNvPr id="48148" name="Picture 7" descr="overview.jp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972731" y="1083734"/>
                      <a:ext cx="4959614" cy="41910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  <p:sp>
                <p:nvSpPr>
                  <p:cNvPr id="34" name="Rounded Rectangle 33"/>
                  <p:cNvSpPr/>
                  <p:nvPr/>
                </p:nvSpPr>
                <p:spPr bwMode="auto">
                  <a:xfrm>
                    <a:off x="1864955" y="1126314"/>
                    <a:ext cx="955538" cy="279208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0" hangingPunct="0">
                      <a:defRPr/>
                    </a:pPr>
                    <a:endParaRPr lang="en-US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" pitchFamily="18" charset="0"/>
                      <a:ea typeface="ＭＳ Ｐゴシック" pitchFamily="-84" charset="-128"/>
                      <a:cs typeface="ＭＳ Ｐゴシック" pitchFamily="-84" charset="-128"/>
                    </a:endParaRPr>
                  </a:p>
                </p:txBody>
              </p:sp>
            </p:grpSp>
            <p:pic>
              <p:nvPicPr>
                <p:cNvPr id="48144" name="Picture 16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24616" y="1127098"/>
                  <a:ext cx="1291580" cy="3227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" name="Rectangular Callout 17"/>
              <p:cNvSpPr>
                <a:spLocks noChangeArrowheads="1"/>
              </p:cNvSpPr>
              <p:nvPr/>
            </p:nvSpPr>
            <p:spPr bwMode="auto">
              <a:xfrm>
                <a:off x="1067151" y="2377591"/>
                <a:ext cx="1218544" cy="441958"/>
              </a:xfrm>
              <a:prstGeom prst="wedgeRectCallout">
                <a:avLst>
                  <a:gd name="adj1" fmla="val -52227"/>
                  <a:gd name="adj2" fmla="val -139560"/>
                </a:avLst>
              </a:prstGeom>
              <a:solidFill>
                <a:schemeClr val="bg1"/>
              </a:solidFill>
              <a:ln w="9525">
                <a:solidFill>
                  <a:srgbClr val="7F7F7F"/>
                </a:solidFill>
                <a:round/>
                <a:headEnd/>
                <a:tailEnd/>
              </a:ln>
              <a:effectLst>
                <a:outerShdw dist="88900" dir="2700000" algn="tl" rotWithShape="0">
                  <a:srgbClr val="808080">
                    <a:alpha val="29999"/>
                  </a:srgbClr>
                </a:outerShdw>
              </a:effectLst>
            </p:spPr>
            <p:txBody>
              <a:bodyPr anchor="ctr"/>
              <a:lstStyle/>
              <a:p>
                <a:pPr algn="ctr" eaLnBrk="0" hangingPunct="0">
                  <a:defRPr/>
                </a:pPr>
                <a:r>
                  <a:rPr 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ea typeface="ＭＳ Ｐゴシック" pitchFamily="-84" charset="-128"/>
                    <a:cs typeface="Calibri" pitchFamily="34" charset="0"/>
                  </a:rPr>
                  <a:t>Reputation</a:t>
                </a:r>
              </a:p>
            </p:txBody>
          </p:sp>
          <p:sp>
            <p:nvSpPr>
              <p:cNvPr id="19" name="Rounded Rectangle 18"/>
              <p:cNvSpPr>
                <a:spLocks noChangeArrowheads="1"/>
              </p:cNvSpPr>
              <p:nvPr/>
            </p:nvSpPr>
            <p:spPr bwMode="auto">
              <a:xfrm>
                <a:off x="2896162" y="914400"/>
                <a:ext cx="1295002" cy="68543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38100" dir="5400000" algn="t" rotWithShape="0">
                  <a:srgbClr val="808080">
                    <a:alpha val="39999"/>
                  </a:srgbClr>
                </a:outerShdw>
              </a:effectLst>
            </p:spPr>
            <p:txBody>
              <a:bodyPr/>
              <a:lstStyle/>
              <a:p>
                <a:pPr algn="ctr" defTabSz="914400" eaLnBrk="0" hangingPunct="0">
                  <a:defRPr/>
                </a:pPr>
                <a:endPara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" pitchFamily="18" charset="0"/>
                  <a:ea typeface="ＭＳ Ｐゴシック" pitchFamily="-84" charset="-128"/>
                  <a:cs typeface="ＭＳ Ｐゴシック" pitchFamily="-84" charset="-128"/>
                </a:endParaRPr>
              </a:p>
            </p:txBody>
          </p:sp>
          <p:grpSp>
            <p:nvGrpSpPr>
              <p:cNvPr id="7" name="Group 2"/>
              <p:cNvGrpSpPr>
                <a:grpSpLocks/>
              </p:cNvGrpSpPr>
              <p:nvPr/>
            </p:nvGrpSpPr>
            <p:grpSpPr bwMode="auto">
              <a:xfrm>
                <a:off x="2971800" y="981075"/>
                <a:ext cx="1177925" cy="533400"/>
                <a:chOff x="5245578" y="3987100"/>
                <a:chExt cx="3253197" cy="1587971"/>
              </a:xfrm>
              <a:solidFill>
                <a:schemeClr val="bg1"/>
              </a:solidFill>
            </p:grpSpPr>
            <p:pic>
              <p:nvPicPr>
                <p:cNvPr id="22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912425" y="3994754"/>
                  <a:ext cx="731363" cy="74152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3" name="Picture 5" descr="http://aux.iconpedia.net/uploads/1665006240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091050" y="4014788"/>
                  <a:ext cx="729163" cy="7291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245578" y="4014788"/>
                  <a:ext cx="811822" cy="72916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6" name="Picture 11" descr="foursquare-icon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7736775" y="3987100"/>
                  <a:ext cx="762000" cy="75805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1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86500" y="4861541"/>
                  <a:ext cx="667633" cy="67730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8" name="Picture 1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072250" y="4861541"/>
                  <a:ext cx="741591" cy="7135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29" name="Picture 15" descr="http://christopherwink.com/wp-content/uploads/2007/12/yelp-icon-copy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942631" y="4866167"/>
                  <a:ext cx="663947" cy="65801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16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7751134" y="4851426"/>
                  <a:ext cx="708337" cy="69402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4814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5624" t="8594" r="60625" b="22656"/>
              <a:stretch>
                <a:fillRect/>
              </a:stretch>
            </p:blipFill>
            <p:spPr bwMode="auto">
              <a:xfrm>
                <a:off x="3513859" y="2047875"/>
                <a:ext cx="981941" cy="160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4586593" y="1515511"/>
              <a:ext cx="745041" cy="2234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ea typeface="ＭＳ Ｐゴシック" pitchFamily="34" charset="-128"/>
              </a:rPr>
              <a:t>Why Choose Us for Reputation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000" smtClean="0">
                <a:ea typeface="ＭＳ Ｐゴシック" pitchFamily="34" charset="-128"/>
              </a:rPr>
              <a:t>No robots or canned responses – we have real social media experts handling your online reputation, ready to work with you to come up with the best solutions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smtClean="0">
                <a:ea typeface="ＭＳ Ｐゴシック" pitchFamily="34" charset="-128"/>
              </a:rPr>
              <a:t>Build your own package – our pricing allows reputation management to be affordable for all business sizes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smtClean="0">
                <a:ea typeface="ＭＳ Ｐゴシック" pitchFamily="34" charset="-128"/>
              </a:rPr>
              <a:t>Pricing by location – the more locations you have, the less you pay per location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smtClean="0">
                <a:ea typeface="ＭＳ Ｐゴシック" pitchFamily="34" charset="-128"/>
              </a:rPr>
              <a:t>We’ve got you covered – we use the most state-of-the-art dashboards to stay on top of every online aspect of your reputation</a:t>
            </a:r>
          </a:p>
          <a:p>
            <a:pPr>
              <a:buFont typeface="Wingdings" pitchFamily="2" charset="2"/>
              <a:buChar char="§"/>
            </a:pPr>
            <a:r>
              <a:rPr lang="en-US" altLang="en-US" sz="2000" smtClean="0">
                <a:ea typeface="ＭＳ Ｐゴシック" pitchFamily="34" charset="-128"/>
              </a:rPr>
              <a:t>Transparency – we train and teach our customers on how to use their reputation dashboards so they can see everything we see, what we’ve done, where they’re at, plus more.</a:t>
            </a:r>
          </a:p>
          <a:p>
            <a:pPr>
              <a:buFont typeface="Wingdings" pitchFamily="2" charset="2"/>
              <a:buChar char="§"/>
            </a:pPr>
            <a:endParaRPr lang="en-US" alt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5"/>
          <p:cNvSpPr>
            <a:spLocks noGrp="1"/>
          </p:cNvSpPr>
          <p:nvPr>
            <p:ph type="title"/>
          </p:nvPr>
        </p:nvSpPr>
        <p:spPr>
          <a:xfrm>
            <a:off x="457200" y="434975"/>
            <a:ext cx="8229600" cy="5556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Reputation Management Services – (We do it for you)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1800" dirty="0" smtClean="0">
                <a:ea typeface="ＭＳ Ｐゴシック" pitchFamily="34" charset="-128"/>
              </a:rPr>
              <a:t>Setup of </a:t>
            </a:r>
            <a:r>
              <a:rPr lang="en-US" altLang="en-US" sz="1800" dirty="0" err="1" smtClean="0">
                <a:ea typeface="ＭＳ Ｐゴシック" pitchFamily="34" charset="-128"/>
              </a:rPr>
              <a:t>Facebook</a:t>
            </a:r>
            <a:r>
              <a:rPr lang="en-US" altLang="en-US" sz="1800" dirty="0" smtClean="0">
                <a:ea typeface="ＭＳ Ｐゴシック" pitchFamily="34" charset="-128"/>
              </a:rPr>
              <a:t>, Twitter and Google+</a:t>
            </a:r>
          </a:p>
          <a:p>
            <a:r>
              <a:rPr lang="en-US" altLang="en-US" sz="1800" dirty="0" smtClean="0">
                <a:ea typeface="ＭＳ Ｐゴシック" pitchFamily="34" charset="-128"/>
              </a:rPr>
              <a:t>Scheduled posts including emailed proof process and responding to Tweets or posts to your business </a:t>
            </a:r>
            <a:r>
              <a:rPr lang="en-US" altLang="en-US" sz="1800" dirty="0" err="1" smtClean="0">
                <a:ea typeface="ＭＳ Ｐゴシック" pitchFamily="34" charset="-128"/>
              </a:rPr>
              <a:t>Facebook</a:t>
            </a:r>
            <a:r>
              <a:rPr lang="en-US" altLang="en-US" sz="1800" dirty="0" smtClean="0">
                <a:ea typeface="ＭＳ Ｐゴシック" pitchFamily="34" charset="-128"/>
              </a:rPr>
              <a:t> and Google+ pages</a:t>
            </a:r>
          </a:p>
          <a:p>
            <a:r>
              <a:rPr lang="en-US" altLang="en-US" sz="1800" dirty="0" smtClean="0">
                <a:ea typeface="ＭＳ Ｐゴシック" pitchFamily="34" charset="-128"/>
              </a:rPr>
              <a:t>Claim, correct, and verify specified listings.</a:t>
            </a:r>
          </a:p>
          <a:p>
            <a:r>
              <a:rPr lang="en-US" altLang="en-US" sz="1800" dirty="0" smtClean="0">
                <a:ea typeface="ＭＳ Ｐゴシック" pitchFamily="34" charset="-128"/>
              </a:rPr>
              <a:t>Monitor the listings and social sites for reviews/responses, and work with your team to answer or address any customer feedback</a:t>
            </a:r>
          </a:p>
          <a:p>
            <a:r>
              <a:rPr lang="en-US" altLang="en-US" sz="1800" dirty="0" smtClean="0">
                <a:ea typeface="ＭＳ Ｐゴシック" pitchFamily="34" charset="-128"/>
              </a:rPr>
              <a:t>Setup and training of Social and Reputation dashboards</a:t>
            </a:r>
          </a:p>
          <a:p>
            <a:r>
              <a:rPr lang="en-US" altLang="en-US" sz="1800" dirty="0" smtClean="0">
                <a:ea typeface="ＭＳ Ｐゴシック" pitchFamily="34" charset="-128"/>
              </a:rPr>
              <a:t>Technical support via phone or email available with a turnaround time of up to 2 days during business hours</a:t>
            </a:r>
          </a:p>
          <a:p>
            <a:r>
              <a:rPr lang="en-US" altLang="en-US" sz="1800" dirty="0" smtClean="0">
                <a:ea typeface="ＭＳ Ｐゴシック" pitchFamily="34" charset="-128"/>
              </a:rPr>
              <a:t>Quarterly Social Contests (per contest)</a:t>
            </a:r>
          </a:p>
          <a:p>
            <a:r>
              <a:rPr lang="en-US" altLang="en-US" sz="1800" dirty="0" err="1" smtClean="0">
                <a:ea typeface="ＭＳ Ｐゴシック" pitchFamily="34" charset="-128"/>
              </a:rPr>
              <a:t>Pinterest</a:t>
            </a:r>
            <a:r>
              <a:rPr lang="en-US" altLang="en-US" sz="1800" dirty="0" smtClean="0">
                <a:ea typeface="ＭＳ Ｐゴシック" pitchFamily="34" charset="-128"/>
              </a:rPr>
              <a:t> Management</a:t>
            </a:r>
          </a:p>
          <a:p>
            <a:endParaRPr lang="en-US" altLang="en-US" sz="1800" i="1" dirty="0" smtClean="0">
              <a:ea typeface="ＭＳ Ｐゴシック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en-US" altLang="en-US" sz="1800" b="1" i="1" dirty="0" smtClean="0">
                <a:ea typeface="ＭＳ Ｐゴシック" pitchFamily="34" charset="-128"/>
              </a:rPr>
              <a:t>All reputation solutions are built around the customers needs </a:t>
            </a:r>
          </a:p>
          <a:p>
            <a:endParaRPr lang="en-US" altLang="en-US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p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13613</TotalTime>
  <Words>402</Words>
  <Application>Microsoft Office PowerPoint</Application>
  <PresentationFormat>On-screen Show (4:3)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ＭＳ Ｐゴシック</vt:lpstr>
      <vt:lpstr>Arial</vt:lpstr>
      <vt:lpstr>Ariel</vt:lpstr>
      <vt:lpstr>Calibri</vt:lpstr>
      <vt:lpstr>Century Gothic</vt:lpstr>
      <vt:lpstr>Courier New</vt:lpstr>
      <vt:lpstr>Helvetica Neue</vt:lpstr>
      <vt:lpstr>Open Sans Bold</vt:lpstr>
      <vt:lpstr>Rockwell</vt:lpstr>
      <vt:lpstr>Times</vt:lpstr>
      <vt:lpstr>Wingdings</vt:lpstr>
      <vt:lpstr>Office Theme</vt:lpstr>
      <vt:lpstr>Amp Master</vt:lpstr>
      <vt:lpstr>PowerPoint Presentation</vt:lpstr>
      <vt:lpstr>PowerPoint Presentation</vt:lpstr>
      <vt:lpstr>PowerPoint Presentation</vt:lpstr>
      <vt:lpstr>Why Amplified for  Social Media Management</vt:lpstr>
      <vt:lpstr>leverage audience to grow fans</vt:lpstr>
      <vt:lpstr>Online Reputation</vt:lpstr>
      <vt:lpstr>REPUTATION INTELLIGENCE</vt:lpstr>
      <vt:lpstr>Why Choose Us for Reputation</vt:lpstr>
      <vt:lpstr>Reputation Management Services – (We do it for you)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Throne</dc:creator>
  <cp:lastModifiedBy>Kate Murphy</cp:lastModifiedBy>
  <cp:revision>1339</cp:revision>
  <dcterms:created xsi:type="dcterms:W3CDTF">2015-03-17T18:04:40Z</dcterms:created>
  <dcterms:modified xsi:type="dcterms:W3CDTF">2016-04-07T16:48:48Z</dcterms:modified>
</cp:coreProperties>
</file>