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97" r:id="rId3"/>
    <p:sldId id="357" r:id="rId4"/>
    <p:sldId id="358" r:id="rId5"/>
    <p:sldId id="392" r:id="rId6"/>
    <p:sldId id="393" r:id="rId7"/>
    <p:sldId id="298" r:id="rId8"/>
    <p:sldId id="299" r:id="rId9"/>
    <p:sldId id="300" r:id="rId10"/>
    <p:sldId id="301" r:id="rId11"/>
    <p:sldId id="390" r:id="rId12"/>
    <p:sldId id="3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D050"/>
    <a:srgbClr val="2CADBE"/>
    <a:srgbClr val="4C4C4C"/>
    <a:srgbClr val="022C46"/>
    <a:srgbClr val="C81D5E"/>
    <a:srgbClr val="46B7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83692" autoAdjust="0"/>
  </p:normalViewPr>
  <p:slideViewPr>
    <p:cSldViewPr snapToGrid="0">
      <p:cViewPr varScale="1">
        <p:scale>
          <a:sx n="97" d="100"/>
          <a:sy n="97" d="100"/>
        </p:scale>
        <p:origin x="-2022" y="-90"/>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2A5C8-61BF-44A1-965C-3BC04B23F0A6}" type="datetimeFigureOut">
              <a:rPr lang="en-US" smtClean="0"/>
              <a:pPr/>
              <a:t>12/7/2015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B6C44-C86B-41B4-BC5C-553A801BC3B1}" type="slidenum">
              <a:rPr lang="en-US" smtClean="0"/>
              <a:pPr/>
              <a:t>‹#›</a:t>
            </a:fld>
            <a:endParaRPr lang="en-US" dirty="0"/>
          </a:p>
        </p:txBody>
      </p:sp>
    </p:spTree>
    <p:extLst>
      <p:ext uri="{BB962C8B-B14F-4D97-AF65-F5344CB8AC3E}">
        <p14:creationId xmlns:p14="http://schemas.microsoft.com/office/powerpoint/2010/main" xmlns="" val="103696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96B11-10FF-4909-A9CF-4927B5F902C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i="1" dirty="0" smtClean="0">
                <a:solidFill>
                  <a:schemeClr val="tx1">
                    <a:lumMod val="65000"/>
                    <a:lumOff val="35000"/>
                  </a:schemeClr>
                </a:solidFill>
                <a:latin typeface="Calibri" pitchFamily="34" charset="0"/>
                <a:cs typeface="Calibri" pitchFamily="34" charset="0"/>
              </a:rPr>
              <a:t> </a:t>
            </a:r>
            <a:r>
              <a:rPr lang="en-US" dirty="0" smtClean="0">
                <a:solidFill>
                  <a:srgbClr val="97005E"/>
                </a:solidFill>
                <a:latin typeface="Klavika Medium Condensed" pitchFamily="34" charset="0"/>
              </a:rPr>
              <a:t>Streaming Video offerings allow businesses </a:t>
            </a:r>
          </a:p>
          <a:p>
            <a:pPr algn="ctr"/>
            <a:r>
              <a:rPr lang="en-US" dirty="0" smtClean="0">
                <a:solidFill>
                  <a:srgbClr val="97005E"/>
                </a:solidFill>
                <a:latin typeface="Klavika Medium Condensed" pitchFamily="34" charset="0"/>
              </a:rPr>
              <a:t>to run their video-format message in front of video content online.</a:t>
            </a:r>
          </a:p>
          <a:p>
            <a:endParaRPr lang="en-US" b="1" i="1" dirty="0" smtClean="0">
              <a:solidFill>
                <a:schemeClr val="tx1">
                  <a:lumMod val="65000"/>
                  <a:lumOff val="35000"/>
                </a:schemeClr>
              </a:solidFill>
              <a:latin typeface="Calibri" pitchFamily="34" charset="0"/>
              <a:cs typeface="Calibri" pitchFamily="34" charset="0"/>
            </a:endParaRPr>
          </a:p>
          <a:p>
            <a:r>
              <a:rPr lang="en-US" dirty="0" smtClean="0">
                <a:solidFill>
                  <a:srgbClr val="97005E"/>
                </a:solidFill>
                <a:latin typeface="Klavika Medium Condensed" pitchFamily="34" charset="0"/>
              </a:rPr>
              <a:t>Selling points</a:t>
            </a:r>
          </a:p>
          <a:p>
            <a:pPr marL="729057" lvl="1" indent="-280406">
              <a:buFont typeface="Arial" charset="0"/>
              <a:buChar char="•"/>
            </a:pPr>
            <a:r>
              <a:rPr lang="en-US" sz="1400" dirty="0" smtClean="0">
                <a:solidFill>
                  <a:srgbClr val="004A64"/>
                </a:solidFill>
              </a:rPr>
              <a:t>Engage in conversations with clients who have video ads and have Broadcast or Cable budgets.</a:t>
            </a:r>
          </a:p>
          <a:p>
            <a:pPr marL="729057" lvl="1" indent="-280406">
              <a:buFont typeface="Arial" charset="0"/>
              <a:buChar char="•"/>
            </a:pPr>
            <a:r>
              <a:rPr lang="en-US" sz="1400" dirty="0" smtClean="0">
                <a:solidFill>
                  <a:srgbClr val="004A64"/>
                </a:solidFill>
              </a:rPr>
              <a:t>Video page layouts contain fewer distracting elements and longer page view times, giving advertising messages a less cluttered environment.</a:t>
            </a:r>
          </a:p>
          <a:p>
            <a:pPr marL="729057" lvl="1" indent="-280406">
              <a:buFont typeface="Arial" charset="0"/>
              <a:buChar char="•"/>
            </a:pPr>
            <a:r>
              <a:rPr lang="en-US" sz="1400" dirty="0" smtClean="0">
                <a:solidFill>
                  <a:srgbClr val="004A64"/>
                </a:solidFill>
              </a:rPr>
              <a:t>CTR is historically higher than a standard web display campaign.</a:t>
            </a:r>
          </a:p>
          <a:p>
            <a:endParaRPr lang="en-US" sz="1400" b="1" dirty="0" smtClean="0">
              <a:latin typeface="Calibri" pitchFamily="34" charset="0"/>
              <a:cs typeface="Calibri" pitchFamily="34" charset="0"/>
            </a:endParaRPr>
          </a:p>
          <a:p>
            <a:r>
              <a:rPr lang="en-US" dirty="0" smtClean="0">
                <a:solidFill>
                  <a:srgbClr val="97005E"/>
                </a:solidFill>
                <a:latin typeface="Klavika Medium Condensed" pitchFamily="34" charset="0"/>
              </a:rPr>
              <a:t>The Fine Print</a:t>
            </a:r>
          </a:p>
          <a:p>
            <a:pPr marL="729057" lvl="1" indent="-280406">
              <a:buFont typeface="Arial" pitchFamily="34" charset="0"/>
              <a:buChar char="•"/>
            </a:pPr>
            <a:r>
              <a:rPr lang="en-US" dirty="0" smtClean="0">
                <a:solidFill>
                  <a:srgbClr val="97005E"/>
                </a:solidFill>
                <a:latin typeface="Klavika Medium Condensed" pitchFamily="34" charset="0"/>
              </a:rPr>
              <a:t>Pre-Roll Video Network</a:t>
            </a:r>
          </a:p>
          <a:p>
            <a:pPr marL="1177707" lvl="2" indent="-280406">
              <a:buFont typeface="Arial" pitchFamily="34" charset="0"/>
              <a:buChar char="•"/>
            </a:pPr>
            <a:r>
              <a:rPr lang="en-US" sz="1400" dirty="0" smtClean="0">
                <a:solidFill>
                  <a:srgbClr val="004A64"/>
                </a:solidFill>
              </a:rPr>
              <a:t>Pricing model is CPM. </a:t>
            </a:r>
          </a:p>
          <a:p>
            <a:pPr marL="1177707" lvl="2" indent="-280406">
              <a:buFont typeface="Arial" pitchFamily="34" charset="0"/>
              <a:buChar char="•"/>
            </a:pPr>
            <a:r>
              <a:rPr lang="en-US" sz="1400" dirty="0" smtClean="0">
                <a:solidFill>
                  <a:srgbClr val="004A64"/>
                </a:solidFill>
              </a:rPr>
              <a:t>Videos can be :15 or :30 seconds long.</a:t>
            </a:r>
          </a:p>
          <a:p>
            <a:pPr marL="1177707" lvl="2" indent="-280406">
              <a:buFont typeface="Arial" pitchFamily="34" charset="0"/>
              <a:buChar char="•"/>
            </a:pPr>
            <a:r>
              <a:rPr lang="en-US" sz="1400" dirty="0" smtClean="0">
                <a:solidFill>
                  <a:srgbClr val="004A64"/>
                </a:solidFill>
              </a:rPr>
              <a:t>Geo-targeting is available to DMA or US zip codes,.</a:t>
            </a:r>
          </a:p>
          <a:p>
            <a:pPr marL="1177707" lvl="2" indent="-280406">
              <a:buFont typeface="Arial" pitchFamily="34" charset="0"/>
              <a:buChar char="•"/>
            </a:pPr>
            <a:r>
              <a:rPr lang="en-US" sz="1400" dirty="0" smtClean="0">
                <a:solidFill>
                  <a:srgbClr val="004A64"/>
                </a:solidFill>
              </a:rPr>
              <a:t>Other targeting available: Channel or RON, behavior targeting and demo.</a:t>
            </a:r>
          </a:p>
          <a:p>
            <a:pPr marL="1177707" lvl="2" indent="-280406">
              <a:buFont typeface="Arial" pitchFamily="34" charset="0"/>
              <a:buChar char="•"/>
            </a:pPr>
            <a:r>
              <a:rPr lang="en-US" sz="1400" dirty="0" smtClean="0">
                <a:solidFill>
                  <a:srgbClr val="004A64"/>
                </a:solidFill>
              </a:rPr>
              <a:t>Includes a bonus 300x250 companion banner, delivered where available, but not guaranteed.</a:t>
            </a:r>
          </a:p>
          <a:p>
            <a:pPr marL="1177707" lvl="2" indent="-280406">
              <a:buFont typeface="Arial" pitchFamily="34" charset="0"/>
              <a:buChar char="•"/>
            </a:pPr>
            <a:r>
              <a:rPr lang="en-US" sz="1400" dirty="0" smtClean="0">
                <a:solidFill>
                  <a:srgbClr val="004A64"/>
                </a:solidFill>
              </a:rPr>
              <a:t>Inventory is secured through Centro’s programmatic offering.</a:t>
            </a:r>
          </a:p>
          <a:p>
            <a:pPr marL="1177707" lvl="2" indent="-280406">
              <a:buFont typeface="Arial" pitchFamily="34" charset="0"/>
              <a:buChar char="•"/>
            </a:pPr>
            <a:endParaRPr lang="en-US" sz="1400" dirty="0" smtClean="0">
              <a:solidFill>
                <a:srgbClr val="004A64"/>
              </a:solidFill>
            </a:endParaRPr>
          </a:p>
          <a:p>
            <a:pPr lvl="2"/>
            <a:endParaRPr lang="en-US" sz="1400" dirty="0" smtClean="0">
              <a:solidFill>
                <a:srgbClr val="004A64"/>
              </a:solidFill>
            </a:endParaRPr>
          </a:p>
          <a:p>
            <a:pPr marL="729057" lvl="1" indent="-280406">
              <a:buFont typeface="Arial" pitchFamily="34" charset="0"/>
              <a:buChar char="•"/>
            </a:pPr>
            <a:r>
              <a:rPr lang="en-US" dirty="0" smtClean="0">
                <a:solidFill>
                  <a:srgbClr val="97005E"/>
                </a:solidFill>
                <a:latin typeface="Klavika Medium Condensed" pitchFamily="34" charset="0"/>
              </a:rPr>
              <a:t>YouTube.com </a:t>
            </a:r>
          </a:p>
          <a:p>
            <a:pPr marL="1177707" lvl="2" indent="-280406">
              <a:buFont typeface="Arial" pitchFamily="34" charset="0"/>
              <a:buChar char="•"/>
            </a:pPr>
            <a:r>
              <a:rPr lang="en-US" sz="1400" dirty="0" smtClean="0">
                <a:solidFill>
                  <a:srgbClr val="004A64"/>
                </a:solidFill>
              </a:rPr>
              <a:t>After 5 seconds, a “skip video” button appears on the video player.</a:t>
            </a:r>
          </a:p>
          <a:p>
            <a:pPr marL="1177707" lvl="2" indent="-280406">
              <a:buFont typeface="Arial" pitchFamily="34" charset="0"/>
              <a:buChar char="•"/>
            </a:pPr>
            <a:r>
              <a:rPr lang="en-US" sz="1400" dirty="0" smtClean="0">
                <a:solidFill>
                  <a:srgbClr val="004A64"/>
                </a:solidFill>
              </a:rPr>
              <a:t>Pricing model is Cost per completed view (CPV).</a:t>
            </a:r>
          </a:p>
          <a:p>
            <a:pPr marL="1177707" lvl="2" indent="-280406">
              <a:buFont typeface="Arial" pitchFamily="34" charset="0"/>
              <a:buChar char="•"/>
            </a:pPr>
            <a:r>
              <a:rPr lang="en-US" sz="1400" dirty="0" smtClean="0">
                <a:solidFill>
                  <a:srgbClr val="004A64"/>
                </a:solidFill>
              </a:rPr>
              <a:t>YouTube.com pre-roll video audiences are self-selecting and should run ROS unless otherwise recommended.</a:t>
            </a:r>
          </a:p>
          <a:p>
            <a:pPr marL="1177707" lvl="2" indent="-280406">
              <a:buFont typeface="Arial" pitchFamily="34" charset="0"/>
              <a:buChar char="•"/>
            </a:pPr>
            <a:r>
              <a:rPr lang="en-US" sz="1400" dirty="0" smtClean="0">
                <a:solidFill>
                  <a:srgbClr val="004A64"/>
                </a:solidFill>
              </a:rPr>
              <a:t>Geo-targeting is available by US zip codes, DMA, radius, province, or select Canadian cities. Canadian FSA targeting is available for YouTube, RON, and Channel only.</a:t>
            </a:r>
          </a:p>
          <a:p>
            <a:pPr marL="1177707" lvl="2" indent="-280406">
              <a:buFont typeface="Arial" pitchFamily="34" charset="0"/>
              <a:buChar char="•"/>
            </a:pPr>
            <a:r>
              <a:rPr lang="en-US" sz="1400" dirty="0" smtClean="0">
                <a:solidFill>
                  <a:srgbClr val="004A64"/>
                </a:solidFill>
              </a:rPr>
              <a:t>Includes a bonus 300x60  companion tile, delivered where available, but not guaranteed.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5B6C44-C86B-41B4-BC5C-553A801BC3B1}" type="slidenum">
              <a:rPr lang="en-US" smtClean="0"/>
              <a:pPr/>
              <a:t>9</a:t>
            </a:fld>
            <a:endParaRPr lang="en-US" dirty="0"/>
          </a:p>
        </p:txBody>
      </p:sp>
    </p:spTree>
    <p:extLst>
      <p:ext uri="{BB962C8B-B14F-4D97-AF65-F5344CB8AC3E}">
        <p14:creationId xmlns:p14="http://schemas.microsoft.com/office/powerpoint/2010/main" xmlns="" val="159757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xmlns="" val="15368848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A567D-4A98-41F8-9C47-3D9895095353}"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0E7913-B329-44EF-AE3E-1DAA0CBCBEAD}" type="slidenum">
              <a:rPr lang="en-US" smtClean="0"/>
              <a:pPr/>
              <a:t>‹#›</a:t>
            </a:fld>
            <a:endParaRPr lang="en-US" dirty="0"/>
          </a:p>
        </p:txBody>
      </p:sp>
      <p:pic>
        <p:nvPicPr>
          <p:cNvPr id="7" name="Picture 2" descr="Amplified Digital Agency St. Louis"/>
          <p:cNvPicPr>
            <a:picLocks noChangeAspect="1" noChangeArrowheads="1"/>
          </p:cNvPicPr>
          <p:nvPr userDrawn="1"/>
        </p:nvPicPr>
        <p:blipFill>
          <a:blip r:embed="rId2" cstate="print"/>
          <a:stretch>
            <a:fillRect/>
          </a:stretch>
        </p:blipFill>
        <p:spPr bwMode="auto">
          <a:xfrm>
            <a:off x="97654" y="6111732"/>
            <a:ext cx="1464816" cy="530699"/>
          </a:xfrm>
          <a:prstGeom prst="rect">
            <a:avLst/>
          </a:prstGeom>
          <a:noFill/>
        </p:spPr>
      </p:pic>
    </p:spTree>
    <p:extLst>
      <p:ext uri="{BB962C8B-B14F-4D97-AF65-F5344CB8AC3E}">
        <p14:creationId xmlns:p14="http://schemas.microsoft.com/office/powerpoint/2010/main" xmlns="" val="33977108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19203920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899968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40490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8426082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32798396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13329152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3090106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374451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2321850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1531551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8F7F4-A7C8-4B65-98DD-611671BD4ED4}" type="slidenum">
              <a:rPr lang="en-US" smtClean="0"/>
              <a:pPr/>
              <a:t>‹#›</a:t>
            </a:fld>
            <a:endParaRPr lang="en-US" dirty="0"/>
          </a:p>
        </p:txBody>
      </p:sp>
    </p:spTree>
    <p:extLst>
      <p:ext uri="{BB962C8B-B14F-4D97-AF65-F5344CB8AC3E}">
        <p14:creationId xmlns:p14="http://schemas.microsoft.com/office/powerpoint/2010/main" xmlns="" val="245305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53094" y="6171126"/>
            <a:ext cx="699870" cy="508996"/>
          </a:xfrm>
          <a:prstGeom prst="rect">
            <a:avLst/>
          </a:prstGeom>
        </p:spPr>
      </p:pic>
      <p:sp>
        <p:nvSpPr>
          <p:cNvPr id="8" name="Rectangle 7"/>
          <p:cNvSpPr/>
          <p:nvPr userDrawn="1"/>
        </p:nvSpPr>
        <p:spPr>
          <a:xfrm>
            <a:off x="1115094" y="6247326"/>
            <a:ext cx="2577950" cy="307777"/>
          </a:xfrm>
          <a:prstGeom prst="rect">
            <a:avLst/>
          </a:prstGeom>
        </p:spPr>
        <p:txBody>
          <a:bodyPr wrap="none">
            <a:spAutoFit/>
          </a:bodyPr>
          <a:lstStyle/>
          <a:p>
            <a:pPr marL="0" algn="l" defTabSz="914400" rtl="0" eaLnBrk="1" latinLnBrk="0" hangingPunct="1"/>
            <a:r>
              <a:rPr lang="en-US" sz="1400" b="1" kern="1200" dirty="0" smtClean="0">
                <a:solidFill>
                  <a:srgbClr val="98CA3C"/>
                </a:solidFill>
                <a:latin typeface="Century Gothic" panose="020B0502020202020204" pitchFamily="34" charset="0"/>
                <a:ea typeface="+mn-ea"/>
                <a:cs typeface="+mn-cs"/>
              </a:rPr>
              <a:t>Search Engine Optimization</a:t>
            </a:r>
            <a:endParaRPr lang="en-US" sz="1400" b="1" kern="1200" dirty="0">
              <a:solidFill>
                <a:srgbClr val="98CA3C"/>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wned &amp; Opera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64256" y="1799867"/>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365161" y="6247327"/>
            <a:ext cx="1416676" cy="307777"/>
          </a:xfrm>
          <a:prstGeom prst="rect">
            <a:avLst/>
          </a:prstGeom>
        </p:spPr>
        <p:txBody>
          <a:bodyPr wrap="square">
            <a:spAutoFit/>
          </a:bodyPr>
          <a:lstStyle/>
          <a:p>
            <a:pPr marL="0" algn="l" defTabSz="914400" rtl="0" eaLnBrk="1" latinLnBrk="0" hangingPunct="1"/>
            <a:r>
              <a:rPr lang="en-US" sz="1400" b="1" kern="1200" dirty="0" smtClean="0">
                <a:solidFill>
                  <a:srgbClr val="98CA3C"/>
                </a:solidFill>
                <a:latin typeface="Century Gothic" panose="020B0502020202020204" pitchFamily="34" charset="0"/>
                <a:ea typeface="+mn-ea"/>
                <a:cs typeface="+mn-cs"/>
              </a:rPr>
              <a:t>Display</a:t>
            </a:r>
            <a:endParaRPr lang="en-US" sz="1400" b="1" kern="1200" dirty="0">
              <a:solidFill>
                <a:srgbClr val="98CA3C"/>
              </a:solidFill>
              <a:latin typeface="Century Gothic" panose="020B0502020202020204" pitchFamily="34" charset="0"/>
              <a:ea typeface="+mn-ea"/>
              <a:cs typeface="+mn-cs"/>
            </a:endParaRPr>
          </a:p>
        </p:txBody>
      </p:sp>
      <p:pic>
        <p:nvPicPr>
          <p:cNvPr id="9" name="Picture 2"/>
          <p:cNvPicPr>
            <a:picLocks noChangeAspect="1" noChangeArrowheads="1"/>
          </p:cNvPicPr>
          <p:nvPr userDrawn="1"/>
        </p:nvPicPr>
        <p:blipFill>
          <a:blip r:embed="rId3" cstate="print"/>
          <a:srcRect/>
          <a:stretch>
            <a:fillRect/>
          </a:stretch>
        </p:blipFill>
        <p:spPr bwMode="auto">
          <a:xfrm>
            <a:off x="446475" y="6037752"/>
            <a:ext cx="892928" cy="557174"/>
          </a:xfrm>
          <a:prstGeom prst="rect">
            <a:avLst/>
          </a:prstGeom>
          <a:noFill/>
          <a:ln w="9525">
            <a:noFill/>
            <a:miter lim="800000"/>
            <a:headEnd/>
            <a:tailEnd/>
          </a:ln>
          <a:effectLst/>
        </p:spPr>
      </p:pic>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udi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205247" y="6273084"/>
            <a:ext cx="1040670" cy="307777"/>
          </a:xfrm>
          <a:prstGeom prst="rect">
            <a:avLst/>
          </a:prstGeom>
        </p:spPr>
        <p:txBody>
          <a:bodyPr wrap="none">
            <a:spAutoFit/>
          </a:bodyPr>
          <a:lstStyle/>
          <a:p>
            <a:pPr marL="0" algn="l" defTabSz="914400" rtl="0" eaLnBrk="1" latinLnBrk="0" hangingPunct="1"/>
            <a:r>
              <a:rPr lang="en-US" sz="1400" b="1" kern="1200" dirty="0" smtClean="0">
                <a:solidFill>
                  <a:srgbClr val="98CA3C"/>
                </a:solidFill>
                <a:latin typeface="Century Gothic" panose="020B0502020202020204" pitchFamily="34" charset="0"/>
                <a:ea typeface="+mn-ea"/>
                <a:cs typeface="+mn-cs"/>
              </a:rPr>
              <a:t>Audience</a:t>
            </a:r>
            <a:endParaRPr lang="en-US" sz="1400" b="1" kern="1200" dirty="0">
              <a:solidFill>
                <a:srgbClr val="98CA3C"/>
              </a:solidFill>
              <a:latin typeface="Century Gothic" panose="020B0502020202020204" pitchFamily="34" charset="0"/>
              <a:ea typeface="+mn-ea"/>
              <a:cs typeface="+mn-cs"/>
            </a:endParaRPr>
          </a:p>
        </p:txBody>
      </p:sp>
      <p:pic>
        <p:nvPicPr>
          <p:cNvPr id="9" name="Picture 2"/>
          <p:cNvPicPr>
            <a:picLocks noChangeAspect="1" noChangeArrowheads="1"/>
          </p:cNvPicPr>
          <p:nvPr userDrawn="1"/>
        </p:nvPicPr>
        <p:blipFill>
          <a:blip r:embed="rId3" cstate="print"/>
          <a:srcRect/>
          <a:stretch>
            <a:fillRect/>
          </a:stretch>
        </p:blipFill>
        <p:spPr bwMode="auto">
          <a:xfrm>
            <a:off x="313066" y="5956494"/>
            <a:ext cx="923306" cy="923306"/>
          </a:xfrm>
          <a:prstGeom prst="rect">
            <a:avLst/>
          </a:prstGeom>
          <a:noFill/>
          <a:ln w="9525">
            <a:noFill/>
            <a:miter lim="800000"/>
            <a:headEnd/>
            <a:tailEnd/>
          </a:ln>
          <a:effectLst/>
        </p:spPr>
      </p:pic>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53094" y="6171126"/>
            <a:ext cx="699870" cy="508996"/>
          </a:xfrm>
          <a:prstGeom prst="rect">
            <a:avLst/>
          </a:prstGeom>
        </p:spPr>
      </p:pic>
      <p:sp>
        <p:nvSpPr>
          <p:cNvPr id="8" name="Rectangle 7"/>
          <p:cNvSpPr/>
          <p:nvPr userDrawn="1"/>
        </p:nvSpPr>
        <p:spPr>
          <a:xfrm>
            <a:off x="1115094" y="6247326"/>
            <a:ext cx="2358338" cy="307777"/>
          </a:xfrm>
          <a:prstGeom prst="rect">
            <a:avLst/>
          </a:prstGeom>
        </p:spPr>
        <p:txBody>
          <a:bodyPr wrap="none">
            <a:spAutoFit/>
          </a:bodyPr>
          <a:lstStyle/>
          <a:p>
            <a:pPr marL="0" algn="l" defTabSz="914400" rtl="0" eaLnBrk="1" latinLnBrk="0" hangingPunct="1"/>
            <a:r>
              <a:rPr lang="en-US" sz="1400" b="1" kern="1200" dirty="0" smtClean="0">
                <a:solidFill>
                  <a:srgbClr val="98CA3C"/>
                </a:solidFill>
                <a:latin typeface="Century Gothic" panose="020B0502020202020204" pitchFamily="34" charset="0"/>
                <a:ea typeface="+mn-ea"/>
                <a:cs typeface="+mn-cs"/>
              </a:rPr>
              <a:t>Search Engine Marketing</a:t>
            </a:r>
            <a:endParaRPr lang="en-US" sz="1400" b="1" kern="1200" dirty="0">
              <a:solidFill>
                <a:srgbClr val="98CA3C"/>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ocial">
    <p:spTree>
      <p:nvGrpSpPr>
        <p:cNvPr id="1" name=""/>
        <p:cNvGrpSpPr/>
        <p:nvPr/>
      </p:nvGrpSpPr>
      <p:grpSpPr>
        <a:xfrm>
          <a:off x="0" y="0"/>
          <a:ext cx="0" cy="0"/>
          <a:chOff x="0" y="0"/>
          <a:chExt cx="0" cy="0"/>
        </a:xfrm>
      </p:grpSpPr>
      <p:pic>
        <p:nvPicPr>
          <p:cNvPr id="5" name="Picture 2" descr="Amplified Digital Agency St. Louis"/>
          <p:cNvPicPr>
            <a:picLocks noChangeAspect="1" noChangeArrowheads="1"/>
          </p:cNvPicPr>
          <p:nvPr/>
        </p:nvPicPr>
        <p:blipFill>
          <a:blip r:embed="rId2" cstate="print"/>
          <a:srcRect/>
          <a:stretch>
            <a:fillRect/>
          </a:stretch>
        </p:blipFill>
        <p:spPr bwMode="auto">
          <a:xfrm>
            <a:off x="6781800" y="6126163"/>
            <a:ext cx="2019300" cy="731837"/>
          </a:xfrm>
          <a:prstGeom prst="rect">
            <a:avLst/>
          </a:prstGeom>
          <a:noFill/>
          <a:ln w="9525">
            <a:noFill/>
            <a:miter lim="800000"/>
            <a:headEnd/>
            <a:tailEnd/>
          </a:ln>
        </p:spPr>
      </p:pic>
      <p:pic>
        <p:nvPicPr>
          <p:cNvPr id="6" name="Picture 6"/>
          <p:cNvPicPr>
            <a:picLocks noChangeAspect="1"/>
          </p:cNvPicPr>
          <p:nvPr userDrawn="1"/>
        </p:nvPicPr>
        <p:blipFill>
          <a:blip r:embed="rId3" cstate="print"/>
          <a:srcRect/>
          <a:stretch>
            <a:fillRect/>
          </a:stretch>
        </p:blipFill>
        <p:spPr bwMode="auto">
          <a:xfrm>
            <a:off x="457200" y="6067425"/>
            <a:ext cx="990600" cy="650875"/>
          </a:xfrm>
          <a:prstGeom prst="rect">
            <a:avLst/>
          </a:prstGeom>
          <a:noFill/>
          <a:ln w="9525">
            <a:noFill/>
            <a:miter lim="800000"/>
            <a:headEnd/>
            <a:tailEnd/>
          </a:ln>
        </p:spPr>
      </p:pic>
      <p:sp>
        <p:nvSpPr>
          <p:cNvPr id="7" name="Date Placeholder 3"/>
          <p:cNvSpPr txBox="1">
            <a:spLocks/>
          </p:cNvSpPr>
          <p:nvPr userDrawn="1"/>
        </p:nvSpPr>
        <p:spPr>
          <a:xfrm>
            <a:off x="1447800" y="5975350"/>
            <a:ext cx="5410200" cy="781050"/>
          </a:xfrm>
          <a:prstGeom prst="rect">
            <a:avLst/>
          </a:prstGeom>
        </p:spPr>
        <p:txBody>
          <a:bodyPr anchor="ctr"/>
          <a:lstStyle/>
          <a:p>
            <a:pPr defTabSz="914400">
              <a:defRPr/>
            </a:pPr>
            <a:r>
              <a:rPr lang="en-US" sz="1400" b="1" dirty="0">
                <a:latin typeface="Century Gothic" pitchFamily="34" charset="0"/>
              </a:rPr>
              <a:t/>
            </a:r>
            <a:br>
              <a:rPr lang="en-US" sz="1400" b="1" dirty="0">
                <a:latin typeface="Century Gothic" pitchFamily="34" charset="0"/>
              </a:rPr>
            </a:br>
            <a:r>
              <a:rPr lang="en-US" sz="1400" b="1" dirty="0">
                <a:solidFill>
                  <a:srgbClr val="98CA3C"/>
                </a:solidFill>
                <a:latin typeface="Century Gothic" pitchFamily="34" charset="0"/>
              </a:rPr>
              <a:t>Social Media &amp; Reputation</a:t>
            </a:r>
            <a:endParaRPr lang="en-US" sz="1400" b="1" dirty="0">
              <a:solidFill>
                <a:srgbClr val="898989"/>
              </a:solidFill>
              <a:latin typeface="Century Gothic" pitchFamily="34" charset="0"/>
            </a:endParaRPr>
          </a:p>
        </p:txBody>
      </p:sp>
      <p:sp>
        <p:nvSpPr>
          <p:cNvPr id="2" name="Title 1"/>
          <p:cNvSpPr>
            <a:spLocks noGrp="1"/>
          </p:cNvSpPr>
          <p:nvPr>
            <p:ph type="title"/>
          </p:nvPr>
        </p:nvSpPr>
        <p:spPr/>
        <p:txBody>
          <a:bodyPr>
            <a:normAutofit/>
          </a:bodyPr>
          <a:lstStyle>
            <a:lvl1pPr>
              <a:defRPr lang="en-US" sz="4400" kern="1200" dirty="0">
                <a:solidFill>
                  <a:schemeClr val="tx1"/>
                </a:solidFill>
                <a:latin typeface="Century Gothic" panose="020B0502020202020204"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argeted displ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04423" y="6142014"/>
            <a:ext cx="558800" cy="523876"/>
          </a:xfrm>
          <a:prstGeom prst="rect">
            <a:avLst/>
          </a:prstGeom>
        </p:spPr>
      </p:pic>
      <p:sp>
        <p:nvSpPr>
          <p:cNvPr id="10" name="Rectangle 9"/>
          <p:cNvSpPr/>
          <p:nvPr userDrawn="1"/>
        </p:nvSpPr>
        <p:spPr>
          <a:xfrm>
            <a:off x="1062508" y="6273084"/>
            <a:ext cx="1640193" cy="307777"/>
          </a:xfrm>
          <a:prstGeom prst="rect">
            <a:avLst/>
          </a:prstGeom>
        </p:spPr>
        <p:txBody>
          <a:bodyPr wrap="none">
            <a:spAutoFit/>
          </a:bodyPr>
          <a:lstStyle/>
          <a:p>
            <a:r>
              <a:rPr lang="en-US" sz="1400" b="1" kern="1200" dirty="0" smtClean="0">
                <a:solidFill>
                  <a:srgbClr val="98CA3C"/>
                </a:solidFill>
                <a:latin typeface="Century Gothic" panose="020B0502020202020204" pitchFamily="34" charset="0"/>
                <a:ea typeface="+mn-ea"/>
                <a:cs typeface="+mn-cs"/>
              </a:rPr>
              <a:t>Targeted Display</a:t>
            </a:r>
          </a:p>
        </p:txBody>
      </p:sp>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argeted Email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Amplified Digital Agency St. Louis"/>
          <p:cNvPicPr>
            <a:picLocks noChangeAspect="1" noChangeArrowheads="1"/>
          </p:cNvPicPr>
          <p:nvPr userDrawn="1"/>
        </p:nvPicPr>
        <p:blipFill>
          <a:blip r:embed="rId2" cstate="print"/>
          <a:stretch>
            <a:fillRect/>
          </a:stretch>
        </p:blipFill>
        <p:spPr bwMode="auto">
          <a:xfrm>
            <a:off x="7377685" y="6088286"/>
            <a:ext cx="1464816" cy="530699"/>
          </a:xfrm>
          <a:prstGeom prst="rect">
            <a:avLst/>
          </a:prstGeom>
          <a:noFill/>
        </p:spPr>
      </p:pic>
      <p:sp>
        <p:nvSpPr>
          <p:cNvPr id="6" name="Rectangle 5"/>
          <p:cNvSpPr/>
          <p:nvPr userDrawn="1"/>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7737" y="6130918"/>
            <a:ext cx="495300" cy="541970"/>
          </a:xfrm>
          <a:prstGeom prst="rect">
            <a:avLst/>
          </a:prstGeom>
        </p:spPr>
      </p:pic>
      <p:sp>
        <p:nvSpPr>
          <p:cNvPr id="11" name="Footer Placeholder 4"/>
          <p:cNvSpPr txBox="1">
            <a:spLocks/>
          </p:cNvSpPr>
          <p:nvPr userDrawn="1"/>
        </p:nvSpPr>
        <p:spPr>
          <a:xfrm>
            <a:off x="989526" y="6301839"/>
            <a:ext cx="3028681" cy="365125"/>
          </a:xfrm>
          <a:prstGeom prst="rect">
            <a:avLst/>
          </a:prstGeom>
        </p:spPr>
        <p:txBody>
          <a:bodyPr vert="horz" lIns="91440" tIns="45720" rIns="91440" bIns="45720" rtlCol="0" anchor="ctr"/>
          <a:lstStyle/>
          <a:p>
            <a:pPr marL="0" algn="l" defTabSz="914400" rtl="0" eaLnBrk="1" latinLnBrk="0" hangingPunct="1"/>
            <a:r>
              <a:rPr lang="en-US" sz="1400" b="1" kern="1200" dirty="0" smtClean="0">
                <a:solidFill>
                  <a:srgbClr val="98CA3C"/>
                </a:solidFill>
                <a:latin typeface="Century Gothic" panose="020B0502020202020204" pitchFamily="34" charset="0"/>
                <a:ea typeface="+mn-ea"/>
                <a:cs typeface="+mn-cs"/>
              </a:rPr>
              <a:t>Targeted Email Marketing</a:t>
            </a:r>
          </a:p>
        </p:txBody>
      </p:sp>
    </p:spTree>
    <p:extLst>
      <p:ext uri="{BB962C8B-B14F-4D97-AF65-F5344CB8AC3E}">
        <p14:creationId xmlns:p14="http://schemas.microsoft.com/office/powerpoint/2010/main" xmlns="" val="27918720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207A567D-4A98-41F8-9C47-3D9895095353}" type="datetimeFigureOut">
              <a:rPr lang="en-US" smtClean="0"/>
              <a:pPr/>
              <a:t>12/7/2015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C0E7913-B329-44EF-AE3E-1DAA0CBCBEAD}" type="slidenum">
              <a:rPr lang="en-US" smtClean="0"/>
              <a:pPr/>
              <a:t>‹#›</a:t>
            </a:fld>
            <a:endParaRPr lang="en-US" dirty="0"/>
          </a:p>
        </p:txBody>
      </p:sp>
    </p:spTree>
    <p:extLst>
      <p:ext uri="{BB962C8B-B14F-4D97-AF65-F5344CB8AC3E}">
        <p14:creationId xmlns:p14="http://schemas.microsoft.com/office/powerpoint/2010/main" xmlns="" val="883860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 id="2147483691" r:id="rId4"/>
    <p:sldLayoutId id="2147483690" r:id="rId5"/>
    <p:sldLayoutId id="2147483687" r:id="rId6"/>
    <p:sldLayoutId id="2147483692" r:id="rId7"/>
    <p:sldLayoutId id="2147483688" r:id="rId8"/>
    <p:sldLayoutId id="2147483689" r:id="rId9"/>
    <p:sldLayoutId id="214748366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6D889038-CE85-4F1D-BDFB-BF3FC3CBAEF9}" type="datetimeFigureOut">
              <a:rPr lang="en-US" smtClean="0"/>
              <a:pPr/>
              <a:t>12/7/2015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6588F7F4-A7C8-4B65-98DD-611671BD4ED4}" type="slidenum">
              <a:rPr lang="en-US" smtClean="0"/>
              <a:pPr/>
              <a:t>‹#›</a:t>
            </a:fld>
            <a:endParaRPr lang="en-US" dirty="0"/>
          </a:p>
        </p:txBody>
      </p:sp>
      <p:pic>
        <p:nvPicPr>
          <p:cNvPr id="7" name="Picture 2" descr="Amplified Digital Agency St. Louis"/>
          <p:cNvPicPr>
            <a:picLocks noChangeAspect="1" noChangeArrowheads="1"/>
          </p:cNvPicPr>
          <p:nvPr/>
        </p:nvPicPr>
        <p:blipFill>
          <a:blip r:embed="rId13" cstate="print"/>
          <a:stretch>
            <a:fillRect/>
          </a:stretch>
        </p:blipFill>
        <p:spPr bwMode="auto">
          <a:xfrm>
            <a:off x="7160065" y="6144590"/>
            <a:ext cx="1464816" cy="530699"/>
          </a:xfrm>
          <a:prstGeom prst="rect">
            <a:avLst/>
          </a:prstGeom>
          <a:noFill/>
        </p:spPr>
      </p:pic>
      <p:sp>
        <p:nvSpPr>
          <p:cNvPr id="9" name="Rectangle 8"/>
          <p:cNvSpPr/>
          <p:nvPr/>
        </p:nvSpPr>
        <p:spPr>
          <a:xfrm>
            <a:off x="0" y="6707662"/>
            <a:ext cx="9144000" cy="1503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89364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2474" y="193105"/>
            <a:ext cx="968422" cy="968422"/>
            <a:chOff x="3841249" y="4833163"/>
            <a:chExt cx="1461503" cy="1461503"/>
          </a:xfrm>
        </p:grpSpPr>
        <p:sp>
          <p:nvSpPr>
            <p:cNvPr id="5" name="Oval 4"/>
            <p:cNvSpPr/>
            <p:nvPr/>
          </p:nvSpPr>
          <p:spPr>
            <a:xfrm>
              <a:off x="3841249" y="4833163"/>
              <a:ext cx="1461503" cy="1461503"/>
            </a:xfrm>
            <a:prstGeom prst="ellipse">
              <a:avLst/>
            </a:prstGeom>
            <a:solidFill>
              <a:srgbClr val="022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5865" y="5275805"/>
              <a:ext cx="872270" cy="576218"/>
            </a:xfrm>
            <a:prstGeom prst="rect">
              <a:avLst/>
            </a:prstGeom>
          </p:spPr>
        </p:pic>
      </p:grpSp>
      <p:sp>
        <p:nvSpPr>
          <p:cNvPr id="7" name="Title 6"/>
          <p:cNvSpPr txBox="1">
            <a:spLocks/>
          </p:cNvSpPr>
          <p:nvPr/>
        </p:nvSpPr>
        <p:spPr>
          <a:xfrm>
            <a:off x="1447799" y="328386"/>
            <a:ext cx="7547544" cy="71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2000" spc="300" dirty="0" smtClean="0">
                <a:solidFill>
                  <a:srgbClr val="92D050"/>
                </a:solidFill>
                <a:ea typeface="ＭＳ Ｐゴシック" charset="0"/>
              </a:rPr>
              <a:t>TARGET DISPLAY</a:t>
            </a:r>
            <a:r>
              <a:rPr lang="en-US" sz="2000" dirty="0" smtClean="0">
                <a:solidFill>
                  <a:srgbClr val="92D050"/>
                </a:solidFill>
              </a:rPr>
              <a:t> </a:t>
            </a:r>
            <a:r>
              <a:rPr lang="en-US" sz="2000" spc="300" dirty="0" smtClean="0">
                <a:solidFill>
                  <a:schemeClr val="tx1">
                    <a:lumMod val="50000"/>
                    <a:lumOff val="50000"/>
                  </a:schemeClr>
                </a:solidFill>
                <a:ea typeface="ＭＳ Ｐゴシック" charset="0"/>
              </a:rPr>
              <a:t>AUDIENCE</a:t>
            </a:r>
            <a:r>
              <a:rPr lang="en-US" sz="2000" dirty="0" smtClean="0"/>
              <a:t> </a:t>
            </a:r>
          </a:p>
        </p:txBody>
      </p:sp>
      <p:pic>
        <p:nvPicPr>
          <p:cNvPr id="1027" name="Picture 3"/>
          <p:cNvPicPr>
            <a:picLocks noChangeAspect="1" noChangeArrowheads="1"/>
          </p:cNvPicPr>
          <p:nvPr/>
        </p:nvPicPr>
        <p:blipFill>
          <a:blip r:embed="rId3" cstate="print"/>
          <a:srcRect/>
          <a:stretch>
            <a:fillRect/>
          </a:stretch>
        </p:blipFill>
        <p:spPr bwMode="auto">
          <a:xfrm>
            <a:off x="307762" y="1241507"/>
            <a:ext cx="8660874" cy="4123420"/>
          </a:xfrm>
          <a:prstGeom prst="rect">
            <a:avLst/>
          </a:prstGeom>
          <a:noFill/>
          <a:ln w="9525">
            <a:noFill/>
            <a:miter lim="800000"/>
            <a:headEnd/>
            <a:tailEnd/>
          </a:ln>
          <a:effectLst/>
        </p:spPr>
      </p:pic>
    </p:spTree>
    <p:extLst>
      <p:ext uri="{BB962C8B-B14F-4D97-AF65-F5344CB8AC3E}">
        <p14:creationId xmlns:p14="http://schemas.microsoft.com/office/powerpoint/2010/main" xmlns="" val="278182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66550"/>
            <a:ext cx="7886700" cy="1325563"/>
          </a:xfrm>
        </p:spPr>
        <p:txBody>
          <a:bodyPr>
            <a:normAutofit/>
          </a:bodyPr>
          <a:lstStyle/>
          <a:p>
            <a:pPr algn="l"/>
            <a:r>
              <a:rPr lang="en-US" sz="3200" dirty="0" smtClean="0"/>
              <a:t>Why </a:t>
            </a:r>
            <a:r>
              <a:rPr lang="en-US" sz="3200" dirty="0" smtClean="0"/>
              <a:t>Amplified for </a:t>
            </a:r>
            <a:r>
              <a:rPr lang="en-US" sz="3200" dirty="0" smtClean="0"/>
              <a:t>Targeted Display?</a:t>
            </a:r>
          </a:p>
        </p:txBody>
      </p:sp>
      <p:sp>
        <p:nvSpPr>
          <p:cNvPr id="2" name="Content Placeholder 1"/>
          <p:cNvSpPr>
            <a:spLocks noGrp="1"/>
          </p:cNvSpPr>
          <p:nvPr>
            <p:ph idx="1"/>
          </p:nvPr>
        </p:nvSpPr>
        <p:spPr>
          <a:xfrm>
            <a:off x="628650" y="1212980"/>
            <a:ext cx="7886700" cy="5318449"/>
          </a:xfrm>
        </p:spPr>
        <p:txBody>
          <a:bodyPr>
            <a:noAutofit/>
          </a:bodyPr>
          <a:lstStyle/>
          <a:p>
            <a:pPr>
              <a:buNone/>
            </a:pPr>
            <a:r>
              <a:rPr lang="en-US" sz="1200" b="1" dirty="0" smtClean="0"/>
              <a:t>Why Choose Lee Enterprises to manage your campaign- </a:t>
            </a:r>
            <a:endParaRPr lang="en-US" sz="1200" dirty="0" smtClean="0"/>
          </a:p>
          <a:p>
            <a:pPr>
              <a:lnSpc>
                <a:spcPct val="120000"/>
              </a:lnSpc>
              <a:buFont typeface="Wingdings" pitchFamily="2" charset="2"/>
              <a:buChar char="§"/>
            </a:pPr>
            <a:r>
              <a:rPr lang="en-US" sz="1200" b="1" dirty="0" smtClean="0"/>
              <a:t>We are performance driven: </a:t>
            </a:r>
            <a:r>
              <a:rPr lang="en-US" sz="1200" dirty="0" smtClean="0"/>
              <a:t>Partnering with us allows for continuous optimization of performance and results. Our campaigns are not optimized by machines – they are optimized by Lee Enterprise campaign managers who have a stake in each order they set up and continually optimize throughout the duration of the campaign. </a:t>
            </a:r>
          </a:p>
          <a:p>
            <a:pPr lvl="1">
              <a:lnSpc>
                <a:spcPct val="120000"/>
              </a:lnSpc>
              <a:buFont typeface="Wingdings" pitchFamily="2" charset="2"/>
              <a:buChar char="v"/>
            </a:pPr>
            <a:r>
              <a:rPr lang="en-US" sz="1200" dirty="0" smtClean="0"/>
              <a:t>We actually invested to have a seat on the ad exchanges. Giving us access to over 50 ad exchanges including Google, Yahoo, Bing which include top media publishers like ESPN, Martha Stewart Living, New York Times, Travel Magazine and thousands of other brand safe websites.  </a:t>
            </a:r>
          </a:p>
          <a:p>
            <a:pPr lvl="1">
              <a:lnSpc>
                <a:spcPct val="120000"/>
              </a:lnSpc>
              <a:buFont typeface="Wingdings" pitchFamily="2" charset="2"/>
              <a:buChar char="v"/>
            </a:pPr>
            <a:r>
              <a:rPr lang="en-US" sz="1200" dirty="0" smtClean="0"/>
              <a:t>When we manage a campaign for our customers e will move impressions around the platform (ad exchanges) to maximize performance and get the best possible results - so it is not a set and forget it mindset. </a:t>
            </a:r>
          </a:p>
          <a:p>
            <a:pPr lvl="1">
              <a:lnSpc>
                <a:spcPct val="120000"/>
              </a:lnSpc>
              <a:buFont typeface="Wingdings" pitchFamily="2" charset="2"/>
              <a:buChar char="v"/>
            </a:pPr>
            <a:r>
              <a:rPr lang="en-US" sz="1200" dirty="0" smtClean="0"/>
              <a:t>There are billions of daily impressions to choose from and what we do for our customers is buy impressions (on the web &amp; mobile) based on the customer’s business goals under various targets and then as it runs, </a:t>
            </a:r>
            <a:r>
              <a:rPr lang="en-US" sz="1200" i="1" dirty="0" smtClean="0"/>
              <a:t>we continually modify for optimal </a:t>
            </a:r>
            <a:r>
              <a:rPr lang="en-US" sz="1200" i="1" dirty="0" err="1" smtClean="0"/>
              <a:t>viewabilty</a:t>
            </a:r>
            <a:r>
              <a:rPr lang="en-US" sz="1200" i="1" dirty="0" smtClean="0"/>
              <a:t>, reach and interaction</a:t>
            </a:r>
            <a:r>
              <a:rPr lang="en-US" sz="1200" dirty="0" smtClean="0"/>
              <a:t>.</a:t>
            </a:r>
          </a:p>
          <a:p>
            <a:pPr lvl="1">
              <a:lnSpc>
                <a:spcPct val="120000"/>
              </a:lnSpc>
              <a:buFont typeface="Wingdings" pitchFamily="2" charset="2"/>
              <a:buChar char="v"/>
            </a:pPr>
            <a:r>
              <a:rPr lang="en-US" sz="1200" dirty="0" smtClean="0"/>
              <a:t>Based on the customer’s goals and who their best customer is,  we buy targeted impressions for the customer on various sites by setting up audience targets (such as behavior, contextual, search, job title, retargeting, HHI, demographics, etc). We DO NOT SELL TARGETS (such as the aforementioned)… but rather audience based on the needs and goals.</a:t>
            </a:r>
          </a:p>
          <a:p>
            <a:pPr lvl="1">
              <a:lnSpc>
                <a:spcPct val="120000"/>
              </a:lnSpc>
              <a:buFont typeface="Wingdings" pitchFamily="2" charset="2"/>
              <a:buChar char="v"/>
            </a:pPr>
            <a:r>
              <a:rPr lang="en-US" sz="1200" b="1" dirty="0" smtClean="0"/>
              <a:t>Analytics provided on all digital products for campaign analysis weekly.</a:t>
            </a:r>
            <a:endParaRPr lang="en-US"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9855"/>
            <a:ext cx="7886700" cy="1325563"/>
          </a:xfrm>
        </p:spPr>
        <p:txBody>
          <a:bodyPr>
            <a:normAutofit/>
          </a:bodyPr>
          <a:lstStyle/>
          <a:p>
            <a:r>
              <a:rPr lang="en-US" sz="3200" dirty="0" smtClean="0"/>
              <a:t>Why </a:t>
            </a:r>
            <a:r>
              <a:rPr lang="en-US" sz="3200" dirty="0" smtClean="0"/>
              <a:t>Amplified for </a:t>
            </a:r>
            <a:r>
              <a:rPr lang="en-US" sz="3200" dirty="0" smtClean="0"/>
              <a:t>Targeted Display?</a:t>
            </a:r>
          </a:p>
        </p:txBody>
      </p:sp>
      <p:sp>
        <p:nvSpPr>
          <p:cNvPr id="2" name="Content Placeholder 1"/>
          <p:cNvSpPr>
            <a:spLocks noGrp="1"/>
          </p:cNvSpPr>
          <p:nvPr>
            <p:ph idx="1"/>
          </p:nvPr>
        </p:nvSpPr>
        <p:spPr>
          <a:xfrm>
            <a:off x="391886" y="1212980"/>
            <a:ext cx="8123464" cy="4814597"/>
          </a:xfrm>
        </p:spPr>
        <p:txBody>
          <a:bodyPr>
            <a:noAutofit/>
          </a:bodyPr>
          <a:lstStyle/>
          <a:p>
            <a:pPr>
              <a:buFont typeface="Wingdings" pitchFamily="2" charset="2"/>
              <a:buChar char="§"/>
            </a:pPr>
            <a:r>
              <a:rPr lang="en-US" sz="1400" b="1" dirty="0" smtClean="0"/>
              <a:t>Targeted audience to drive activation and ROI</a:t>
            </a:r>
            <a:endParaRPr lang="en-US" sz="1400" dirty="0" smtClean="0"/>
          </a:p>
          <a:p>
            <a:pPr lvl="1">
              <a:lnSpc>
                <a:spcPct val="120000"/>
              </a:lnSpc>
              <a:buFont typeface="Wingdings" pitchFamily="2" charset="2"/>
              <a:buChar char="v"/>
            </a:pPr>
            <a:r>
              <a:rPr lang="en-US" sz="1400" dirty="0" smtClean="0"/>
              <a:t>We have tested and vetted many vendors and ad exchanges in this space; running campaigns simultaneously in order to determine the best quality ad sites and exchanges for our customers to drive results.</a:t>
            </a:r>
          </a:p>
          <a:p>
            <a:pPr lvl="1">
              <a:lnSpc>
                <a:spcPct val="120000"/>
              </a:lnSpc>
              <a:buFont typeface="Wingdings" pitchFamily="2" charset="2"/>
              <a:buChar char="v"/>
            </a:pPr>
            <a:r>
              <a:rPr lang="en-US" sz="1400" dirty="0" smtClean="0"/>
              <a:t>We can target extended audiences in specific DMA’s wherever they are online with our access to over 50 ad exchanges including Google, Yahoo, Bing which include top media publishers (BH Media, Scripps, McClatchy) and other brand safe websites.</a:t>
            </a:r>
          </a:p>
          <a:p>
            <a:pPr lvl="1">
              <a:lnSpc>
                <a:spcPct val="120000"/>
              </a:lnSpc>
              <a:buFont typeface="Wingdings" pitchFamily="2" charset="2"/>
              <a:buChar char="v"/>
            </a:pPr>
            <a:r>
              <a:rPr lang="en-US" sz="1400" dirty="0" smtClean="0"/>
              <a:t>We have access to over 30 billion impressions per day to </a:t>
            </a:r>
            <a:r>
              <a:rPr lang="en-US" sz="1400" b="1" dirty="0" smtClean="0"/>
              <a:t>quality</a:t>
            </a:r>
            <a:r>
              <a:rPr lang="en-US" sz="1400" dirty="0" smtClean="0"/>
              <a:t> and brand safe websites.</a:t>
            </a:r>
          </a:p>
          <a:p>
            <a:pPr lvl="1">
              <a:lnSpc>
                <a:spcPct val="120000"/>
              </a:lnSpc>
              <a:buFont typeface="Wingdings" pitchFamily="2" charset="2"/>
              <a:buChar char="v"/>
            </a:pPr>
            <a:r>
              <a:rPr lang="en-US" sz="1400" dirty="0" smtClean="0"/>
              <a:t>We own the largest and most affluent local audiences in our markets and have access to guaranteed impressions on all of Lee Enterprises’ owned and operated sites (50+); these are well respected and highly read sites within each of Lee’s markets.</a:t>
            </a:r>
          </a:p>
          <a:p>
            <a:pPr lvl="2">
              <a:lnSpc>
                <a:spcPct val="120000"/>
              </a:lnSpc>
            </a:pPr>
            <a:r>
              <a:rPr lang="en-US" sz="1400" dirty="0" smtClean="0"/>
              <a:t>Other networks may purchase our sites but the impressions and ad positions are </a:t>
            </a:r>
            <a:r>
              <a:rPr lang="en-US" sz="1400" b="1" i="1" u="sng" dirty="0" smtClean="0"/>
              <a:t>never</a:t>
            </a:r>
            <a:r>
              <a:rPr lang="en-US" sz="1400" dirty="0" smtClean="0"/>
              <a:t> guaranteed. </a:t>
            </a:r>
          </a:p>
          <a:p>
            <a:pPr lvl="2">
              <a:lnSpc>
                <a:spcPct val="120000"/>
              </a:lnSpc>
            </a:pPr>
            <a:r>
              <a:rPr lang="en-US" sz="1400" dirty="0" smtClean="0"/>
              <a:t>We can also target our own audiences within our owned and operated sites.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533400" y="727075"/>
            <a:ext cx="7418249" cy="461665"/>
          </a:xfrm>
          <a:prstGeom prst="rect">
            <a:avLst/>
          </a:prstGeom>
          <a:noFill/>
          <a:ln w="9525">
            <a:noFill/>
            <a:miter lim="800000"/>
            <a:headEnd/>
            <a:tailEnd/>
          </a:ln>
        </p:spPr>
        <p:txBody>
          <a:bodyPr wrap="none">
            <a:spAutoFit/>
          </a:bodyPr>
          <a:lstStyle/>
          <a:p>
            <a:r>
              <a:rPr lang="en-US" sz="2400" dirty="0">
                <a:solidFill>
                  <a:srgbClr val="92D050"/>
                </a:solidFill>
                <a:latin typeface="Century Gothic" pitchFamily="34" charset="0"/>
              </a:rPr>
              <a:t>TARGETING OPTIONS </a:t>
            </a:r>
            <a:r>
              <a:rPr lang="en-US" sz="2400" spc="300" dirty="0" smtClean="0">
                <a:solidFill>
                  <a:schemeClr val="tx1">
                    <a:lumMod val="50000"/>
                    <a:lumOff val="50000"/>
                  </a:schemeClr>
                </a:solidFill>
                <a:latin typeface="Century Gothic" pitchFamily="34" charset="0"/>
                <a:ea typeface="ＭＳ Ｐゴシック" charset="0"/>
              </a:rPr>
              <a:t>ON NEWSPAPER.COM</a:t>
            </a:r>
            <a:endParaRPr lang="en-US" sz="2400" spc="300" dirty="0">
              <a:solidFill>
                <a:schemeClr val="tx1">
                  <a:lumMod val="50000"/>
                  <a:lumOff val="50000"/>
                </a:schemeClr>
              </a:solidFill>
              <a:latin typeface="Century Gothic" pitchFamily="34" charset="0"/>
              <a:ea typeface="ＭＳ Ｐゴシック" charset="0"/>
            </a:endParaRPr>
          </a:p>
        </p:txBody>
      </p:sp>
      <p:sp>
        <p:nvSpPr>
          <p:cNvPr id="18435" name="TextBox 10"/>
          <p:cNvSpPr txBox="1">
            <a:spLocks noChangeArrowheads="1"/>
          </p:cNvSpPr>
          <p:nvPr/>
        </p:nvSpPr>
        <p:spPr bwMode="auto">
          <a:xfrm>
            <a:off x="533400" y="1439863"/>
            <a:ext cx="8305800" cy="5705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600" dirty="0" smtClean="0">
                <a:solidFill>
                  <a:srgbClr val="92D050"/>
                </a:solidFill>
                <a:latin typeface="Century Gothic" pitchFamily="34" charset="0"/>
                <a:cs typeface="Helvetica Neue Light" charset="0"/>
              </a:rPr>
              <a:t>CHANNEL TARGETING</a:t>
            </a:r>
            <a:endParaRPr lang="en-US" sz="1600" dirty="0">
              <a:solidFill>
                <a:srgbClr val="92D050"/>
              </a:solidFill>
              <a:latin typeface="Century Gothic" pitchFamily="34" charset="0"/>
              <a:cs typeface="Helvetica Neue Light" charset="0"/>
            </a:endParaRPr>
          </a:p>
          <a:p>
            <a:pPr eaLnBrk="1" hangingPunct="1">
              <a:defRPr/>
            </a:pPr>
            <a:r>
              <a:rPr lang="en-US" sz="1600" dirty="0">
                <a:solidFill>
                  <a:schemeClr val="tx1">
                    <a:lumMod val="50000"/>
                    <a:lumOff val="50000"/>
                  </a:schemeClr>
                </a:solidFill>
                <a:latin typeface="Century Gothic" pitchFamily="34" charset="0"/>
                <a:cs typeface="Helvetica Neue Light" charset="0"/>
              </a:rPr>
              <a:t>Choose a section that best fits your advertising </a:t>
            </a:r>
            <a:r>
              <a:rPr lang="en-US" sz="1600" dirty="0" smtClean="0">
                <a:solidFill>
                  <a:schemeClr val="tx1">
                    <a:lumMod val="50000"/>
                    <a:lumOff val="50000"/>
                  </a:schemeClr>
                </a:solidFill>
                <a:latin typeface="Century Gothic" pitchFamily="34" charset="0"/>
                <a:cs typeface="Helvetica Neue Light" charset="0"/>
              </a:rPr>
              <a:t>message </a:t>
            </a:r>
            <a:r>
              <a:rPr lang="en-US" sz="1600" dirty="0">
                <a:solidFill>
                  <a:schemeClr val="tx1">
                    <a:lumMod val="50000"/>
                    <a:lumOff val="50000"/>
                  </a:schemeClr>
                </a:solidFill>
                <a:latin typeface="Century Gothic" pitchFamily="34" charset="0"/>
                <a:cs typeface="Helvetica Neue Light" charset="0"/>
              </a:rPr>
              <a:t>or targeted audience.  </a:t>
            </a:r>
            <a:br>
              <a:rPr lang="en-US" sz="1600" dirty="0">
                <a:solidFill>
                  <a:schemeClr val="tx1">
                    <a:lumMod val="50000"/>
                    <a:lumOff val="50000"/>
                  </a:schemeClr>
                </a:solidFill>
                <a:latin typeface="Century Gothic" pitchFamily="34" charset="0"/>
                <a:cs typeface="Helvetica Neue Light" charset="0"/>
              </a:rPr>
            </a:br>
            <a:r>
              <a:rPr lang="en-US" sz="1600" dirty="0">
                <a:solidFill>
                  <a:schemeClr val="tx1">
                    <a:lumMod val="50000"/>
                    <a:lumOff val="50000"/>
                  </a:schemeClr>
                </a:solidFill>
                <a:latin typeface="Century Gothic" pitchFamily="34" charset="0"/>
                <a:cs typeface="Helvetica Neue Light" charset="0"/>
              </a:rPr>
              <a:t>The most popular content </a:t>
            </a:r>
            <a:r>
              <a:rPr lang="en-US" sz="1600" dirty="0" smtClean="0">
                <a:solidFill>
                  <a:schemeClr val="tx1">
                    <a:lumMod val="50000"/>
                    <a:lumOff val="50000"/>
                  </a:schemeClr>
                </a:solidFill>
                <a:latin typeface="Century Gothic" pitchFamily="34" charset="0"/>
                <a:cs typeface="Helvetica Neue Light" charset="0"/>
              </a:rPr>
              <a:t>sections on Newspaper.com </a:t>
            </a:r>
            <a:r>
              <a:rPr lang="en-US" sz="1600" dirty="0">
                <a:solidFill>
                  <a:schemeClr val="tx1">
                    <a:lumMod val="50000"/>
                    <a:lumOff val="50000"/>
                  </a:schemeClr>
                </a:solidFill>
                <a:latin typeface="Century Gothic" pitchFamily="34" charset="0"/>
                <a:cs typeface="Helvetica Neue Light" charset="0"/>
              </a:rPr>
              <a:t>are:</a:t>
            </a:r>
          </a:p>
          <a:p>
            <a:pPr eaLnBrk="1" hangingPunct="1">
              <a:defRPr/>
            </a:pPr>
            <a:endParaRPr lang="en-US" sz="1600" dirty="0">
              <a:solidFill>
                <a:schemeClr val="tx1">
                  <a:lumMod val="50000"/>
                  <a:lumOff val="50000"/>
                </a:schemeClr>
              </a:solidFill>
              <a:latin typeface="Century Gothic" pitchFamily="34" charset="0"/>
              <a:cs typeface="Helvetica Neue Light" charset="0"/>
            </a:endParaRPr>
          </a:p>
          <a:p>
            <a:pPr eaLnBrk="1" hangingPunct="1">
              <a:lnSpc>
                <a:spcPct val="120000"/>
              </a:lnSpc>
              <a:buFont typeface="Arial" charset="0"/>
              <a:buChar char="•"/>
              <a:defRPr/>
            </a:pPr>
            <a:r>
              <a:rPr lang="en-US" sz="1600" dirty="0">
                <a:solidFill>
                  <a:schemeClr val="tx1">
                    <a:lumMod val="50000"/>
                    <a:lumOff val="50000"/>
                  </a:schemeClr>
                </a:solidFill>
                <a:latin typeface="Century Gothic" pitchFamily="34" charset="0"/>
                <a:cs typeface="Helvetica Neue Light" charset="0"/>
              </a:rPr>
              <a:t>News</a:t>
            </a:r>
          </a:p>
          <a:p>
            <a:pPr eaLnBrk="1" hangingPunct="1">
              <a:lnSpc>
                <a:spcPct val="120000"/>
              </a:lnSpc>
              <a:buFont typeface="Arial" charset="0"/>
              <a:buChar char="•"/>
              <a:defRPr/>
            </a:pPr>
            <a:r>
              <a:rPr lang="en-US" sz="1600" dirty="0">
                <a:solidFill>
                  <a:schemeClr val="tx1">
                    <a:lumMod val="50000"/>
                    <a:lumOff val="50000"/>
                  </a:schemeClr>
                </a:solidFill>
                <a:latin typeface="Century Gothic" pitchFamily="34" charset="0"/>
                <a:cs typeface="Helvetica Neue Light" charset="0"/>
              </a:rPr>
              <a:t>Local News</a:t>
            </a:r>
          </a:p>
          <a:p>
            <a:pPr eaLnBrk="1" hangingPunct="1">
              <a:lnSpc>
                <a:spcPct val="120000"/>
              </a:lnSpc>
              <a:buFont typeface="Arial" charset="0"/>
              <a:buChar char="•"/>
              <a:defRPr/>
            </a:pPr>
            <a:r>
              <a:rPr lang="en-US" sz="1600" dirty="0">
                <a:solidFill>
                  <a:schemeClr val="tx1">
                    <a:lumMod val="50000"/>
                    <a:lumOff val="50000"/>
                  </a:schemeClr>
                </a:solidFill>
                <a:latin typeface="Century Gothic" pitchFamily="34" charset="0"/>
                <a:cs typeface="Helvetica Neue Light" charset="0"/>
              </a:rPr>
              <a:t>Business</a:t>
            </a:r>
          </a:p>
          <a:p>
            <a:pPr eaLnBrk="1" hangingPunct="1">
              <a:lnSpc>
                <a:spcPct val="120000"/>
              </a:lnSpc>
              <a:buFont typeface="Arial" charset="0"/>
              <a:buChar char="•"/>
              <a:defRPr/>
            </a:pPr>
            <a:r>
              <a:rPr lang="en-US" sz="1600" dirty="0">
                <a:solidFill>
                  <a:schemeClr val="tx1">
                    <a:lumMod val="50000"/>
                    <a:lumOff val="50000"/>
                  </a:schemeClr>
                </a:solidFill>
                <a:latin typeface="Century Gothic" pitchFamily="34" charset="0"/>
                <a:cs typeface="Helvetica Neue Light" charset="0"/>
              </a:rPr>
              <a:t>Sports</a:t>
            </a:r>
          </a:p>
          <a:p>
            <a:pPr eaLnBrk="1" hangingPunct="1">
              <a:defRPr/>
            </a:pPr>
            <a:endParaRPr lang="en-US" sz="1600" dirty="0">
              <a:solidFill>
                <a:schemeClr val="tx1">
                  <a:lumMod val="50000"/>
                  <a:lumOff val="50000"/>
                </a:schemeClr>
              </a:solidFill>
              <a:latin typeface="Century Gothic" pitchFamily="34" charset="0"/>
              <a:cs typeface="Helvetica Neue Light" charset="0"/>
            </a:endParaRPr>
          </a:p>
          <a:p>
            <a:pPr eaLnBrk="1" hangingPunct="1">
              <a:defRPr/>
            </a:pPr>
            <a:r>
              <a:rPr lang="en-US" sz="1600" dirty="0">
                <a:solidFill>
                  <a:srgbClr val="92D050"/>
                </a:solidFill>
                <a:latin typeface="Century Gothic" pitchFamily="34" charset="0"/>
                <a:cs typeface="Helvetica Neue Light" charset="0"/>
              </a:rPr>
              <a:t>BEHAVORIAL TARGETING</a:t>
            </a:r>
          </a:p>
          <a:p>
            <a:pPr eaLnBrk="1" hangingPunct="1">
              <a:defRPr/>
            </a:pPr>
            <a:r>
              <a:rPr lang="en-US" sz="1600" dirty="0">
                <a:solidFill>
                  <a:schemeClr val="tx1">
                    <a:lumMod val="50000"/>
                    <a:lumOff val="50000"/>
                  </a:schemeClr>
                </a:solidFill>
                <a:latin typeface="Century Gothic" pitchFamily="34" charset="0"/>
                <a:cs typeface="Helvetica Neue Light" charset="0"/>
              </a:rPr>
              <a:t>Choose from over 100 audience segments </a:t>
            </a:r>
            <a:r>
              <a:rPr lang="en-US" sz="1600" dirty="0" smtClean="0">
                <a:solidFill>
                  <a:schemeClr val="tx1">
                    <a:lumMod val="50000"/>
                    <a:lumOff val="50000"/>
                  </a:schemeClr>
                </a:solidFill>
                <a:latin typeface="Century Gothic" pitchFamily="34" charset="0"/>
                <a:cs typeface="Helvetica Neue Light" charset="0"/>
              </a:rPr>
              <a:t>based </a:t>
            </a:r>
            <a:r>
              <a:rPr lang="en-US" sz="1600" dirty="0">
                <a:solidFill>
                  <a:schemeClr val="tx1">
                    <a:lumMod val="50000"/>
                    <a:lumOff val="50000"/>
                  </a:schemeClr>
                </a:solidFill>
                <a:latin typeface="Century Gothic" pitchFamily="34" charset="0"/>
                <a:cs typeface="Helvetica Neue Light" charset="0"/>
              </a:rPr>
              <a:t>on </a:t>
            </a:r>
            <a:r>
              <a:rPr lang="en-US" sz="1600" dirty="0" smtClean="0">
                <a:solidFill>
                  <a:schemeClr val="tx1">
                    <a:lumMod val="50000"/>
                    <a:lumOff val="50000"/>
                  </a:schemeClr>
                </a:solidFill>
                <a:latin typeface="Century Gothic" pitchFamily="34" charset="0"/>
                <a:cs typeface="Helvetica Neue Light" charset="0"/>
              </a:rPr>
              <a:t>consumers online habits</a:t>
            </a:r>
            <a:endParaRPr lang="en-US" sz="1600" dirty="0">
              <a:solidFill>
                <a:schemeClr val="tx1">
                  <a:lumMod val="50000"/>
                  <a:lumOff val="50000"/>
                </a:schemeClr>
              </a:solidFill>
              <a:latin typeface="Century Gothic" pitchFamily="34" charset="0"/>
              <a:cs typeface="Helvetica Neue Light" charset="0"/>
            </a:endParaRPr>
          </a:p>
          <a:p>
            <a:pPr eaLnBrk="1" hangingPunct="1">
              <a:defRPr/>
            </a:pPr>
            <a:r>
              <a:rPr lang="en-US" sz="1600" dirty="0">
                <a:solidFill>
                  <a:schemeClr val="tx1">
                    <a:lumMod val="50000"/>
                    <a:lumOff val="50000"/>
                  </a:schemeClr>
                </a:solidFill>
                <a:latin typeface="Century Gothic" pitchFamily="34" charset="0"/>
                <a:cs typeface="Helvetica Neue Light" charset="0"/>
              </a:rPr>
              <a:t>and what their purchasing interests are.  </a:t>
            </a:r>
          </a:p>
          <a:p>
            <a:pPr eaLnBrk="1" hangingPunct="1">
              <a:defRPr/>
            </a:pPr>
            <a:endParaRPr lang="en-US" sz="1600" dirty="0">
              <a:solidFill>
                <a:schemeClr val="tx1">
                  <a:lumMod val="50000"/>
                  <a:lumOff val="50000"/>
                </a:schemeClr>
              </a:solidFill>
              <a:latin typeface="Century Gothic" pitchFamily="34" charset="0"/>
              <a:cs typeface="Helvetica Neue Light" charset="0"/>
            </a:endParaRPr>
          </a:p>
          <a:p>
            <a:pPr eaLnBrk="1" hangingPunct="1">
              <a:defRPr/>
            </a:pPr>
            <a:r>
              <a:rPr lang="en-US" sz="1600" dirty="0">
                <a:solidFill>
                  <a:schemeClr val="tx1">
                    <a:lumMod val="50000"/>
                    <a:lumOff val="50000"/>
                  </a:schemeClr>
                </a:solidFill>
                <a:latin typeface="Century Gothic" pitchFamily="34" charset="0"/>
                <a:cs typeface="Helvetica Neue Light" charset="0"/>
              </a:rPr>
              <a:t>The message is only sent to users who have demonstrated </a:t>
            </a:r>
          </a:p>
          <a:p>
            <a:pPr eaLnBrk="1" hangingPunct="1">
              <a:defRPr/>
            </a:pPr>
            <a:r>
              <a:rPr lang="en-US" sz="1600" dirty="0">
                <a:solidFill>
                  <a:schemeClr val="tx1">
                    <a:lumMod val="50000"/>
                    <a:lumOff val="50000"/>
                  </a:schemeClr>
                </a:solidFill>
                <a:latin typeface="Century Gothic" pitchFamily="34" charset="0"/>
                <a:cs typeface="Helvetica Neue Light" charset="0"/>
              </a:rPr>
              <a:t>a specific key behavior in the last 30 days that is relevant to the advertiser</a:t>
            </a:r>
            <a:r>
              <a:rPr lang="en-US" sz="1600" dirty="0" smtClean="0">
                <a:solidFill>
                  <a:schemeClr val="tx1">
                    <a:lumMod val="50000"/>
                    <a:lumOff val="50000"/>
                  </a:schemeClr>
                </a:solidFill>
                <a:latin typeface="Century Gothic" pitchFamily="34" charset="0"/>
                <a:cs typeface="Helvetica Neue Light" charset="0"/>
              </a:rPr>
              <a:t>.</a:t>
            </a:r>
          </a:p>
          <a:p>
            <a:pPr eaLnBrk="1" hangingPunct="1">
              <a:defRPr/>
            </a:pPr>
            <a:endParaRPr lang="en-US" sz="1600" dirty="0" smtClean="0">
              <a:solidFill>
                <a:schemeClr val="accent5">
                  <a:lumMod val="75000"/>
                </a:schemeClr>
              </a:solidFill>
              <a:latin typeface="Century Gothic" pitchFamily="34" charset="0"/>
              <a:cs typeface="Helvetica Neue Light" charset="0"/>
            </a:endParaRPr>
          </a:p>
          <a:p>
            <a:pPr eaLnBrk="1" hangingPunct="1">
              <a:defRPr/>
            </a:pPr>
            <a:endParaRPr lang="en-US" sz="1600" dirty="0">
              <a:solidFill>
                <a:schemeClr val="accent5">
                  <a:lumMod val="75000"/>
                </a:schemeClr>
              </a:solidFill>
              <a:latin typeface="Century Gothic" pitchFamily="34" charset="0"/>
              <a:cs typeface="Helvetica Neue Light" charset="0"/>
            </a:endParaRPr>
          </a:p>
          <a:p>
            <a:pPr eaLnBrk="1" hangingPunct="1">
              <a:defRPr/>
            </a:pPr>
            <a:endParaRPr lang="en-US" sz="1600" dirty="0">
              <a:solidFill>
                <a:schemeClr val="accent5">
                  <a:lumMod val="75000"/>
                </a:schemeClr>
              </a:solidFill>
              <a:latin typeface="Helvetica Neue Light" charset="0"/>
              <a:cs typeface="Helvetica Neue Light" charset="0"/>
            </a:endParaRPr>
          </a:p>
          <a:p>
            <a:pPr eaLnBrk="1" hangingPunct="1">
              <a:defRPr/>
            </a:pPr>
            <a:endParaRPr lang="en-US" sz="1600" dirty="0">
              <a:solidFill>
                <a:schemeClr val="accent5">
                  <a:lumMod val="75000"/>
                </a:schemeClr>
              </a:solidFill>
              <a:latin typeface="Helvetica Neue Light" charset="0"/>
              <a:cs typeface="Helvetica Neue Light" charset="0"/>
            </a:endParaRPr>
          </a:p>
          <a:p>
            <a:pPr eaLnBrk="1" hangingPunct="1">
              <a:defRPr/>
            </a:pPr>
            <a:endParaRPr lang="en-US" sz="1600" dirty="0">
              <a:solidFill>
                <a:schemeClr val="accent5">
                  <a:lumMod val="75000"/>
                </a:schemeClr>
              </a:solidFill>
              <a:latin typeface="Helvetica Neue Light" charset="0"/>
              <a:cs typeface="Helvetica Neue Light" charset="0"/>
            </a:endParaRPr>
          </a:p>
          <a:p>
            <a:pPr eaLnBrk="1" hangingPunct="1">
              <a:defRPr/>
            </a:pPr>
            <a:endParaRPr lang="en-US" sz="1600" dirty="0">
              <a:solidFill>
                <a:schemeClr val="accent5">
                  <a:lumMod val="75000"/>
                </a:schemeClr>
              </a:solidFill>
              <a:latin typeface="Helvetica Neue Light" charset="0"/>
              <a:cs typeface="Helvetica Neue Light" charset="0"/>
            </a:endParaRPr>
          </a:p>
          <a:p>
            <a:pPr eaLnBrk="1" hangingPunct="1">
              <a:defRPr/>
            </a:pPr>
            <a:endParaRPr lang="en-US" sz="1600" dirty="0">
              <a:solidFill>
                <a:schemeClr val="accent5">
                  <a:lumMod val="75000"/>
                </a:schemeClr>
              </a:solidFill>
              <a:latin typeface="Helvetica Neue Light" charset="0"/>
              <a:cs typeface="Helvetica Neue Light"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30875" y="363632"/>
            <a:ext cx="8519833" cy="523220"/>
          </a:xfrm>
          <a:prstGeom prst="rect">
            <a:avLst/>
          </a:prstGeom>
          <a:noFill/>
          <a:ln w="9525">
            <a:noFill/>
            <a:miter lim="800000"/>
            <a:headEnd/>
            <a:tailEnd/>
          </a:ln>
        </p:spPr>
        <p:txBody>
          <a:bodyPr wrap="none">
            <a:spAutoFit/>
          </a:bodyPr>
          <a:lstStyle/>
          <a:p>
            <a:r>
              <a:rPr lang="en-US" sz="2800" dirty="0" smtClean="0">
                <a:solidFill>
                  <a:srgbClr val="92D050"/>
                </a:solidFill>
                <a:latin typeface="Century Gothic" pitchFamily="34" charset="0"/>
              </a:rPr>
              <a:t>TARGETING OPTIONS </a:t>
            </a:r>
            <a:r>
              <a:rPr lang="en-US" sz="2800" spc="300" dirty="0" smtClean="0">
                <a:solidFill>
                  <a:schemeClr val="tx1">
                    <a:lumMod val="50000"/>
                    <a:lumOff val="50000"/>
                  </a:schemeClr>
                </a:solidFill>
                <a:latin typeface="Century Gothic" pitchFamily="34" charset="0"/>
                <a:ea typeface="ＭＳ Ｐゴシック" charset="0"/>
              </a:rPr>
              <a:t>ON NEWSPAPER.COM</a:t>
            </a:r>
            <a:endParaRPr lang="en-US" sz="2800" spc="300" dirty="0">
              <a:solidFill>
                <a:schemeClr val="tx1">
                  <a:lumMod val="50000"/>
                  <a:lumOff val="50000"/>
                </a:schemeClr>
              </a:solidFill>
              <a:latin typeface="Century Gothic" pitchFamily="34" charset="0"/>
              <a:ea typeface="ＭＳ Ｐゴシック" charset="0"/>
            </a:endParaRPr>
          </a:p>
        </p:txBody>
      </p:sp>
      <p:sp>
        <p:nvSpPr>
          <p:cNvPr id="18435" name="TextBox 10"/>
          <p:cNvSpPr txBox="1">
            <a:spLocks noChangeArrowheads="1"/>
          </p:cNvSpPr>
          <p:nvPr/>
        </p:nvSpPr>
        <p:spPr bwMode="auto">
          <a:xfrm>
            <a:off x="381000" y="1105469"/>
            <a:ext cx="8763000" cy="6247864"/>
          </a:xfrm>
          <a:prstGeom prst="rect">
            <a:avLst/>
          </a:prstGeom>
          <a:noFill/>
          <a:ln w="9525">
            <a:noFill/>
            <a:miter lim="800000"/>
            <a:headEnd/>
            <a:tailEnd/>
          </a:ln>
        </p:spPr>
        <p:txBody>
          <a:bodyPr wrap="square">
            <a:spAutoFit/>
          </a:bodyPr>
          <a:lstStyle/>
          <a:p>
            <a:r>
              <a:rPr lang="en-US" sz="1600" b="1" dirty="0">
                <a:solidFill>
                  <a:srgbClr val="92D050"/>
                </a:solidFill>
                <a:latin typeface="Century Gothic" pitchFamily="34" charset="0"/>
              </a:rPr>
              <a:t>DEMOGRAPHIC TARGETING</a:t>
            </a:r>
          </a:p>
          <a:p>
            <a:r>
              <a:rPr lang="en-US" sz="1600" dirty="0">
                <a:solidFill>
                  <a:srgbClr val="7F7F7F"/>
                </a:solidFill>
                <a:latin typeface="Century Gothic" pitchFamily="34" charset="0"/>
              </a:rPr>
              <a:t>Data is captured from users upon site registration </a:t>
            </a:r>
          </a:p>
          <a:p>
            <a:r>
              <a:rPr lang="en-US" sz="1600" dirty="0">
                <a:solidFill>
                  <a:srgbClr val="7F7F7F"/>
                </a:solidFill>
                <a:latin typeface="Century Gothic" pitchFamily="34" charset="0"/>
              </a:rPr>
              <a:t>– segment users and serve ads to them based on demographic information.</a:t>
            </a:r>
          </a:p>
          <a:p>
            <a:endParaRPr lang="en-US" sz="1600" dirty="0">
              <a:solidFill>
                <a:srgbClr val="7F7F7F"/>
              </a:solidFill>
              <a:latin typeface="Century Gothic" pitchFamily="34" charset="0"/>
            </a:endParaRPr>
          </a:p>
          <a:p>
            <a:r>
              <a:rPr lang="en-US" sz="1600" dirty="0">
                <a:solidFill>
                  <a:srgbClr val="7F7F7F"/>
                </a:solidFill>
                <a:latin typeface="Century Gothic" pitchFamily="34" charset="0"/>
              </a:rPr>
              <a:t>Demographic information that can be captured includes gender, age and household income.</a:t>
            </a:r>
          </a:p>
          <a:p>
            <a:endParaRPr lang="en-US" sz="1600" dirty="0">
              <a:solidFill>
                <a:srgbClr val="7F7F7F"/>
              </a:solidFill>
              <a:latin typeface="Century Gothic" pitchFamily="34" charset="0"/>
            </a:endParaRPr>
          </a:p>
          <a:p>
            <a:r>
              <a:rPr lang="en-US" sz="1600" b="1" dirty="0">
                <a:solidFill>
                  <a:srgbClr val="92D050"/>
                </a:solidFill>
                <a:latin typeface="Century Gothic" pitchFamily="34" charset="0"/>
              </a:rPr>
              <a:t>DEVICE TARGETING</a:t>
            </a:r>
          </a:p>
          <a:p>
            <a:r>
              <a:rPr lang="en-US" sz="1600" dirty="0">
                <a:solidFill>
                  <a:srgbClr val="7F7F7F"/>
                </a:solidFill>
                <a:latin typeface="Century Gothic" pitchFamily="34" charset="0"/>
              </a:rPr>
              <a:t>Target your message by how users are viewing your message </a:t>
            </a:r>
          </a:p>
          <a:p>
            <a:r>
              <a:rPr lang="en-US" sz="1600" dirty="0">
                <a:solidFill>
                  <a:srgbClr val="7F7F7F"/>
                </a:solidFill>
                <a:latin typeface="Century Gothic" pitchFamily="34" charset="0"/>
              </a:rPr>
              <a:t>– target by </a:t>
            </a:r>
            <a:r>
              <a:rPr lang="en-US" sz="1600" dirty="0" err="1">
                <a:solidFill>
                  <a:srgbClr val="7F7F7F"/>
                </a:solidFill>
                <a:latin typeface="Century Gothic" pitchFamily="34" charset="0"/>
              </a:rPr>
              <a:t>iPad</a:t>
            </a:r>
            <a:r>
              <a:rPr lang="en-US" sz="1600" dirty="0">
                <a:solidFill>
                  <a:srgbClr val="7F7F7F"/>
                </a:solidFill>
                <a:latin typeface="Century Gothic" pitchFamily="34" charset="0"/>
              </a:rPr>
              <a:t> or Smartphone users.</a:t>
            </a:r>
          </a:p>
          <a:p>
            <a:endParaRPr lang="en-US" sz="1600" dirty="0">
              <a:solidFill>
                <a:srgbClr val="7F7F7F"/>
              </a:solidFill>
              <a:latin typeface="Century Gothic" pitchFamily="34" charset="0"/>
            </a:endParaRPr>
          </a:p>
          <a:p>
            <a:r>
              <a:rPr lang="en-US" sz="1600" b="1" dirty="0">
                <a:solidFill>
                  <a:srgbClr val="92D050"/>
                </a:solidFill>
                <a:latin typeface="Century Gothic" pitchFamily="34" charset="0"/>
              </a:rPr>
              <a:t>DAYPART TARGETING</a:t>
            </a:r>
          </a:p>
          <a:p>
            <a:r>
              <a:rPr lang="en-US" sz="1600" dirty="0">
                <a:solidFill>
                  <a:srgbClr val="7F7F7F"/>
                </a:solidFill>
                <a:latin typeface="Century Gothic" pitchFamily="34" charset="0"/>
              </a:rPr>
              <a:t>Target your ads to only appear during certain hours of the day, </a:t>
            </a:r>
          </a:p>
          <a:p>
            <a:r>
              <a:rPr lang="en-US" sz="1600" dirty="0">
                <a:solidFill>
                  <a:srgbClr val="7F7F7F"/>
                </a:solidFill>
                <a:latin typeface="Century Gothic" pitchFamily="34" charset="0"/>
              </a:rPr>
              <a:t>ensuring you reach a quality, engaged audience.</a:t>
            </a:r>
          </a:p>
          <a:p>
            <a:endParaRPr lang="en-US" sz="1600" dirty="0">
              <a:solidFill>
                <a:srgbClr val="7F7F7F"/>
              </a:solidFill>
              <a:latin typeface="Century Gothic" pitchFamily="34" charset="0"/>
            </a:endParaRPr>
          </a:p>
          <a:p>
            <a:r>
              <a:rPr lang="en-US" sz="1600" b="1" dirty="0">
                <a:solidFill>
                  <a:srgbClr val="92D050"/>
                </a:solidFill>
                <a:latin typeface="Century Gothic" pitchFamily="34" charset="0"/>
              </a:rPr>
              <a:t>GEOGRAPHIC TARGETING</a:t>
            </a:r>
          </a:p>
          <a:p>
            <a:r>
              <a:rPr lang="en-US" sz="1600" dirty="0">
                <a:solidFill>
                  <a:srgbClr val="7F7F7F"/>
                </a:solidFill>
                <a:latin typeface="Century Gothic" pitchFamily="34" charset="0"/>
              </a:rPr>
              <a:t>Tracks users by IP address or registration data to know accurately where they are coming from.</a:t>
            </a:r>
          </a:p>
          <a:p>
            <a:endParaRPr lang="en-US" sz="1600" dirty="0">
              <a:solidFill>
                <a:srgbClr val="7F7F7F"/>
              </a:solidFill>
              <a:latin typeface="Century Gothic" pitchFamily="34" charset="0"/>
            </a:endParaRPr>
          </a:p>
          <a:p>
            <a:r>
              <a:rPr lang="en-US" sz="1600" dirty="0">
                <a:solidFill>
                  <a:srgbClr val="7F7F7F"/>
                </a:solidFill>
                <a:latin typeface="Century Gothic" pitchFamily="34" charset="0"/>
              </a:rPr>
              <a:t>Target down to individual zip code levels. (we recommend zones)</a:t>
            </a:r>
          </a:p>
          <a:p>
            <a:endParaRPr lang="en-US" sz="1600" dirty="0">
              <a:solidFill>
                <a:srgbClr val="31859C"/>
              </a:solidFill>
              <a:latin typeface="Century Gothic" pitchFamily="34" charset="0"/>
            </a:endParaRPr>
          </a:p>
          <a:p>
            <a:endParaRPr lang="en-US" sz="1600" dirty="0">
              <a:solidFill>
                <a:srgbClr val="31859C"/>
              </a:solidFill>
              <a:latin typeface="Century Gothic" pitchFamily="34" charset="0"/>
            </a:endParaRPr>
          </a:p>
          <a:p>
            <a:endParaRPr lang="en-US" sz="1600" dirty="0">
              <a:solidFill>
                <a:srgbClr val="31859C"/>
              </a:solidFill>
              <a:latin typeface="Century Gothic" pitchFamily="34" charset="0"/>
            </a:endParaRPr>
          </a:p>
          <a:p>
            <a:endParaRPr lang="en-US" sz="1600" dirty="0">
              <a:solidFill>
                <a:srgbClr val="31859C"/>
              </a:solidFill>
              <a:latin typeface="Century Gothic" pitchFamily="34" charset="0"/>
            </a:endParaRPr>
          </a:p>
          <a:p>
            <a:endParaRPr lang="en-US" sz="1600" dirty="0">
              <a:solidFill>
                <a:srgbClr val="31859C"/>
              </a:solidFill>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Audience Targeting Options</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Extended reach</a:t>
            </a:r>
          </a:p>
          <a:p>
            <a:r>
              <a:rPr lang="en-US" dirty="0" smtClean="0"/>
              <a:t>Search retargeting</a:t>
            </a:r>
          </a:p>
          <a:p>
            <a:r>
              <a:rPr lang="en-US" dirty="0" smtClean="0"/>
              <a:t>Contextual targeting</a:t>
            </a:r>
          </a:p>
          <a:p>
            <a:r>
              <a:rPr lang="en-US" dirty="0" smtClean="0"/>
              <a:t>Category/Topic targeting</a:t>
            </a:r>
          </a:p>
          <a:p>
            <a:r>
              <a:rPr lang="en-US" dirty="0" smtClean="0"/>
              <a:t>Audience targeting (BT)</a:t>
            </a:r>
          </a:p>
          <a:p>
            <a:r>
              <a:rPr lang="en-US" dirty="0" smtClean="0"/>
              <a:t>Mobile RON</a:t>
            </a:r>
          </a:p>
          <a:p>
            <a:r>
              <a:rPr lang="en-US" dirty="0" smtClean="0"/>
              <a:t>Mobile Hyper-local</a:t>
            </a:r>
          </a:p>
          <a:p>
            <a:r>
              <a:rPr lang="en-US" dirty="0" smtClean="0"/>
              <a:t>Tablet</a:t>
            </a:r>
          </a:p>
          <a:p>
            <a:r>
              <a:rPr lang="en-US" dirty="0" smtClean="0"/>
              <a:t>Premium News Network</a:t>
            </a:r>
          </a:p>
          <a:p>
            <a:r>
              <a:rPr lang="en-US" dirty="0" smtClean="0"/>
              <a:t>Video network – Pre-roll </a:t>
            </a:r>
          </a:p>
          <a:p>
            <a:r>
              <a:rPr lang="en-US" dirty="0" smtClean="0"/>
              <a:t>YouTube Video</a:t>
            </a:r>
          </a:p>
          <a:p>
            <a:r>
              <a:rPr lang="en-US" dirty="0" smtClean="0"/>
              <a:t>Face Book</a:t>
            </a:r>
          </a:p>
          <a:p>
            <a:r>
              <a:rPr lang="en-US" dirty="0" smtClean="0"/>
              <a:t>Site Retargeting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Buying Groups</a:t>
            </a:r>
            <a:endParaRPr lang="en-US" dirty="0"/>
          </a:p>
        </p:txBody>
      </p:sp>
      <p:pic>
        <p:nvPicPr>
          <p:cNvPr id="1026" name="Picture 2"/>
          <p:cNvPicPr>
            <a:picLocks noChangeAspect="1" noChangeArrowheads="1"/>
          </p:cNvPicPr>
          <p:nvPr/>
        </p:nvPicPr>
        <p:blipFill>
          <a:blip r:embed="rId2" cstate="print"/>
          <a:srcRect t="20386" b="5560"/>
          <a:stretch>
            <a:fillRect/>
          </a:stretch>
        </p:blipFill>
        <p:spPr bwMode="auto">
          <a:xfrm>
            <a:off x="152400" y="1981200"/>
            <a:ext cx="8884031" cy="365262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5867573" y="2163226"/>
            <a:ext cx="2386744" cy="677108"/>
          </a:xfrm>
          <a:prstGeom prst="rect">
            <a:avLst/>
          </a:prstGeom>
          <a:noFill/>
        </p:spPr>
        <p:txBody>
          <a:bodyPr wrap="none">
            <a:spAutoFit/>
          </a:bodyPr>
          <a:lstStyle/>
          <a:p>
            <a:pPr fontAlgn="auto">
              <a:spcBef>
                <a:spcPts val="0"/>
              </a:spcBef>
              <a:spcAft>
                <a:spcPts val="0"/>
              </a:spcAft>
              <a:defRPr/>
            </a:pPr>
            <a:r>
              <a:rPr lang="en-US" b="1" dirty="0">
                <a:solidFill>
                  <a:schemeClr val="bg1"/>
                </a:solidFill>
                <a:latin typeface="Calibri" pitchFamily="34" charset="0"/>
                <a:cs typeface="+mn-cs"/>
              </a:rPr>
              <a:t>Demographic Targeting</a:t>
            </a:r>
          </a:p>
          <a:p>
            <a:pPr fontAlgn="auto">
              <a:spcBef>
                <a:spcPts val="0"/>
              </a:spcBef>
              <a:spcAft>
                <a:spcPts val="0"/>
              </a:spcAft>
              <a:defRPr/>
            </a:pPr>
            <a:endParaRPr lang="en-US" sz="2000" b="1" dirty="0">
              <a:solidFill>
                <a:schemeClr val="bg1"/>
              </a:solidFill>
              <a:latin typeface="+mn-lt"/>
              <a:cs typeface="+mn-cs"/>
            </a:endParaRPr>
          </a:p>
        </p:txBody>
      </p:sp>
      <p:grpSp>
        <p:nvGrpSpPr>
          <p:cNvPr id="5" name="Group 63"/>
          <p:cNvGrpSpPr/>
          <p:nvPr/>
        </p:nvGrpSpPr>
        <p:grpSpPr>
          <a:xfrm>
            <a:off x="-12449" y="1013956"/>
            <a:ext cx="9013877" cy="628673"/>
            <a:chOff x="-12449" y="838200"/>
            <a:chExt cx="9013877" cy="628673"/>
          </a:xfrm>
        </p:grpSpPr>
        <p:grpSp>
          <p:nvGrpSpPr>
            <p:cNvPr id="6" name="Group 28"/>
            <p:cNvGrpSpPr/>
            <p:nvPr/>
          </p:nvGrpSpPr>
          <p:grpSpPr>
            <a:xfrm>
              <a:off x="-12449" y="838200"/>
              <a:ext cx="3037140" cy="628673"/>
              <a:chOff x="0" y="990600"/>
              <a:chExt cx="4059858" cy="1211490"/>
            </a:xfrm>
            <a:solidFill>
              <a:srgbClr val="6B9EDB"/>
            </a:solidFill>
          </p:grpSpPr>
          <p:sp>
            <p:nvSpPr>
              <p:cNvPr id="8" name="Pentagon 7"/>
              <p:cNvSpPr/>
              <p:nvPr/>
            </p:nvSpPr>
            <p:spPr>
              <a:xfrm>
                <a:off x="0" y="990600"/>
                <a:ext cx="4059858" cy="12114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15731" y="1252609"/>
                <a:ext cx="2646879" cy="507830"/>
              </a:xfrm>
              <a:prstGeom prst="rect">
                <a:avLst/>
              </a:prstGeom>
              <a:grpFill/>
              <a:ln>
                <a:noFill/>
              </a:ln>
            </p:spPr>
            <p:txBody>
              <a:bodyPr wrap="none" anchor="ctr">
                <a:spAutoFit/>
              </a:bodyPr>
              <a:lstStyle/>
              <a:p>
                <a:pPr fontAlgn="auto">
                  <a:lnSpc>
                    <a:spcPct val="150000"/>
                  </a:lnSpc>
                  <a:spcBef>
                    <a:spcPts val="0"/>
                  </a:spcBef>
                  <a:spcAft>
                    <a:spcPts val="0"/>
                  </a:spcAft>
                  <a:defRPr/>
                </a:pPr>
                <a:r>
                  <a:rPr lang="en-US" b="1" dirty="0">
                    <a:solidFill>
                      <a:schemeClr val="bg1"/>
                    </a:solidFill>
                    <a:latin typeface="Century Gothic" pitchFamily="34" charset="0"/>
                  </a:rPr>
                  <a:t>Geographic </a:t>
                </a:r>
                <a:r>
                  <a:rPr lang="en-US" b="1" dirty="0" smtClean="0">
                    <a:solidFill>
                      <a:schemeClr val="bg1"/>
                    </a:solidFill>
                    <a:latin typeface="Century Gothic" pitchFamily="34" charset="0"/>
                  </a:rPr>
                  <a:t>Targeting</a:t>
                </a:r>
                <a:endParaRPr lang="en-US" b="1" dirty="0">
                  <a:solidFill>
                    <a:schemeClr val="bg1"/>
                  </a:solidFill>
                  <a:latin typeface="Century Gothic" pitchFamily="34" charset="0"/>
                </a:endParaRPr>
              </a:p>
            </p:txBody>
          </p:sp>
        </p:grpSp>
        <p:sp>
          <p:nvSpPr>
            <p:cNvPr id="7" name="TextBox 6"/>
            <p:cNvSpPr txBox="1">
              <a:spLocks noChangeArrowheads="1"/>
            </p:cNvSpPr>
            <p:nvPr/>
          </p:nvSpPr>
          <p:spPr bwMode="auto">
            <a:xfrm>
              <a:off x="3124200" y="990600"/>
              <a:ext cx="5877228" cy="338554"/>
            </a:xfrm>
            <a:prstGeom prst="rect">
              <a:avLst/>
            </a:prstGeom>
            <a:noFill/>
            <a:ln w="9525">
              <a:noFill/>
              <a:miter lim="800000"/>
              <a:headEnd/>
              <a:tailEnd/>
            </a:ln>
          </p:spPr>
          <p:txBody>
            <a:bodyPr wrap="square">
              <a:spAutoFit/>
            </a:bodyPr>
            <a:lstStyle/>
            <a:p>
              <a:r>
                <a:rPr lang="en-US" sz="1600" i="1" dirty="0" smtClean="0"/>
                <a:t>Reach </a:t>
              </a:r>
              <a:r>
                <a:rPr lang="en-US" sz="1600" i="1" dirty="0"/>
                <a:t> </a:t>
              </a:r>
              <a:r>
                <a:rPr lang="en-US" sz="1600" i="1" dirty="0" smtClean="0"/>
                <a:t>internet </a:t>
              </a:r>
              <a:r>
                <a:rPr lang="en-US" sz="1600" i="1" dirty="0"/>
                <a:t>u</a:t>
              </a:r>
              <a:r>
                <a:rPr lang="en-US" sz="1600" i="1" dirty="0" smtClean="0"/>
                <a:t>sers in </a:t>
              </a:r>
              <a:r>
                <a:rPr lang="en-US" sz="1600" i="1" dirty="0"/>
                <a:t>a </a:t>
              </a:r>
              <a:r>
                <a:rPr lang="en-US" sz="1600" i="1" dirty="0" smtClean="0"/>
                <a:t>specific area</a:t>
              </a:r>
              <a:endParaRPr lang="en-US" sz="1600" i="1" dirty="0"/>
            </a:p>
          </p:txBody>
        </p:sp>
      </p:grpSp>
      <p:grpSp>
        <p:nvGrpSpPr>
          <p:cNvPr id="10" name="Group 65"/>
          <p:cNvGrpSpPr/>
          <p:nvPr/>
        </p:nvGrpSpPr>
        <p:grpSpPr>
          <a:xfrm>
            <a:off x="-681" y="2385006"/>
            <a:ext cx="9154509" cy="628673"/>
            <a:chOff x="-681" y="2209250"/>
            <a:chExt cx="9154509" cy="628673"/>
          </a:xfrm>
        </p:grpSpPr>
        <p:sp>
          <p:nvSpPr>
            <p:cNvPr id="11" name="Pentagon 10"/>
            <p:cNvSpPr/>
            <p:nvPr/>
          </p:nvSpPr>
          <p:spPr>
            <a:xfrm>
              <a:off x="-681" y="2209250"/>
              <a:ext cx="3037140" cy="628673"/>
            </a:xfrm>
            <a:prstGeom prst="homePlate">
              <a:avLst/>
            </a:prstGeom>
            <a:solidFill>
              <a:srgbClr val="327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a:spLocks noChangeArrowheads="1"/>
            </p:cNvSpPr>
            <p:nvPr/>
          </p:nvSpPr>
          <p:spPr bwMode="auto">
            <a:xfrm>
              <a:off x="3124200" y="2394156"/>
              <a:ext cx="6029628" cy="338554"/>
            </a:xfrm>
            <a:prstGeom prst="rect">
              <a:avLst/>
            </a:prstGeom>
            <a:noFill/>
            <a:ln w="9525">
              <a:noFill/>
              <a:miter lim="800000"/>
              <a:headEnd/>
              <a:tailEnd/>
            </a:ln>
          </p:spPr>
          <p:txBody>
            <a:bodyPr wrap="square">
              <a:spAutoFit/>
            </a:bodyPr>
            <a:lstStyle/>
            <a:p>
              <a:r>
                <a:rPr lang="en-US" sz="1600" i="1" dirty="0"/>
                <a:t>Reach </a:t>
              </a:r>
              <a:r>
                <a:rPr lang="en-US" sz="1600" i="1" dirty="0" smtClean="0"/>
                <a:t>internet </a:t>
              </a:r>
              <a:r>
                <a:rPr lang="en-US" sz="1600" i="1" dirty="0"/>
                <a:t>u</a:t>
              </a:r>
              <a:r>
                <a:rPr lang="en-US" sz="1600" i="1" dirty="0" smtClean="0"/>
                <a:t>sers with </a:t>
              </a:r>
              <a:r>
                <a:rPr lang="en-US" sz="1600" i="1" dirty="0"/>
                <a:t>i</a:t>
              </a:r>
              <a:r>
                <a:rPr lang="en-US" sz="1600" i="1" dirty="0" smtClean="0"/>
                <a:t>nterests </a:t>
              </a:r>
              <a:r>
                <a:rPr lang="en-US" sz="1600" i="1" dirty="0"/>
                <a:t>in </a:t>
              </a:r>
              <a:r>
                <a:rPr lang="en-US" sz="1600" i="1" dirty="0" smtClean="0"/>
                <a:t>specific categories of information</a:t>
              </a:r>
              <a:endParaRPr lang="en-US" sz="1600" i="1" dirty="0"/>
            </a:p>
          </p:txBody>
        </p:sp>
      </p:grpSp>
      <p:grpSp>
        <p:nvGrpSpPr>
          <p:cNvPr id="13" name="Group 64"/>
          <p:cNvGrpSpPr/>
          <p:nvPr/>
        </p:nvGrpSpPr>
        <p:grpSpPr>
          <a:xfrm>
            <a:off x="0" y="1699756"/>
            <a:ext cx="9002109" cy="628673"/>
            <a:chOff x="-681" y="1523895"/>
            <a:chExt cx="9002109" cy="628673"/>
          </a:xfrm>
        </p:grpSpPr>
        <p:sp>
          <p:nvSpPr>
            <p:cNvPr id="14" name="Pentagon 13"/>
            <p:cNvSpPr/>
            <p:nvPr/>
          </p:nvSpPr>
          <p:spPr>
            <a:xfrm>
              <a:off x="-681" y="1523895"/>
              <a:ext cx="3037140" cy="628673"/>
            </a:xfrm>
            <a:prstGeom prst="homePlate">
              <a:avLst/>
            </a:prstGeom>
            <a:solidFill>
              <a:srgbClr val="498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a:spLocks noChangeArrowheads="1"/>
            </p:cNvSpPr>
            <p:nvPr/>
          </p:nvSpPr>
          <p:spPr bwMode="auto">
            <a:xfrm>
              <a:off x="3124200" y="1691148"/>
              <a:ext cx="5877228" cy="338554"/>
            </a:xfrm>
            <a:prstGeom prst="rect">
              <a:avLst/>
            </a:prstGeom>
            <a:noFill/>
            <a:ln w="9525">
              <a:noFill/>
              <a:miter lim="800000"/>
              <a:headEnd/>
              <a:tailEnd/>
            </a:ln>
          </p:spPr>
          <p:txBody>
            <a:bodyPr wrap="square">
              <a:spAutoFit/>
            </a:bodyPr>
            <a:lstStyle/>
            <a:p>
              <a:r>
                <a:rPr lang="en-US" sz="1600" i="1" dirty="0"/>
                <a:t>Reach </a:t>
              </a:r>
              <a:r>
                <a:rPr lang="en-US" sz="1600" i="1" dirty="0" smtClean="0"/>
                <a:t>internet users </a:t>
              </a:r>
              <a:r>
                <a:rPr lang="en-US" sz="1600" i="1" dirty="0"/>
                <a:t>of </a:t>
              </a:r>
              <a:r>
                <a:rPr lang="en-US" sz="1600" i="1" dirty="0" smtClean="0"/>
                <a:t>specific </a:t>
              </a:r>
              <a:r>
                <a:rPr lang="en-US" sz="1600" i="1" dirty="0"/>
                <a:t>a</a:t>
              </a:r>
              <a:r>
                <a:rPr lang="en-US" sz="1600" i="1" dirty="0" smtClean="0"/>
                <a:t>ges</a:t>
              </a:r>
              <a:r>
                <a:rPr lang="en-US" sz="1600" i="1" dirty="0"/>
                <a:t>, </a:t>
              </a:r>
              <a:r>
                <a:rPr lang="en-US" sz="1600" i="1" dirty="0" smtClean="0"/>
                <a:t>genders</a:t>
              </a:r>
              <a:r>
                <a:rPr lang="en-US" sz="1600" i="1" dirty="0"/>
                <a:t>, HHI’s, or </a:t>
              </a:r>
              <a:r>
                <a:rPr lang="en-US" sz="1600" i="1" dirty="0" smtClean="0"/>
                <a:t>professions</a:t>
              </a:r>
              <a:endParaRPr lang="en-US" sz="1600" i="1" dirty="0"/>
            </a:p>
          </p:txBody>
        </p:sp>
      </p:grpSp>
      <p:grpSp>
        <p:nvGrpSpPr>
          <p:cNvPr id="16" name="Group 66"/>
          <p:cNvGrpSpPr/>
          <p:nvPr/>
        </p:nvGrpSpPr>
        <p:grpSpPr>
          <a:xfrm>
            <a:off x="-12449" y="3064475"/>
            <a:ext cx="9090077" cy="628673"/>
            <a:chOff x="-12449" y="2888719"/>
            <a:chExt cx="9090077" cy="628673"/>
          </a:xfrm>
        </p:grpSpPr>
        <p:grpSp>
          <p:nvGrpSpPr>
            <p:cNvPr id="17" name="Group 28"/>
            <p:cNvGrpSpPr/>
            <p:nvPr/>
          </p:nvGrpSpPr>
          <p:grpSpPr>
            <a:xfrm>
              <a:off x="-12449" y="2888719"/>
              <a:ext cx="3037140" cy="628673"/>
              <a:chOff x="0" y="990600"/>
              <a:chExt cx="4059858" cy="1211490"/>
            </a:xfrm>
            <a:solidFill>
              <a:srgbClr val="2B67AF"/>
            </a:solidFill>
          </p:grpSpPr>
          <p:sp>
            <p:nvSpPr>
              <p:cNvPr id="19" name="Pentagon 18"/>
              <p:cNvSpPr/>
              <p:nvPr/>
            </p:nvSpPr>
            <p:spPr>
              <a:xfrm>
                <a:off x="0" y="990600"/>
                <a:ext cx="4059858" cy="12114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TextBox 19"/>
              <p:cNvSpPr txBox="1"/>
              <p:nvPr/>
            </p:nvSpPr>
            <p:spPr>
              <a:xfrm>
                <a:off x="34621" y="1086394"/>
                <a:ext cx="3125914" cy="897102"/>
              </a:xfrm>
              <a:prstGeom prst="rect">
                <a:avLst/>
              </a:prstGeom>
              <a:grp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Behavioral Targeting</a:t>
                </a:r>
                <a:endParaRPr lang="en-US" b="1" dirty="0">
                  <a:solidFill>
                    <a:schemeClr val="bg1"/>
                  </a:solidFill>
                  <a:latin typeface="Century Gothic" pitchFamily="34" charset="0"/>
                </a:endParaRPr>
              </a:p>
            </p:txBody>
          </p:sp>
        </p:grpSp>
        <p:sp>
          <p:nvSpPr>
            <p:cNvPr id="18" name="TextBox 17"/>
            <p:cNvSpPr txBox="1">
              <a:spLocks noChangeArrowheads="1"/>
            </p:cNvSpPr>
            <p:nvPr/>
          </p:nvSpPr>
          <p:spPr bwMode="auto">
            <a:xfrm>
              <a:off x="3124200" y="2910348"/>
              <a:ext cx="5953428" cy="584775"/>
            </a:xfrm>
            <a:prstGeom prst="rect">
              <a:avLst/>
            </a:prstGeom>
            <a:noFill/>
            <a:ln w="9525">
              <a:noFill/>
              <a:miter lim="800000"/>
              <a:headEnd/>
              <a:tailEnd/>
            </a:ln>
          </p:spPr>
          <p:txBody>
            <a:bodyPr wrap="square">
              <a:spAutoFit/>
            </a:bodyPr>
            <a:lstStyle/>
            <a:p>
              <a:r>
                <a:rPr lang="en-US" sz="1600" i="1" dirty="0"/>
                <a:t>Reach </a:t>
              </a:r>
              <a:r>
                <a:rPr lang="en-US" sz="1600" i="1" dirty="0" smtClean="0"/>
                <a:t>internet </a:t>
              </a:r>
              <a:r>
                <a:rPr lang="en-US" sz="1600" i="1" dirty="0"/>
                <a:t>u</a:t>
              </a:r>
              <a:r>
                <a:rPr lang="en-US" sz="1600" i="1" dirty="0" smtClean="0"/>
                <a:t>sers </a:t>
              </a:r>
              <a:r>
                <a:rPr lang="en-US" sz="1600" i="1" dirty="0"/>
                <a:t>with </a:t>
              </a:r>
              <a:r>
                <a:rPr lang="en-US" sz="1600" i="1" dirty="0" smtClean="0"/>
                <a:t>behaviors </a:t>
              </a:r>
              <a:r>
                <a:rPr lang="en-US" sz="1600" i="1" dirty="0"/>
                <a:t>s</a:t>
              </a:r>
              <a:r>
                <a:rPr lang="en-US" sz="1600" i="1" dirty="0" smtClean="0"/>
                <a:t>howing </a:t>
              </a:r>
              <a:r>
                <a:rPr lang="en-US" sz="1600" i="1" dirty="0"/>
                <a:t>i</a:t>
              </a:r>
              <a:r>
                <a:rPr lang="en-US" sz="1600" i="1" dirty="0" smtClean="0"/>
                <a:t>nterest </a:t>
              </a:r>
              <a:r>
                <a:rPr lang="en-US" sz="1600" i="1" dirty="0"/>
                <a:t>in </a:t>
              </a:r>
              <a:r>
                <a:rPr lang="en-US" sz="1600" i="1" dirty="0" smtClean="0"/>
                <a:t>specific products </a:t>
              </a:r>
              <a:r>
                <a:rPr lang="en-US" sz="1600" i="1" dirty="0"/>
                <a:t>&amp; </a:t>
              </a:r>
              <a:r>
                <a:rPr lang="en-US" sz="1600" i="1" dirty="0" smtClean="0"/>
                <a:t>services</a:t>
              </a:r>
              <a:endParaRPr lang="en-US" sz="1600" i="1" dirty="0"/>
            </a:p>
          </p:txBody>
        </p:sp>
      </p:grpSp>
      <p:sp>
        <p:nvSpPr>
          <p:cNvPr id="22" name="TextBox 21"/>
          <p:cNvSpPr txBox="1"/>
          <p:nvPr/>
        </p:nvSpPr>
        <p:spPr>
          <a:xfrm>
            <a:off x="-12449" y="1793164"/>
            <a:ext cx="2831224" cy="454292"/>
          </a:xfrm>
          <a:prstGeom prst="rect">
            <a:avLst/>
          </a:prstGeom>
          <a:no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Demographic Targeting</a:t>
            </a:r>
            <a:endParaRPr lang="en-US" b="1" dirty="0">
              <a:solidFill>
                <a:schemeClr val="bg1"/>
              </a:solidFill>
              <a:latin typeface="Century Gothic" pitchFamily="34" charset="0"/>
            </a:endParaRPr>
          </a:p>
        </p:txBody>
      </p:sp>
      <p:sp>
        <p:nvSpPr>
          <p:cNvPr id="23" name="TextBox 22"/>
          <p:cNvSpPr txBox="1"/>
          <p:nvPr/>
        </p:nvSpPr>
        <p:spPr>
          <a:xfrm>
            <a:off x="-12449" y="2461756"/>
            <a:ext cx="2342308" cy="454292"/>
          </a:xfrm>
          <a:prstGeom prst="rect">
            <a:avLst/>
          </a:prstGeom>
          <a:no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Category Targeting</a:t>
            </a:r>
            <a:endParaRPr lang="en-US" b="1" dirty="0">
              <a:solidFill>
                <a:schemeClr val="bg1"/>
              </a:solidFill>
              <a:latin typeface="Century Gothic" pitchFamily="34" charset="0"/>
            </a:endParaRPr>
          </a:p>
        </p:txBody>
      </p:sp>
      <p:grpSp>
        <p:nvGrpSpPr>
          <p:cNvPr id="24" name="Group 67"/>
          <p:cNvGrpSpPr/>
          <p:nvPr/>
        </p:nvGrpSpPr>
        <p:grpSpPr>
          <a:xfrm>
            <a:off x="-18218" y="3750692"/>
            <a:ext cx="9009818" cy="628673"/>
            <a:chOff x="-18218" y="3574936"/>
            <a:chExt cx="9009818" cy="628673"/>
          </a:xfrm>
        </p:grpSpPr>
        <p:grpSp>
          <p:nvGrpSpPr>
            <p:cNvPr id="25" name="Group 28"/>
            <p:cNvGrpSpPr/>
            <p:nvPr/>
          </p:nvGrpSpPr>
          <p:grpSpPr>
            <a:xfrm>
              <a:off x="-18218" y="3574936"/>
              <a:ext cx="3054677" cy="628673"/>
              <a:chOff x="-23442" y="1047440"/>
              <a:chExt cx="4083300" cy="1211490"/>
            </a:xfrm>
            <a:solidFill>
              <a:schemeClr val="tx2">
                <a:lumMod val="60000"/>
                <a:lumOff val="40000"/>
              </a:schemeClr>
            </a:solidFill>
          </p:grpSpPr>
          <p:sp>
            <p:nvSpPr>
              <p:cNvPr id="27" name="Pentagon 26"/>
              <p:cNvSpPr/>
              <p:nvPr/>
            </p:nvSpPr>
            <p:spPr>
              <a:xfrm>
                <a:off x="0" y="1047440"/>
                <a:ext cx="4059858" cy="1211490"/>
              </a:xfrm>
              <a:prstGeom prst="homePlate">
                <a:avLst/>
              </a:prstGeom>
              <a:solidFill>
                <a:srgbClr val="2251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TextBox 27"/>
              <p:cNvSpPr txBox="1"/>
              <p:nvPr/>
            </p:nvSpPr>
            <p:spPr>
              <a:xfrm>
                <a:off x="-23442" y="1102458"/>
                <a:ext cx="3506728" cy="978657"/>
              </a:xfrm>
              <a:prstGeom prst="rect">
                <a:avLst/>
              </a:prstGeom>
              <a:noFill/>
            </p:spPr>
            <p:txBody>
              <a:bodyPr wrap="none" anchor="ctr">
                <a:spAutoFit/>
              </a:bodyPr>
              <a:lstStyle/>
              <a:p>
                <a:pPr>
                  <a:lnSpc>
                    <a:spcPct val="150000"/>
                  </a:lnSpc>
                  <a:defRPr/>
                </a:pPr>
                <a:r>
                  <a:rPr lang="en-US" sz="2000" b="1" dirty="0" smtClean="0">
                    <a:solidFill>
                      <a:schemeClr val="bg1"/>
                    </a:solidFill>
                    <a:latin typeface="Century Gothic" pitchFamily="34" charset="0"/>
                  </a:rPr>
                  <a:t>Contextual Targeting</a:t>
                </a:r>
              </a:p>
            </p:txBody>
          </p:sp>
        </p:grpSp>
        <p:sp>
          <p:nvSpPr>
            <p:cNvPr id="26" name="Rectangle 25"/>
            <p:cNvSpPr/>
            <p:nvPr/>
          </p:nvSpPr>
          <p:spPr>
            <a:xfrm>
              <a:off x="3124200" y="3715972"/>
              <a:ext cx="5867400" cy="338554"/>
            </a:xfrm>
            <a:prstGeom prst="rect">
              <a:avLst/>
            </a:prstGeom>
          </p:spPr>
          <p:txBody>
            <a:bodyPr wrap="square">
              <a:spAutoFit/>
            </a:bodyPr>
            <a:lstStyle/>
            <a:p>
              <a:r>
                <a:rPr lang="en-US" sz="1600" i="1" dirty="0" smtClean="0"/>
                <a:t>Reach internet users interested in your products or services</a:t>
              </a:r>
              <a:endParaRPr lang="en-US" sz="1600" i="1" dirty="0"/>
            </a:p>
          </p:txBody>
        </p:sp>
      </p:grpSp>
      <p:grpSp>
        <p:nvGrpSpPr>
          <p:cNvPr id="29" name="Group 68"/>
          <p:cNvGrpSpPr/>
          <p:nvPr/>
        </p:nvGrpSpPr>
        <p:grpSpPr>
          <a:xfrm>
            <a:off x="1824" y="4426343"/>
            <a:ext cx="8989776" cy="628673"/>
            <a:chOff x="1824" y="4250587"/>
            <a:chExt cx="8989776" cy="628673"/>
          </a:xfrm>
        </p:grpSpPr>
        <p:grpSp>
          <p:nvGrpSpPr>
            <p:cNvPr id="30" name="Group 28"/>
            <p:cNvGrpSpPr/>
            <p:nvPr/>
          </p:nvGrpSpPr>
          <p:grpSpPr>
            <a:xfrm>
              <a:off x="1824" y="4250587"/>
              <a:ext cx="3037140" cy="628673"/>
              <a:chOff x="0" y="1019020"/>
              <a:chExt cx="4059858" cy="1211490"/>
            </a:xfrm>
            <a:solidFill>
              <a:schemeClr val="tx2">
                <a:lumMod val="60000"/>
                <a:lumOff val="40000"/>
              </a:schemeClr>
            </a:solidFill>
          </p:grpSpPr>
          <p:sp>
            <p:nvSpPr>
              <p:cNvPr id="32" name="Pentagon 31"/>
              <p:cNvSpPr/>
              <p:nvPr/>
            </p:nvSpPr>
            <p:spPr>
              <a:xfrm>
                <a:off x="0" y="1019020"/>
                <a:ext cx="4059858" cy="1211490"/>
              </a:xfrm>
              <a:prstGeom prst="homePlate">
                <a:avLst/>
              </a:prstGeom>
              <a:solidFill>
                <a:srgbClr val="1D4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33" name="TextBox 32"/>
              <p:cNvSpPr txBox="1"/>
              <p:nvPr/>
            </p:nvSpPr>
            <p:spPr>
              <a:xfrm>
                <a:off x="30427" y="1097220"/>
                <a:ext cx="2921057" cy="875448"/>
              </a:xfrm>
              <a:prstGeom prst="rect">
                <a:avLst/>
              </a:prstGeom>
              <a:no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Job Title Targeting</a:t>
                </a:r>
                <a:endParaRPr lang="en-US" b="1" dirty="0">
                  <a:solidFill>
                    <a:schemeClr val="bg1"/>
                  </a:solidFill>
                  <a:latin typeface="Century Gothic" pitchFamily="34" charset="0"/>
                </a:endParaRPr>
              </a:p>
            </p:txBody>
          </p:sp>
        </p:grpSp>
        <p:sp>
          <p:nvSpPr>
            <p:cNvPr id="31" name="Rectangle 30"/>
            <p:cNvSpPr/>
            <p:nvPr/>
          </p:nvSpPr>
          <p:spPr>
            <a:xfrm>
              <a:off x="3124200" y="4403054"/>
              <a:ext cx="5867400" cy="338554"/>
            </a:xfrm>
            <a:prstGeom prst="rect">
              <a:avLst/>
            </a:prstGeom>
          </p:spPr>
          <p:txBody>
            <a:bodyPr wrap="square">
              <a:spAutoFit/>
            </a:bodyPr>
            <a:lstStyle/>
            <a:p>
              <a:r>
                <a:rPr lang="en-US" sz="1600" i="1" dirty="0" smtClean="0"/>
                <a:t>Reach internet users interested in a specific field or profession</a:t>
              </a:r>
              <a:endParaRPr lang="en-US" sz="1600" i="1" dirty="0"/>
            </a:p>
          </p:txBody>
        </p:sp>
      </p:grpSp>
      <p:grpSp>
        <p:nvGrpSpPr>
          <p:cNvPr id="34" name="Group 69"/>
          <p:cNvGrpSpPr/>
          <p:nvPr/>
        </p:nvGrpSpPr>
        <p:grpSpPr>
          <a:xfrm>
            <a:off x="1824" y="5104716"/>
            <a:ext cx="9065976" cy="847657"/>
            <a:chOff x="1824" y="4928960"/>
            <a:chExt cx="9065976" cy="847657"/>
          </a:xfrm>
        </p:grpSpPr>
        <p:grpSp>
          <p:nvGrpSpPr>
            <p:cNvPr id="35" name="Group 28"/>
            <p:cNvGrpSpPr/>
            <p:nvPr/>
          </p:nvGrpSpPr>
          <p:grpSpPr>
            <a:xfrm>
              <a:off x="1824" y="4928960"/>
              <a:ext cx="3048636" cy="656823"/>
              <a:chOff x="0" y="990600"/>
              <a:chExt cx="4059858" cy="1211490"/>
            </a:xfrm>
            <a:solidFill>
              <a:schemeClr val="tx2">
                <a:lumMod val="75000"/>
              </a:schemeClr>
            </a:solidFill>
          </p:grpSpPr>
          <p:sp>
            <p:nvSpPr>
              <p:cNvPr id="37" name="Pentagon 36"/>
              <p:cNvSpPr/>
              <p:nvPr/>
            </p:nvSpPr>
            <p:spPr>
              <a:xfrm>
                <a:off x="0" y="990600"/>
                <a:ext cx="4059858" cy="12114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38" name="TextBox 37"/>
              <p:cNvSpPr txBox="1"/>
              <p:nvPr/>
            </p:nvSpPr>
            <p:spPr>
              <a:xfrm>
                <a:off x="20487" y="1087560"/>
                <a:ext cx="3253731" cy="837928"/>
              </a:xfrm>
              <a:prstGeom prst="rect">
                <a:avLst/>
              </a:prstGeom>
              <a:grp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Search Re-Targeting</a:t>
                </a:r>
                <a:endParaRPr lang="en-US" b="1" dirty="0">
                  <a:solidFill>
                    <a:schemeClr val="bg1"/>
                  </a:solidFill>
                  <a:latin typeface="Century Gothic" pitchFamily="34" charset="0"/>
                </a:endParaRPr>
              </a:p>
            </p:txBody>
          </p:sp>
        </p:grpSp>
        <p:sp>
          <p:nvSpPr>
            <p:cNvPr id="36" name="Rectangle 35"/>
            <p:cNvSpPr/>
            <p:nvPr/>
          </p:nvSpPr>
          <p:spPr>
            <a:xfrm>
              <a:off x="3124200" y="4945620"/>
              <a:ext cx="5943600" cy="830997"/>
            </a:xfrm>
            <a:prstGeom prst="rect">
              <a:avLst/>
            </a:prstGeom>
          </p:spPr>
          <p:txBody>
            <a:bodyPr wrap="square">
              <a:spAutoFit/>
            </a:bodyPr>
            <a:lstStyle/>
            <a:p>
              <a:r>
                <a:rPr lang="en-US" sz="1600" i="1" dirty="0" smtClean="0">
                  <a:latin typeface="Calibri" pitchFamily="34" charset="0"/>
                </a:rPr>
                <a:t>Reach internet users who are looking for your services or products and may not know who you are </a:t>
              </a:r>
              <a:br>
                <a:rPr lang="en-US" sz="1600" i="1" dirty="0" smtClean="0">
                  <a:latin typeface="Calibri" pitchFamily="34" charset="0"/>
                </a:rPr>
              </a:br>
              <a:endParaRPr lang="en-US" sz="1600" i="1" dirty="0">
                <a:latin typeface="Calibri" pitchFamily="34" charset="0"/>
              </a:endParaRPr>
            </a:p>
          </p:txBody>
        </p:sp>
      </p:grpSp>
      <p:grpSp>
        <p:nvGrpSpPr>
          <p:cNvPr id="39" name="Group 70"/>
          <p:cNvGrpSpPr/>
          <p:nvPr/>
        </p:nvGrpSpPr>
        <p:grpSpPr>
          <a:xfrm>
            <a:off x="1824" y="5820059"/>
            <a:ext cx="8989776" cy="628673"/>
            <a:chOff x="1824" y="5644303"/>
            <a:chExt cx="8989776" cy="628673"/>
          </a:xfrm>
        </p:grpSpPr>
        <p:grpSp>
          <p:nvGrpSpPr>
            <p:cNvPr id="40" name="Group 28"/>
            <p:cNvGrpSpPr/>
            <p:nvPr/>
          </p:nvGrpSpPr>
          <p:grpSpPr>
            <a:xfrm>
              <a:off x="1824" y="5644303"/>
              <a:ext cx="3037140" cy="628673"/>
              <a:chOff x="0" y="990600"/>
              <a:chExt cx="4059858" cy="1211490"/>
            </a:xfrm>
            <a:solidFill>
              <a:schemeClr val="tx2">
                <a:lumMod val="60000"/>
                <a:lumOff val="40000"/>
              </a:schemeClr>
            </a:solidFill>
          </p:grpSpPr>
          <p:sp>
            <p:nvSpPr>
              <p:cNvPr id="42" name="Pentagon 41"/>
              <p:cNvSpPr/>
              <p:nvPr/>
            </p:nvSpPr>
            <p:spPr>
              <a:xfrm>
                <a:off x="0" y="990600"/>
                <a:ext cx="4059858" cy="1211490"/>
              </a:xfrm>
              <a:prstGeom prst="homePlat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3" name="TextBox 42"/>
              <p:cNvSpPr txBox="1"/>
              <p:nvPr/>
            </p:nvSpPr>
            <p:spPr>
              <a:xfrm>
                <a:off x="46788" y="1068800"/>
                <a:ext cx="2749632" cy="875448"/>
              </a:xfrm>
              <a:prstGeom prst="rect">
                <a:avLst/>
              </a:prstGeom>
              <a:noFill/>
            </p:spPr>
            <p:txBody>
              <a:bodyPr wrap="none" anchor="ctr">
                <a:spAutoFit/>
              </a:bodyPr>
              <a:lstStyle/>
              <a:p>
                <a:pPr fontAlgn="auto">
                  <a:lnSpc>
                    <a:spcPct val="150000"/>
                  </a:lnSpc>
                  <a:spcBef>
                    <a:spcPts val="0"/>
                  </a:spcBef>
                  <a:spcAft>
                    <a:spcPts val="0"/>
                  </a:spcAft>
                  <a:defRPr/>
                </a:pPr>
                <a:r>
                  <a:rPr lang="en-US" b="1" dirty="0" smtClean="0">
                    <a:solidFill>
                      <a:schemeClr val="bg1"/>
                    </a:solidFill>
                    <a:latin typeface="Century Gothic" pitchFamily="34" charset="0"/>
                  </a:rPr>
                  <a:t>Site Re-Targeting</a:t>
                </a:r>
                <a:endParaRPr lang="en-US" b="1" dirty="0">
                  <a:solidFill>
                    <a:schemeClr val="bg1"/>
                  </a:solidFill>
                  <a:latin typeface="Century Gothic" pitchFamily="34" charset="0"/>
                </a:endParaRPr>
              </a:p>
            </p:txBody>
          </p:sp>
        </p:grpSp>
        <p:sp>
          <p:nvSpPr>
            <p:cNvPr id="41" name="TextBox 40"/>
            <p:cNvSpPr txBox="1">
              <a:spLocks noChangeArrowheads="1"/>
            </p:cNvSpPr>
            <p:nvPr/>
          </p:nvSpPr>
          <p:spPr bwMode="auto">
            <a:xfrm>
              <a:off x="3124200" y="5742698"/>
              <a:ext cx="5867400" cy="338554"/>
            </a:xfrm>
            <a:prstGeom prst="rect">
              <a:avLst/>
            </a:prstGeom>
            <a:noFill/>
            <a:ln w="9525">
              <a:noFill/>
              <a:miter lim="800000"/>
              <a:headEnd/>
              <a:tailEnd/>
            </a:ln>
          </p:spPr>
          <p:txBody>
            <a:bodyPr wrap="square">
              <a:spAutoFit/>
            </a:bodyPr>
            <a:lstStyle/>
            <a:p>
              <a:r>
                <a:rPr lang="en-US" sz="1600" i="1" dirty="0">
                  <a:latin typeface="Calibri" pitchFamily="34" charset="0"/>
                </a:rPr>
                <a:t>Reach Internet Users who already know who you are </a:t>
              </a:r>
            </a:p>
          </p:txBody>
        </p:sp>
      </p:grpSp>
      <p:sp>
        <p:nvSpPr>
          <p:cNvPr id="47" name="Title 6"/>
          <p:cNvSpPr txBox="1">
            <a:spLocks/>
          </p:cNvSpPr>
          <p:nvPr/>
        </p:nvSpPr>
        <p:spPr>
          <a:xfrm>
            <a:off x="354842" y="216135"/>
            <a:ext cx="8640501" cy="71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smtClean="0"/>
              <a:t>setting your target</a:t>
            </a:r>
          </a:p>
        </p:txBody>
      </p:sp>
    </p:spTree>
    <p:extLst>
      <p:ext uri="{BB962C8B-B14F-4D97-AF65-F5344CB8AC3E}">
        <p14:creationId xmlns:p14="http://schemas.microsoft.com/office/powerpoint/2010/main" xmlns="" val="144760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6769100" y="1066800"/>
            <a:ext cx="2374900" cy="5524500"/>
            <a:chOff x="-1187450" y="762000"/>
            <a:chExt cx="2374900" cy="5524500"/>
          </a:xfrm>
        </p:grpSpPr>
        <p:sp>
          <p:nvSpPr>
            <p:cNvPr id="5" name="Rounded Rectangle 4"/>
            <p:cNvSpPr/>
            <p:nvPr/>
          </p:nvSpPr>
          <p:spPr>
            <a:xfrm>
              <a:off x="-1066800" y="1295400"/>
              <a:ext cx="2133600" cy="4267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3" descr="http://rack.0.mshcdn.com/media/ZgkyMDE0LzA3LzAxLzk1L2lwaG9uZTZtb2NrLjRmMDE2LmpwZwpwCXRodW1iCTEyMDB4OTYwMD4/ab50f9ff/aac/iphone-6-mockups.jpg"/>
            <p:cNvPicPr>
              <a:picLocks noChangeAspect="1" noChangeArrowheads="1"/>
            </p:cNvPicPr>
            <p:nvPr/>
          </p:nvPicPr>
          <p:blipFill>
            <a:blip r:embed="rId2" cstate="print">
              <a:clrChange>
                <a:clrFrom>
                  <a:srgbClr val="F7F7F9"/>
                </a:clrFrom>
                <a:clrTo>
                  <a:srgbClr val="F7F7F9">
                    <a:alpha val="0"/>
                  </a:srgbClr>
                </a:clrTo>
              </a:clrChange>
            </a:blip>
            <a:srcRect r="75816"/>
            <a:stretch>
              <a:fillRect/>
            </a:stretch>
          </p:blipFill>
          <p:spPr bwMode="auto">
            <a:xfrm>
              <a:off x="-1187450" y="762000"/>
              <a:ext cx="2374900" cy="5524500"/>
            </a:xfrm>
            <a:prstGeom prst="rect">
              <a:avLst/>
            </a:prstGeom>
            <a:noFill/>
            <a:ln w="9525">
              <a:noFill/>
              <a:miter lim="800000"/>
              <a:headEnd/>
              <a:tailEnd/>
            </a:ln>
          </p:spPr>
        </p:pic>
      </p:grpSp>
      <p:sp>
        <p:nvSpPr>
          <p:cNvPr id="8" name="TextBox 7"/>
          <p:cNvSpPr txBox="1">
            <a:spLocks noChangeArrowheads="1"/>
          </p:cNvSpPr>
          <p:nvPr/>
        </p:nvSpPr>
        <p:spPr bwMode="auto">
          <a:xfrm>
            <a:off x="609600" y="990600"/>
            <a:ext cx="6477000" cy="646331"/>
          </a:xfrm>
          <a:prstGeom prst="rect">
            <a:avLst/>
          </a:prstGeom>
          <a:noFill/>
          <a:ln w="9525">
            <a:noFill/>
            <a:miter lim="800000"/>
            <a:headEnd/>
            <a:tailEnd/>
          </a:ln>
        </p:spPr>
        <p:txBody>
          <a:bodyPr>
            <a:spAutoFit/>
          </a:bodyPr>
          <a:lstStyle/>
          <a:p>
            <a:r>
              <a:rPr lang="en-US" dirty="0">
                <a:latin typeface="Century Gothic" pitchFamily="34" charset="0"/>
              </a:rPr>
              <a:t>Whether you want to target a 2 mile radius of an event or business, or a city or the entire US</a:t>
            </a:r>
          </a:p>
        </p:txBody>
      </p:sp>
      <p:sp>
        <p:nvSpPr>
          <p:cNvPr id="9" name="TextBox 1"/>
          <p:cNvSpPr txBox="1"/>
          <p:nvPr/>
        </p:nvSpPr>
        <p:spPr>
          <a:xfrm>
            <a:off x="609600" y="1752600"/>
            <a:ext cx="4848225" cy="707886"/>
          </a:xfrm>
          <a:prstGeom prst="rect">
            <a:avLst/>
          </a:prstGeom>
          <a:effectLst/>
        </p:spPr>
        <p:txBody>
          <a:bodyPr>
            <a:spAutoFit/>
          </a:bodyPr>
          <a:lstStyle/>
          <a:p>
            <a:pPr fontAlgn="auto">
              <a:spcBef>
                <a:spcPts val="0"/>
              </a:spcBef>
              <a:spcAft>
                <a:spcPts val="0"/>
              </a:spcAft>
              <a:defRPr/>
            </a:pPr>
            <a:r>
              <a:rPr lang="en-US" sz="2000" b="1" dirty="0">
                <a:solidFill>
                  <a:srgbClr val="C81D5E"/>
                </a:solidFill>
                <a:latin typeface="Century Gothic" pitchFamily="34" charset="0"/>
              </a:rPr>
              <a:t>Target hyper-locally, nationally and globally</a:t>
            </a:r>
          </a:p>
        </p:txBody>
      </p:sp>
      <p:pic>
        <p:nvPicPr>
          <p:cNvPr id="10" name="Picture 3" descr="C:\Users\crpthomsu\AppData\Local\Microsoft\Windows\Temporary Internet Files\Content.Outlook\4FCUPPDY\IMG_0648.PNG"/>
          <p:cNvPicPr>
            <a:picLocks noChangeAspect="1" noChangeArrowheads="1"/>
          </p:cNvPicPr>
          <p:nvPr/>
        </p:nvPicPr>
        <p:blipFill>
          <a:blip r:embed="rId3" cstate="print"/>
          <a:srcRect/>
          <a:stretch>
            <a:fillRect/>
          </a:stretch>
        </p:blipFill>
        <p:spPr bwMode="auto">
          <a:xfrm>
            <a:off x="6934200" y="1998663"/>
            <a:ext cx="1905000" cy="3390900"/>
          </a:xfrm>
          <a:prstGeom prst="rect">
            <a:avLst/>
          </a:prstGeom>
          <a:noFill/>
          <a:ln w="9525">
            <a:noFill/>
            <a:miter lim="800000"/>
            <a:headEnd/>
            <a:tailEnd/>
          </a:ln>
        </p:spPr>
      </p:pic>
      <p:pic>
        <p:nvPicPr>
          <p:cNvPr id="11" name="Picture 2" descr="C:\Users\crpthomsu\Desktop\wc.png"/>
          <p:cNvPicPr>
            <a:picLocks noChangeAspect="1" noChangeArrowheads="1"/>
          </p:cNvPicPr>
          <p:nvPr/>
        </p:nvPicPr>
        <p:blipFill>
          <a:blip r:embed="rId4" cstate="print">
            <a:clrChange>
              <a:clrFrom>
                <a:srgbClr val="FFFFFF"/>
              </a:clrFrom>
              <a:clrTo>
                <a:srgbClr val="FFFFFF">
                  <a:alpha val="0"/>
                </a:srgbClr>
              </a:clrTo>
            </a:clrChange>
          </a:blip>
          <a:srcRect b="35428"/>
          <a:stretch>
            <a:fillRect/>
          </a:stretch>
        </p:blipFill>
        <p:spPr bwMode="auto">
          <a:xfrm>
            <a:off x="6921500" y="4519613"/>
            <a:ext cx="1917700" cy="879475"/>
          </a:xfrm>
          <a:prstGeom prst="rect">
            <a:avLst/>
          </a:prstGeom>
          <a:noFill/>
          <a:ln w="9525">
            <a:noFill/>
            <a:miter lim="800000"/>
            <a:headEnd/>
            <a:tailEnd/>
          </a:ln>
        </p:spPr>
      </p:pic>
      <p:sp>
        <p:nvSpPr>
          <p:cNvPr id="12" name="Rectangle 11"/>
          <p:cNvSpPr/>
          <p:nvPr/>
        </p:nvSpPr>
        <p:spPr>
          <a:xfrm>
            <a:off x="6792913" y="4495800"/>
            <a:ext cx="2209800" cy="914400"/>
          </a:xfrm>
          <a:prstGeom prst="rect">
            <a:avLst/>
          </a:prstGeom>
          <a:noFill/>
          <a:ln w="57150">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2"/>
          <p:cNvPicPr>
            <a:picLocks noChangeAspect="1" noChangeArrowheads="1"/>
          </p:cNvPicPr>
          <p:nvPr/>
        </p:nvPicPr>
        <p:blipFill>
          <a:blip r:embed="rId5" cstate="print"/>
          <a:srcRect/>
          <a:stretch>
            <a:fillRect/>
          </a:stretch>
        </p:blipFill>
        <p:spPr bwMode="auto">
          <a:xfrm>
            <a:off x="609600" y="2189950"/>
            <a:ext cx="5715000" cy="3906050"/>
          </a:xfrm>
          <a:prstGeom prst="rect">
            <a:avLst/>
          </a:prstGeom>
          <a:noFill/>
          <a:ln w="9525">
            <a:noFill/>
            <a:miter lim="800000"/>
            <a:headEnd/>
            <a:tailEnd/>
          </a:ln>
        </p:spPr>
      </p:pic>
      <p:sp>
        <p:nvSpPr>
          <p:cNvPr id="14" name="Oval 13"/>
          <p:cNvSpPr/>
          <p:nvPr/>
        </p:nvSpPr>
        <p:spPr>
          <a:xfrm>
            <a:off x="1504950" y="2667000"/>
            <a:ext cx="1066800" cy="762000"/>
          </a:xfrm>
          <a:prstGeom prst="ellipse">
            <a:avLst/>
          </a:prstGeom>
          <a:noFill/>
          <a:ln w="28575">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952750" y="3733800"/>
            <a:ext cx="1066800" cy="762000"/>
          </a:xfrm>
          <a:prstGeom prst="ellipse">
            <a:avLst/>
          </a:prstGeom>
          <a:noFill/>
          <a:ln w="28575">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90550" y="216135"/>
            <a:ext cx="8404793" cy="715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nSpc>
                <a:spcPct val="130000"/>
              </a:lnSpc>
            </a:pPr>
            <a:r>
              <a:rPr lang="en-US" sz="3200" spc="300" dirty="0" smtClean="0">
                <a:solidFill>
                  <a:srgbClr val="92D050"/>
                </a:solidFill>
                <a:ea typeface="ＭＳ Ｐゴシック" charset="0"/>
                <a:cs typeface="Helvetica Neue"/>
              </a:rPr>
              <a:t>Mobile targeting</a:t>
            </a:r>
            <a:r>
              <a:rPr lang="en-US" sz="3200" spc="300" dirty="0" smtClean="0">
                <a:solidFill>
                  <a:schemeClr val="bg2">
                    <a:lumMod val="50000"/>
                  </a:schemeClr>
                </a:solidFill>
                <a:ea typeface="ＭＳ Ｐゴシック" charset="0"/>
                <a:cs typeface="Helvetica Neue"/>
              </a:rPr>
              <a:t>: geo-fencing</a:t>
            </a:r>
          </a:p>
        </p:txBody>
      </p:sp>
    </p:spTree>
    <p:extLst>
      <p:ext uri="{BB962C8B-B14F-4D97-AF65-F5344CB8AC3E}">
        <p14:creationId xmlns:p14="http://schemas.microsoft.com/office/powerpoint/2010/main" xmlns="" val="2839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1000" tmFilter="0, 0; .2, .5; .8, .5; 1, 0"/>
                                        <p:tgtEl>
                                          <p:spTgt spid="15"/>
                                        </p:tgtEl>
                                      </p:cBhvr>
                                    </p:animEffect>
                                    <p:animScale>
                                      <p:cBhvr>
                                        <p:cTn id="7" dur="500" autoRev="1" fill="hold"/>
                                        <p:tgtEl>
                                          <p:spTgt spid="15"/>
                                        </p:tgtEl>
                                      </p:cBhvr>
                                      <p:by x="105000" y="105000"/>
                                    </p:animScale>
                                  </p:childTnLst>
                                </p:cTn>
                              </p:par>
                              <p:par>
                                <p:cTn id="8" presetID="26" presetClass="emph" presetSubtype="0" repeatCount="10000" fill="hold" grpId="0" nodeType="withEffect">
                                  <p:stCondLst>
                                    <p:cond delay="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457200" y="914400"/>
            <a:ext cx="6257925" cy="4572804"/>
          </a:xfrm>
          <a:prstGeom prst="rect">
            <a:avLst/>
          </a:prstGeom>
          <a:noFill/>
          <a:ln w="9525">
            <a:solidFill>
              <a:schemeClr val="bg1">
                <a:lumMod val="65000"/>
              </a:schemeClr>
            </a:solidFill>
            <a:miter lim="800000"/>
            <a:headEnd/>
            <a:tailEnd/>
          </a:ln>
        </p:spPr>
      </p:pic>
      <p:sp>
        <p:nvSpPr>
          <p:cNvPr id="5" name="Rectangle 4"/>
          <p:cNvSpPr/>
          <p:nvPr/>
        </p:nvSpPr>
        <p:spPr>
          <a:xfrm>
            <a:off x="304800" y="5638800"/>
            <a:ext cx="5410200" cy="338138"/>
          </a:xfrm>
          <a:prstGeom prst="rect">
            <a:avLst/>
          </a:prstGeom>
        </p:spPr>
        <p:txBody>
          <a:bodyPr>
            <a:spAutoFit/>
          </a:bodyPr>
          <a:lstStyle/>
          <a:p>
            <a:pPr>
              <a:defRPr/>
            </a:pPr>
            <a:r>
              <a:rPr lang="en-US" sz="1600" i="1" dirty="0">
                <a:solidFill>
                  <a:srgbClr val="C81D5E"/>
                </a:solidFill>
                <a:latin typeface="Century Gothic" panose="020B0502020202020204" pitchFamily="34" charset="0"/>
              </a:rPr>
              <a:t> Pandora has over 30 million listeners every month</a:t>
            </a:r>
            <a:endParaRPr lang="en-US" sz="1600" b="1" i="1" dirty="0">
              <a:solidFill>
                <a:srgbClr val="C81D5E"/>
              </a:solidFill>
              <a:latin typeface="Century Gothic" panose="020B0502020202020204" pitchFamily="34" charset="0"/>
            </a:endParaRPr>
          </a:p>
        </p:txBody>
      </p:sp>
      <p:sp>
        <p:nvSpPr>
          <p:cNvPr id="6" name="Rounded Rectangle 5"/>
          <p:cNvSpPr/>
          <p:nvPr/>
        </p:nvSpPr>
        <p:spPr>
          <a:xfrm>
            <a:off x="4495800" y="3886200"/>
            <a:ext cx="2057400" cy="1752600"/>
          </a:xfrm>
          <a:prstGeom prst="roundRect">
            <a:avLst/>
          </a:prstGeom>
          <a:noFill/>
          <a:ln w="38100">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crpramsh\AppData\Local\Microsoft\Windows\Temporary Internet Files\Content.Outlook\B7J81QOO\imgad.jpg"/>
          <p:cNvPicPr>
            <a:picLocks noChangeAspect="1" noChangeArrowheads="1"/>
          </p:cNvPicPr>
          <p:nvPr/>
        </p:nvPicPr>
        <p:blipFill>
          <a:blip r:embed="rId3" cstate="print"/>
          <a:srcRect/>
          <a:stretch>
            <a:fillRect/>
          </a:stretch>
        </p:blipFill>
        <p:spPr bwMode="auto">
          <a:xfrm>
            <a:off x="4619625" y="1524001"/>
            <a:ext cx="1752600" cy="1460500"/>
          </a:xfrm>
          <a:prstGeom prst="rect">
            <a:avLst/>
          </a:prstGeom>
          <a:noFill/>
        </p:spPr>
      </p:pic>
      <p:sp>
        <p:nvSpPr>
          <p:cNvPr id="8" name="Rounded Rectangle 7"/>
          <p:cNvSpPr/>
          <p:nvPr/>
        </p:nvSpPr>
        <p:spPr>
          <a:xfrm>
            <a:off x="4495801" y="1371600"/>
            <a:ext cx="2057400" cy="1676400"/>
          </a:xfrm>
          <a:prstGeom prst="roundRect">
            <a:avLst/>
          </a:prstGeom>
          <a:noFill/>
          <a:ln w="38100">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p:cNvPicPr>
            <a:picLocks noChangeAspect="1" noChangeArrowheads="1"/>
          </p:cNvPicPr>
          <p:nvPr/>
        </p:nvPicPr>
        <p:blipFill>
          <a:blip r:embed="rId4" cstate="print"/>
          <a:srcRect/>
          <a:stretch>
            <a:fillRect/>
          </a:stretch>
        </p:blipFill>
        <p:spPr bwMode="auto">
          <a:xfrm>
            <a:off x="6705600" y="1447800"/>
            <a:ext cx="2190750" cy="3943350"/>
          </a:xfrm>
          <a:prstGeom prst="rect">
            <a:avLst/>
          </a:prstGeom>
          <a:noFill/>
          <a:ln w="9525">
            <a:noFill/>
            <a:miter lim="800000"/>
            <a:headEnd/>
            <a:tailEnd/>
          </a:ln>
        </p:spPr>
      </p:pic>
      <p:pic>
        <p:nvPicPr>
          <p:cNvPr id="10" name="Picture 3" descr="C:\Users\crpramsh\AppData\Local\Microsoft\Windows\Temporary Internet Files\Content.Outlook\B7J81QOO\photo (2).PNG"/>
          <p:cNvPicPr>
            <a:picLocks noChangeAspect="1" noChangeArrowheads="1"/>
          </p:cNvPicPr>
          <p:nvPr/>
        </p:nvPicPr>
        <p:blipFill>
          <a:blip r:embed="rId5" cstate="print"/>
          <a:srcRect/>
          <a:stretch>
            <a:fillRect/>
          </a:stretch>
        </p:blipFill>
        <p:spPr bwMode="auto">
          <a:xfrm>
            <a:off x="7010400" y="2057400"/>
            <a:ext cx="1621665" cy="2743200"/>
          </a:xfrm>
          <a:prstGeom prst="rect">
            <a:avLst/>
          </a:prstGeom>
          <a:noFill/>
        </p:spPr>
      </p:pic>
      <p:pic>
        <p:nvPicPr>
          <p:cNvPr id="11" name="Picture 10" descr="pandora.png"/>
          <p:cNvPicPr>
            <a:picLocks noChangeAspect="1"/>
          </p:cNvPicPr>
          <p:nvPr/>
        </p:nvPicPr>
        <p:blipFill>
          <a:blip r:embed="rId6" cstate="print"/>
          <a:stretch>
            <a:fillRect/>
          </a:stretch>
        </p:blipFill>
        <p:spPr>
          <a:xfrm>
            <a:off x="6991342" y="4191000"/>
            <a:ext cx="1695458" cy="322943"/>
          </a:xfrm>
          <a:prstGeom prst="rect">
            <a:avLst/>
          </a:prstGeom>
        </p:spPr>
      </p:pic>
      <p:sp>
        <p:nvSpPr>
          <p:cNvPr id="12" name="Title 6"/>
          <p:cNvSpPr txBox="1">
            <a:spLocks/>
          </p:cNvSpPr>
          <p:nvPr/>
        </p:nvSpPr>
        <p:spPr>
          <a:xfrm>
            <a:off x="590550" y="216135"/>
            <a:ext cx="8404793" cy="71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nSpc>
                <a:spcPct val="130000"/>
              </a:lnSpc>
            </a:pPr>
            <a:r>
              <a:rPr lang="en-US" sz="2800" spc="300" dirty="0" smtClean="0">
                <a:solidFill>
                  <a:srgbClr val="92D050"/>
                </a:solidFill>
                <a:ea typeface="ＭＳ Ｐゴシック" charset="0"/>
                <a:cs typeface="Helvetica Neue"/>
              </a:rPr>
              <a:t>AUDIO TARGETING</a:t>
            </a:r>
            <a:r>
              <a:rPr lang="en-US" sz="2800" spc="300" dirty="0" smtClean="0">
                <a:solidFill>
                  <a:schemeClr val="bg2">
                    <a:lumMod val="50000"/>
                  </a:schemeClr>
                </a:solidFill>
                <a:ea typeface="ＭＳ Ｐゴシック" charset="0"/>
                <a:cs typeface="Helvetica Neue"/>
              </a:rPr>
              <a:t>: PANDORA</a:t>
            </a:r>
          </a:p>
        </p:txBody>
      </p:sp>
      <p:sp>
        <p:nvSpPr>
          <p:cNvPr id="13" name="Rounded Rectangle 12"/>
          <p:cNvSpPr/>
          <p:nvPr/>
        </p:nvSpPr>
        <p:spPr>
          <a:xfrm>
            <a:off x="6867524" y="4124325"/>
            <a:ext cx="1943101" cy="479828"/>
          </a:xfrm>
          <a:prstGeom prst="roundRect">
            <a:avLst/>
          </a:prstGeom>
          <a:noFill/>
          <a:ln w="38100">
            <a:solidFill>
              <a:srgbClr val="C81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725597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24000"/>
            <a:ext cx="8229600" cy="4371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343400" y="1092399"/>
            <a:ext cx="4267200" cy="338554"/>
          </a:xfrm>
          <a:prstGeom prst="rect">
            <a:avLst/>
          </a:prstGeom>
          <a:noFill/>
        </p:spPr>
        <p:txBody>
          <a:bodyPr wrap="square" rtlCol="0">
            <a:spAutoFit/>
          </a:bodyPr>
          <a:lstStyle/>
          <a:p>
            <a:pPr algn="ctr"/>
            <a:r>
              <a:rPr lang="en-US" sz="1600" b="1" kern="0" dirty="0" smtClean="0">
                <a:solidFill>
                  <a:srgbClr val="002060"/>
                </a:solidFill>
                <a:latin typeface="Century Gothic" pitchFamily="34" charset="0"/>
                <a:ea typeface="Verdana" pitchFamily="34" charset="0"/>
                <a:cs typeface="Verdana" pitchFamily="34" charset="0"/>
              </a:rPr>
              <a:t>With or without Companion Banner</a:t>
            </a:r>
          </a:p>
        </p:txBody>
      </p:sp>
      <p:sp>
        <p:nvSpPr>
          <p:cNvPr id="8" name="Oval 7"/>
          <p:cNvSpPr/>
          <p:nvPr/>
        </p:nvSpPr>
        <p:spPr>
          <a:xfrm>
            <a:off x="4876800" y="3653312"/>
            <a:ext cx="1371600" cy="81438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48400" y="1933576"/>
            <a:ext cx="2362200" cy="5334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590550" y="216135"/>
            <a:ext cx="8404793" cy="71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nSpc>
                <a:spcPct val="130000"/>
              </a:lnSpc>
            </a:pPr>
            <a:r>
              <a:rPr lang="en-US" sz="2800" spc="300" dirty="0" smtClean="0">
                <a:solidFill>
                  <a:srgbClr val="92D050"/>
                </a:solidFill>
                <a:ea typeface="ＭＳ Ｐゴシック" charset="0"/>
                <a:cs typeface="Helvetica Neue"/>
              </a:rPr>
              <a:t>VIDEO TARGETING</a:t>
            </a:r>
            <a:r>
              <a:rPr lang="en-US" sz="2800" spc="300" dirty="0" smtClean="0">
                <a:solidFill>
                  <a:schemeClr val="bg2">
                    <a:lumMod val="50000"/>
                  </a:schemeClr>
                </a:solidFill>
                <a:ea typeface="ＭＳ Ｐゴシック" charset="0"/>
                <a:cs typeface="Helvetica Neue"/>
              </a:rPr>
              <a:t>: YOUTUBE</a:t>
            </a:r>
          </a:p>
        </p:txBody>
      </p:sp>
    </p:spTree>
    <p:extLst>
      <p:ext uri="{BB962C8B-B14F-4D97-AF65-F5344CB8AC3E}">
        <p14:creationId xmlns:p14="http://schemas.microsoft.com/office/powerpoint/2010/main" xmlns="" val="393565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mp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13661</TotalTime>
  <Words>741</Words>
  <Application>Microsoft Office PowerPoint</Application>
  <PresentationFormat>On-screen Show (4:3)</PresentationFormat>
  <Paragraphs>125</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Amp Master</vt:lpstr>
      <vt:lpstr>Slide 1</vt:lpstr>
      <vt:lpstr>Slide 2</vt:lpstr>
      <vt:lpstr>Slide 3</vt:lpstr>
      <vt:lpstr>Audience Targeting Options</vt:lpstr>
      <vt:lpstr>Audience Buying Groups</vt:lpstr>
      <vt:lpstr>Slide 6</vt:lpstr>
      <vt:lpstr>Slide 7</vt:lpstr>
      <vt:lpstr>Slide 8</vt:lpstr>
      <vt:lpstr>Slide 9</vt:lpstr>
      <vt:lpstr>Why Amplified for Targeted Display?</vt:lpstr>
      <vt:lpstr>Why Amplified for Targeted Display?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Throne</dc:creator>
  <cp:lastModifiedBy>crpmurpk</cp:lastModifiedBy>
  <cp:revision>1345</cp:revision>
  <dcterms:created xsi:type="dcterms:W3CDTF">2015-03-17T18:04:40Z</dcterms:created>
  <dcterms:modified xsi:type="dcterms:W3CDTF">2015-12-07T23:07:28Z</dcterms:modified>
</cp:coreProperties>
</file>