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5"/>
  </p:notesMasterIdLst>
  <p:sldIdLst>
    <p:sldId id="270" r:id="rId2"/>
    <p:sldId id="280" r:id="rId3"/>
    <p:sldId id="281" r:id="rId4"/>
    <p:sldId id="282" r:id="rId5"/>
    <p:sldId id="283" r:id="rId6"/>
    <p:sldId id="284" r:id="rId7"/>
    <p:sldId id="285" r:id="rId8"/>
    <p:sldId id="286" r:id="rId9"/>
    <p:sldId id="349" r:id="rId10"/>
    <p:sldId id="287" r:id="rId11"/>
    <p:sldId id="288" r:id="rId12"/>
    <p:sldId id="290" r:id="rId13"/>
    <p:sldId id="291" r:id="rId14"/>
    <p:sldId id="292" r:id="rId15"/>
    <p:sldId id="293" r:id="rId16"/>
    <p:sldId id="333" r:id="rId17"/>
    <p:sldId id="346" r:id="rId18"/>
    <p:sldId id="345" r:id="rId19"/>
    <p:sldId id="309" r:id="rId20"/>
    <p:sldId id="330" r:id="rId21"/>
    <p:sldId id="331" r:id="rId22"/>
    <p:sldId id="332" r:id="rId23"/>
    <p:sldId id="311" r:id="rId24"/>
    <p:sldId id="341" r:id="rId25"/>
    <p:sldId id="342" r:id="rId26"/>
    <p:sldId id="343" r:id="rId27"/>
    <p:sldId id="344" r:id="rId28"/>
    <p:sldId id="340" r:id="rId29"/>
    <p:sldId id="313" r:id="rId30"/>
    <p:sldId id="316" r:id="rId31"/>
    <p:sldId id="334" r:id="rId32"/>
    <p:sldId id="335" r:id="rId33"/>
    <p:sldId id="319" r:id="rId34"/>
    <p:sldId id="336" r:id="rId35"/>
    <p:sldId id="337" r:id="rId36"/>
    <p:sldId id="338" r:id="rId37"/>
    <p:sldId id="339" r:id="rId38"/>
    <p:sldId id="326" r:id="rId39"/>
    <p:sldId id="327" r:id="rId40"/>
    <p:sldId id="328" r:id="rId41"/>
    <p:sldId id="347" r:id="rId42"/>
    <p:sldId id="348" r:id="rId43"/>
    <p:sldId id="329" r:id="rId44"/>
  </p:sldIdLst>
  <p:sldSz cx="9144000" cy="6858000" type="screen4x3"/>
  <p:notesSz cx="6950075" cy="9236075"/>
  <p:embeddedFontLst>
    <p:embeddedFont>
      <p:font typeface="Century Gothic" pitchFamily="34" charset="0"/>
      <p:regular r:id="rId46"/>
      <p:bold r:id="rId47"/>
      <p:italic r:id="rId48"/>
      <p:boldItalic r:id="rId49"/>
    </p:embeddedFont>
    <p:embeddedFont>
      <p:font typeface="Calibri" pitchFamily="34" charset="0"/>
      <p:regular r:id="rId50"/>
      <p:bold r:id="rId51"/>
      <p:italic r:id="rId52"/>
      <p:boldItalic r:id="rId53"/>
    </p:embeddedFont>
    <p:embeddedFont>
      <p:font typeface="Cooper Black" charset="0"/>
      <p:regular r:id="rId54"/>
    </p:embeddedFont>
    <p:embeddedFont>
      <p:font typeface="Times" pitchFamily="18" charset="0"/>
      <p:regular r:id="rId55"/>
      <p:bold r:id="rId56"/>
      <p:italic r:id="rId57"/>
      <p:boldItalic r:id="rId58"/>
    </p:embeddedFont>
    <p:embeddedFont>
      <p:font typeface="Gill Sans Ultra Bold" charset="0"/>
      <p:regular r:id="rId59"/>
    </p:embeddedFont>
    <p:embeddedFont>
      <p:font typeface="Arial Black" pitchFamily="34" charset="0"/>
      <p:bold r:id="rId60"/>
    </p:embeddedFont>
    <p:embeddedFont>
      <p:font typeface="Verdana" pitchFamily="34" charset="0"/>
      <p:regular r:id="rId61"/>
      <p:bold r:id="rId62"/>
      <p:italic r:id="rId63"/>
      <p:boldItalic r:id="rId64"/>
    </p:embeddedFont>
    <p:embeddedFont>
      <p:font typeface="ＭＳ Ｐゴシック" pitchFamily="34" charset="-128"/>
      <p:regular r:id="rId65"/>
    </p:embeddedFont>
    <p:embeddedFont>
      <p:font typeface="Rockwell" charset="0"/>
      <p:regular r:id="rId66"/>
      <p:bold r:id="rId67"/>
      <p:italic r:id="rId68"/>
      <p:boldItalic r:id="rId69"/>
    </p:embeddedFont>
    <p:embeddedFont>
      <p:font typeface="David" pitchFamily="34" charset="-79"/>
      <p:regular r:id="rId70"/>
      <p:bold r:id="rId71"/>
    </p:embeddedFont>
    <p:embeddedFont>
      <p:font typeface="Georgia" pitchFamily="18" charset="0"/>
      <p:regular r:id="rId72"/>
      <p:bold r:id="rId73"/>
      <p:italic r:id="rId74"/>
      <p:boldItalic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98CA3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3032" autoAdjust="0"/>
  </p:normalViewPr>
  <p:slideViewPr>
    <p:cSldViewPr>
      <p:cViewPr>
        <p:scale>
          <a:sx n="73" d="100"/>
          <a:sy n="73" d="100"/>
        </p:scale>
        <p:origin x="-2712"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3" d="100"/>
          <a:sy n="73" d="100"/>
        </p:scale>
        <p:origin x="-2706" y="-108"/>
      </p:cViewPr>
      <p:guideLst>
        <p:guide orient="horz" pos="2909"/>
        <p:guide pos="2189"/>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font" Target="fonts/font23.fntdata"/><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2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font" Target="fonts/font29.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6.fntdata"/><Relationship Id="rId72" Type="http://schemas.openxmlformats.org/officeDocument/2006/relationships/font" Target="fonts/font2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8CA2AB7D-A037-4FB7-AD19-B6683185D98B}" type="datetimeFigureOut">
              <a:rPr lang="en-US" smtClean="0"/>
              <a:pPr/>
              <a:t>12/7/2015</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2154607D-8360-46D1-9985-A4378C3D4967}" type="slidenum">
              <a:rPr lang="en-US" smtClean="0"/>
              <a:pPr/>
              <a:t>‹#›</a:t>
            </a:fld>
            <a:endParaRPr lang="en-US"/>
          </a:p>
        </p:txBody>
      </p:sp>
    </p:spTree>
    <p:extLst>
      <p:ext uri="{BB962C8B-B14F-4D97-AF65-F5344CB8AC3E}">
        <p14:creationId xmlns="" xmlns:p14="http://schemas.microsoft.com/office/powerpoint/2010/main" val="3667484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dirty="0" smtClean="0"/>
              <a:t>Start by getting the business owner to tell you about a time when they were retargeted.</a:t>
            </a:r>
            <a:endParaRPr lang="en-US" sz="1100" dirty="0"/>
          </a:p>
          <a:p>
            <a:pPr lvl="1"/>
            <a:r>
              <a:rPr lang="en-US" dirty="0" smtClean="0"/>
              <a:t>What were they shopping for? </a:t>
            </a:r>
            <a:endParaRPr lang="en-US" sz="1100" dirty="0"/>
          </a:p>
          <a:p>
            <a:pPr lvl="1"/>
            <a:r>
              <a:rPr lang="en-US" dirty="0" smtClean="0"/>
              <a:t>Had they visited the website?</a:t>
            </a:r>
            <a:endParaRPr lang="en-US" sz="1100" dirty="0"/>
          </a:p>
          <a:p>
            <a:pPr lvl="1"/>
            <a:r>
              <a:rPr lang="en-US" dirty="0" smtClean="0"/>
              <a:t>Were they doing research?</a:t>
            </a:r>
            <a:endParaRPr lang="en-US" sz="1100" dirty="0"/>
          </a:p>
          <a:p>
            <a:pPr lvl="1"/>
            <a:r>
              <a:rPr lang="en-US" dirty="0" smtClean="0"/>
              <a:t>Were they reading content related to the ads?</a:t>
            </a:r>
            <a:endParaRPr lang="en-US" sz="1100" dirty="0"/>
          </a:p>
          <a:p>
            <a:pPr lvl="1"/>
            <a:r>
              <a:rPr lang="en-US" dirty="0" smtClean="0"/>
              <a:t>Did they buy? If not, why? Was it a relevant ad? An old ad?</a:t>
            </a:r>
            <a:endParaRPr lang="en-US" sz="1100" dirty="0"/>
          </a:p>
          <a:p>
            <a:endParaRPr lang="en-US" dirty="0"/>
          </a:p>
        </p:txBody>
      </p:sp>
      <p:sp>
        <p:nvSpPr>
          <p:cNvPr id="4" name="Slide Number Placeholder 3"/>
          <p:cNvSpPr>
            <a:spLocks noGrp="1"/>
          </p:cNvSpPr>
          <p:nvPr>
            <p:ph type="sldNum" sz="quarter" idx="10"/>
          </p:nvPr>
        </p:nvSpPr>
        <p:spPr/>
        <p:txBody>
          <a:bodyPr/>
          <a:lstStyle/>
          <a:p>
            <a:fld id="{6122E4C6-FC70-436F-B6ED-875AA3B85CDD}" type="slidenum">
              <a:rPr lang="en-US" smtClean="0"/>
              <a:pPr/>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Based on this specific example, both users on the screen fit the target he wants to reach. In the first</a:t>
            </a:r>
            <a:r>
              <a:rPr lang="en-US" baseline="0" dirty="0" smtClean="0"/>
              <a:t> case the consumer is reading Huffington Post, in the second, the lady is selecting what her next luxury car will be. First of all, how could have anyone predicted what either of those consumers would have been reading and secondly and more importantly, which one of the two is more important? Either has the potential to become a client, so why would we limit where the client’s ad can show </a:t>
            </a:r>
            <a:r>
              <a:rPr lang="en-US" baseline="0" dirty="0" smtClean="0">
                <a:sym typeface="Wingdings" pitchFamily="2" charset="2"/>
              </a:rPr>
              <a:t> adding too many limitation from the very beginning of a campaign would ultimately leads to smaller returns on investment.</a:t>
            </a:r>
            <a:endParaRPr lang="en-US" dirty="0"/>
          </a:p>
        </p:txBody>
      </p:sp>
      <p:sp>
        <p:nvSpPr>
          <p:cNvPr id="4" name="Slide Number Placeholder 3"/>
          <p:cNvSpPr>
            <a:spLocks noGrp="1"/>
          </p:cNvSpPr>
          <p:nvPr>
            <p:ph type="sldNum" sz="quarter" idx="10"/>
          </p:nvPr>
        </p:nvSpPr>
        <p:spPr/>
        <p:txBody>
          <a:bodyPr/>
          <a:lstStyle/>
          <a:p>
            <a:fld id="{717C7B44-48F4-4353-9CA0-A7464DC60520}" type="slidenum">
              <a:rPr lang="en-US" smtClean="0"/>
              <a:pPr/>
              <a:t>21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part of a media mix, retargeting enhances other kinds of advertising</a:t>
            </a:r>
            <a:r>
              <a:rPr lang="en-US" baseline="0" dirty="0" smtClean="0"/>
              <a:t>.</a:t>
            </a:r>
          </a:p>
          <a:p>
            <a:endParaRPr lang="en-US" baseline="0" dirty="0" smtClean="0"/>
          </a:p>
          <a:p>
            <a:r>
              <a:rPr lang="en-US" baseline="0" dirty="0" smtClean="0"/>
              <a:t>Use “part of a balanced breakfast” analogy. It goes like this: If all I get for breakfast is a glass of orange juice (a retargeting campaign), then I’d like it to be a good sized glass of orange juice so that it fills me up and I feel satisfied. However, if I also have eggs and bacon and toast and cereal (other marketing campaigns), then I can get buy with a smaller glass of orange juice.</a:t>
            </a:r>
          </a:p>
          <a:p>
            <a:endParaRPr lang="en-US" baseline="0" dirty="0" smtClean="0"/>
          </a:p>
          <a:p>
            <a:r>
              <a:rPr lang="en-US" baseline="0" dirty="0" smtClean="0"/>
              <a:t>in other words, it’s perfectly fine to sell a smaller retargeting campaign (&lt; 100,000/mo impressions) when it is combined with other strategies by which it will be measured.</a:t>
            </a:r>
          </a:p>
          <a:p>
            <a:endParaRPr lang="en-US" baseline="0" dirty="0" smtClean="0"/>
          </a:p>
          <a:p>
            <a:endParaRPr lang="en-US" baseline="0" dirty="0" smtClean="0"/>
          </a:p>
          <a:p>
            <a:r>
              <a:rPr lang="en-US" b="1" baseline="0" dirty="0" smtClean="0"/>
              <a:t>AS A GUIDE…  our recommendation is: ___________________ (if sold as stand alone) or ___________ when combined with other media.</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8D96B11-10FF-4909-A9CF-4927B5F902CB}" type="slidenum">
              <a:rPr lang="en-US" smtClean="0"/>
              <a:pPr/>
              <a:t>22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523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Calibri" charset="0"/>
              <a:ea typeface="ＭＳ Ｐゴシック" charset="0"/>
              <a:cs typeface="ＭＳ Ｐゴシック" charset="0"/>
            </a:endParaRPr>
          </a:p>
        </p:txBody>
      </p:sp>
      <p:sp>
        <p:nvSpPr>
          <p:cNvPr id="9523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1494" indent="-289036" eaLnBrk="0" hangingPunct="0">
              <a:defRPr sz="2400">
                <a:solidFill>
                  <a:schemeClr val="tx1"/>
                </a:solidFill>
                <a:latin typeface="Arial" charset="0"/>
                <a:ea typeface="ＭＳ Ｐゴシック" charset="0"/>
              </a:defRPr>
            </a:lvl2pPr>
            <a:lvl3pPr marL="1156145" indent="-231229" eaLnBrk="0" hangingPunct="0">
              <a:defRPr sz="2400">
                <a:solidFill>
                  <a:schemeClr val="tx1"/>
                </a:solidFill>
                <a:latin typeface="Arial" charset="0"/>
                <a:ea typeface="ＭＳ Ｐゴシック" charset="0"/>
              </a:defRPr>
            </a:lvl3pPr>
            <a:lvl4pPr marL="1618602" indent="-231229" eaLnBrk="0" hangingPunct="0">
              <a:defRPr sz="2400">
                <a:solidFill>
                  <a:schemeClr val="tx1"/>
                </a:solidFill>
                <a:latin typeface="Arial" charset="0"/>
                <a:ea typeface="ＭＳ Ｐゴシック" charset="0"/>
              </a:defRPr>
            </a:lvl4pPr>
            <a:lvl5pPr marL="2081060" indent="-231229" eaLnBrk="0" hangingPunct="0">
              <a:defRPr sz="2400">
                <a:solidFill>
                  <a:schemeClr val="tx1"/>
                </a:solidFill>
                <a:latin typeface="Arial" charset="0"/>
                <a:ea typeface="ＭＳ Ｐゴシック" charset="0"/>
              </a:defRPr>
            </a:lvl5pPr>
            <a:lvl6pPr marL="2543518" indent="-231229" eaLnBrk="0" fontAlgn="base" hangingPunct="0">
              <a:spcBef>
                <a:spcPct val="0"/>
              </a:spcBef>
              <a:spcAft>
                <a:spcPct val="0"/>
              </a:spcAft>
              <a:defRPr sz="2400">
                <a:solidFill>
                  <a:schemeClr val="tx1"/>
                </a:solidFill>
                <a:latin typeface="Arial" charset="0"/>
                <a:ea typeface="ＭＳ Ｐゴシック" charset="0"/>
              </a:defRPr>
            </a:lvl6pPr>
            <a:lvl7pPr marL="3005976" indent="-231229" eaLnBrk="0" fontAlgn="base" hangingPunct="0">
              <a:spcBef>
                <a:spcPct val="0"/>
              </a:spcBef>
              <a:spcAft>
                <a:spcPct val="0"/>
              </a:spcAft>
              <a:defRPr sz="2400">
                <a:solidFill>
                  <a:schemeClr val="tx1"/>
                </a:solidFill>
                <a:latin typeface="Arial" charset="0"/>
                <a:ea typeface="ＭＳ Ｐゴシック" charset="0"/>
              </a:defRPr>
            </a:lvl7pPr>
            <a:lvl8pPr marL="3468434" indent="-231229" eaLnBrk="0" fontAlgn="base" hangingPunct="0">
              <a:spcBef>
                <a:spcPct val="0"/>
              </a:spcBef>
              <a:spcAft>
                <a:spcPct val="0"/>
              </a:spcAft>
              <a:defRPr sz="2400">
                <a:solidFill>
                  <a:schemeClr val="tx1"/>
                </a:solidFill>
                <a:latin typeface="Arial" charset="0"/>
                <a:ea typeface="ＭＳ Ｐゴシック" charset="0"/>
              </a:defRPr>
            </a:lvl8pPr>
            <a:lvl9pPr marL="3930891" indent="-23122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75B9E9-CFEC-604F-83C8-FD51962FEDB9}" type="slidenum">
              <a:rPr lang="en-US" sz="1200">
                <a:latin typeface="Calibri" charset="0"/>
              </a:rPr>
              <a:pPr eaLnBrk="1" hangingPunct="1"/>
              <a:t>24</a:t>
            </a:fld>
            <a:endParaRPr lang="en-US" sz="12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72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972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1494" indent="-289036" eaLnBrk="0" hangingPunct="0">
              <a:defRPr sz="2400">
                <a:solidFill>
                  <a:schemeClr val="tx1"/>
                </a:solidFill>
                <a:latin typeface="Arial" charset="0"/>
                <a:ea typeface="ＭＳ Ｐゴシック" charset="0"/>
              </a:defRPr>
            </a:lvl2pPr>
            <a:lvl3pPr marL="1156145" indent="-231229" eaLnBrk="0" hangingPunct="0">
              <a:defRPr sz="2400">
                <a:solidFill>
                  <a:schemeClr val="tx1"/>
                </a:solidFill>
                <a:latin typeface="Arial" charset="0"/>
                <a:ea typeface="ＭＳ Ｐゴシック" charset="0"/>
              </a:defRPr>
            </a:lvl3pPr>
            <a:lvl4pPr marL="1618602" indent="-231229" eaLnBrk="0" hangingPunct="0">
              <a:defRPr sz="2400">
                <a:solidFill>
                  <a:schemeClr val="tx1"/>
                </a:solidFill>
                <a:latin typeface="Arial" charset="0"/>
                <a:ea typeface="ＭＳ Ｐゴシック" charset="0"/>
              </a:defRPr>
            </a:lvl4pPr>
            <a:lvl5pPr marL="2081060" indent="-231229" eaLnBrk="0" hangingPunct="0">
              <a:defRPr sz="2400">
                <a:solidFill>
                  <a:schemeClr val="tx1"/>
                </a:solidFill>
                <a:latin typeface="Arial" charset="0"/>
                <a:ea typeface="ＭＳ Ｐゴシック" charset="0"/>
              </a:defRPr>
            </a:lvl5pPr>
            <a:lvl6pPr marL="2543518" indent="-231229" eaLnBrk="0" fontAlgn="base" hangingPunct="0">
              <a:spcBef>
                <a:spcPct val="0"/>
              </a:spcBef>
              <a:spcAft>
                <a:spcPct val="0"/>
              </a:spcAft>
              <a:defRPr sz="2400">
                <a:solidFill>
                  <a:schemeClr val="tx1"/>
                </a:solidFill>
                <a:latin typeface="Arial" charset="0"/>
                <a:ea typeface="ＭＳ Ｐゴシック" charset="0"/>
              </a:defRPr>
            </a:lvl6pPr>
            <a:lvl7pPr marL="3005976" indent="-231229" eaLnBrk="0" fontAlgn="base" hangingPunct="0">
              <a:spcBef>
                <a:spcPct val="0"/>
              </a:spcBef>
              <a:spcAft>
                <a:spcPct val="0"/>
              </a:spcAft>
              <a:defRPr sz="2400">
                <a:solidFill>
                  <a:schemeClr val="tx1"/>
                </a:solidFill>
                <a:latin typeface="Arial" charset="0"/>
                <a:ea typeface="ＭＳ Ｐゴシック" charset="0"/>
              </a:defRPr>
            </a:lvl7pPr>
            <a:lvl8pPr marL="3468434" indent="-231229" eaLnBrk="0" fontAlgn="base" hangingPunct="0">
              <a:spcBef>
                <a:spcPct val="0"/>
              </a:spcBef>
              <a:spcAft>
                <a:spcPct val="0"/>
              </a:spcAft>
              <a:defRPr sz="2400">
                <a:solidFill>
                  <a:schemeClr val="tx1"/>
                </a:solidFill>
                <a:latin typeface="Arial" charset="0"/>
                <a:ea typeface="ＭＳ Ｐゴシック" charset="0"/>
              </a:defRPr>
            </a:lvl8pPr>
            <a:lvl9pPr marL="3930891" indent="-23122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072101-9959-A548-AE89-581B9F253E0B}" type="slidenum">
              <a:rPr lang="en-US" sz="1200">
                <a:latin typeface="Calibri" charset="0"/>
              </a:rPr>
              <a:pPr eaLnBrk="1" hangingPunct="1"/>
              <a:t>25</a:t>
            </a:fld>
            <a:endParaRPr lang="en-US" sz="12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933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If activity is not available for a specific section, it should not be shown. For example, if no websites are provided, then the “top performing websites” box would not appear. If video is not provided, then the video section will not appear. The same is true for the Engagement and Action sections. </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By default, all Tactics will be collapsed and Creative Names will not be visible upon initial load. </a:t>
            </a:r>
          </a:p>
          <a:p>
            <a:endParaRPr lang="en-US" dirty="0">
              <a:latin typeface="Calibri" charset="0"/>
              <a:ea typeface="ＭＳ Ｐゴシック" charset="0"/>
              <a:cs typeface="ＭＳ Ｐゴシック" charset="0"/>
            </a:endParaRPr>
          </a:p>
        </p:txBody>
      </p:sp>
      <p:sp>
        <p:nvSpPr>
          <p:cNvPr id="993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1494" indent="-289036" eaLnBrk="0" hangingPunct="0">
              <a:defRPr sz="2400">
                <a:solidFill>
                  <a:schemeClr val="tx1"/>
                </a:solidFill>
                <a:latin typeface="Arial" charset="0"/>
                <a:ea typeface="ＭＳ Ｐゴシック" charset="0"/>
              </a:defRPr>
            </a:lvl2pPr>
            <a:lvl3pPr marL="1156145" indent="-231229" eaLnBrk="0" hangingPunct="0">
              <a:defRPr sz="2400">
                <a:solidFill>
                  <a:schemeClr val="tx1"/>
                </a:solidFill>
                <a:latin typeface="Arial" charset="0"/>
                <a:ea typeface="ＭＳ Ｐゴシック" charset="0"/>
              </a:defRPr>
            </a:lvl3pPr>
            <a:lvl4pPr marL="1618602" indent="-231229" eaLnBrk="0" hangingPunct="0">
              <a:defRPr sz="2400">
                <a:solidFill>
                  <a:schemeClr val="tx1"/>
                </a:solidFill>
                <a:latin typeface="Arial" charset="0"/>
                <a:ea typeface="ＭＳ Ｐゴシック" charset="0"/>
              </a:defRPr>
            </a:lvl4pPr>
            <a:lvl5pPr marL="2081060" indent="-231229" eaLnBrk="0" hangingPunct="0">
              <a:defRPr sz="2400">
                <a:solidFill>
                  <a:schemeClr val="tx1"/>
                </a:solidFill>
                <a:latin typeface="Arial" charset="0"/>
                <a:ea typeface="ＭＳ Ｐゴシック" charset="0"/>
              </a:defRPr>
            </a:lvl5pPr>
            <a:lvl6pPr marL="2543518" indent="-231229" eaLnBrk="0" fontAlgn="base" hangingPunct="0">
              <a:spcBef>
                <a:spcPct val="0"/>
              </a:spcBef>
              <a:spcAft>
                <a:spcPct val="0"/>
              </a:spcAft>
              <a:defRPr sz="2400">
                <a:solidFill>
                  <a:schemeClr val="tx1"/>
                </a:solidFill>
                <a:latin typeface="Arial" charset="0"/>
                <a:ea typeface="ＭＳ Ｐゴシック" charset="0"/>
              </a:defRPr>
            </a:lvl6pPr>
            <a:lvl7pPr marL="3005976" indent="-231229" eaLnBrk="0" fontAlgn="base" hangingPunct="0">
              <a:spcBef>
                <a:spcPct val="0"/>
              </a:spcBef>
              <a:spcAft>
                <a:spcPct val="0"/>
              </a:spcAft>
              <a:defRPr sz="2400">
                <a:solidFill>
                  <a:schemeClr val="tx1"/>
                </a:solidFill>
                <a:latin typeface="Arial" charset="0"/>
                <a:ea typeface="ＭＳ Ｐゴシック" charset="0"/>
              </a:defRPr>
            </a:lvl7pPr>
            <a:lvl8pPr marL="3468434" indent="-231229" eaLnBrk="0" fontAlgn="base" hangingPunct="0">
              <a:spcBef>
                <a:spcPct val="0"/>
              </a:spcBef>
              <a:spcAft>
                <a:spcPct val="0"/>
              </a:spcAft>
              <a:defRPr sz="2400">
                <a:solidFill>
                  <a:schemeClr val="tx1"/>
                </a:solidFill>
                <a:latin typeface="Arial" charset="0"/>
                <a:ea typeface="ＭＳ Ｐゴシック" charset="0"/>
              </a:defRPr>
            </a:lvl8pPr>
            <a:lvl9pPr marL="3930891" indent="-23122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05E5E1-5E31-054C-96D8-37D555F60E92}" type="slidenum">
              <a:rPr lang="en-US" sz="1200">
                <a:latin typeface="Calibri" charset="0"/>
              </a:rPr>
              <a:pPr eaLnBrk="1" hangingPunct="1"/>
              <a:t>26</a:t>
            </a:fld>
            <a:endParaRPr lang="en-US" sz="120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13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
        <p:nvSpPr>
          <p:cNvPr id="1013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1494" indent="-289036" eaLnBrk="0" hangingPunct="0">
              <a:defRPr sz="2400">
                <a:solidFill>
                  <a:schemeClr val="tx1"/>
                </a:solidFill>
                <a:latin typeface="Arial" charset="0"/>
                <a:ea typeface="ＭＳ Ｐゴシック" charset="0"/>
              </a:defRPr>
            </a:lvl2pPr>
            <a:lvl3pPr marL="1156145" indent="-231229" eaLnBrk="0" hangingPunct="0">
              <a:defRPr sz="2400">
                <a:solidFill>
                  <a:schemeClr val="tx1"/>
                </a:solidFill>
                <a:latin typeface="Arial" charset="0"/>
                <a:ea typeface="ＭＳ Ｐゴシック" charset="0"/>
              </a:defRPr>
            </a:lvl3pPr>
            <a:lvl4pPr marL="1618602" indent="-231229" eaLnBrk="0" hangingPunct="0">
              <a:defRPr sz="2400">
                <a:solidFill>
                  <a:schemeClr val="tx1"/>
                </a:solidFill>
                <a:latin typeface="Arial" charset="0"/>
                <a:ea typeface="ＭＳ Ｐゴシック" charset="0"/>
              </a:defRPr>
            </a:lvl4pPr>
            <a:lvl5pPr marL="2081060" indent="-231229" eaLnBrk="0" hangingPunct="0">
              <a:defRPr sz="2400">
                <a:solidFill>
                  <a:schemeClr val="tx1"/>
                </a:solidFill>
                <a:latin typeface="Arial" charset="0"/>
                <a:ea typeface="ＭＳ Ｐゴシック" charset="0"/>
              </a:defRPr>
            </a:lvl5pPr>
            <a:lvl6pPr marL="2543518" indent="-231229" eaLnBrk="0" fontAlgn="base" hangingPunct="0">
              <a:spcBef>
                <a:spcPct val="0"/>
              </a:spcBef>
              <a:spcAft>
                <a:spcPct val="0"/>
              </a:spcAft>
              <a:defRPr sz="2400">
                <a:solidFill>
                  <a:schemeClr val="tx1"/>
                </a:solidFill>
                <a:latin typeface="Arial" charset="0"/>
                <a:ea typeface="ＭＳ Ｐゴシック" charset="0"/>
              </a:defRPr>
            </a:lvl6pPr>
            <a:lvl7pPr marL="3005976" indent="-231229" eaLnBrk="0" fontAlgn="base" hangingPunct="0">
              <a:spcBef>
                <a:spcPct val="0"/>
              </a:spcBef>
              <a:spcAft>
                <a:spcPct val="0"/>
              </a:spcAft>
              <a:defRPr sz="2400">
                <a:solidFill>
                  <a:schemeClr val="tx1"/>
                </a:solidFill>
                <a:latin typeface="Arial" charset="0"/>
                <a:ea typeface="ＭＳ Ｐゴシック" charset="0"/>
              </a:defRPr>
            </a:lvl7pPr>
            <a:lvl8pPr marL="3468434" indent="-231229" eaLnBrk="0" fontAlgn="base" hangingPunct="0">
              <a:spcBef>
                <a:spcPct val="0"/>
              </a:spcBef>
              <a:spcAft>
                <a:spcPct val="0"/>
              </a:spcAft>
              <a:defRPr sz="2400">
                <a:solidFill>
                  <a:schemeClr val="tx1"/>
                </a:solidFill>
                <a:latin typeface="Arial" charset="0"/>
                <a:ea typeface="ＭＳ Ｐゴシック" charset="0"/>
              </a:defRPr>
            </a:lvl8pPr>
            <a:lvl9pPr marL="3930891" indent="-231229"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F3A280A-B338-9A41-A140-AD8330A69E10}" type="slidenum">
              <a:rPr lang="en-US" sz="1200">
                <a:latin typeface="Calibri" charset="0"/>
              </a:rPr>
              <a:pPr eaLnBrk="1" hangingPunct="1"/>
              <a:t>27</a:t>
            </a:fld>
            <a:endParaRPr lang="en-US" sz="120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154607D-8360-46D1-9985-A4378C3D4967}" type="slidenum">
              <a:rPr lang="en-US" smtClean="0"/>
              <a:pPr/>
              <a:t>31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96B11-10FF-4909-A9CF-4927B5F902CB}" type="slidenum">
              <a:rPr lang="en-US" smtClean="0"/>
              <a:pPr/>
              <a:t>33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154607D-8360-46D1-9985-A4378C3D4967}" type="slidenum">
              <a:rPr lang="en-US" smtClean="0"/>
              <a:pPr/>
              <a:t>37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07620">
              <a:defRPr/>
            </a:pPr>
            <a:r>
              <a:rPr lang="en-US" dirty="0" smtClean="0"/>
              <a:t>Transitional questions from Needs Assessment to educating the client about retargeting. LEAD with the solution. THIS</a:t>
            </a:r>
            <a:r>
              <a:rPr lang="en-US" baseline="0" dirty="0" smtClean="0"/>
              <a:t> is what it is all about.</a:t>
            </a:r>
            <a:endParaRPr lang="en-US" dirty="0" smtClean="0"/>
          </a:p>
          <a:p>
            <a:endParaRPr lang="en-US" dirty="0"/>
          </a:p>
        </p:txBody>
      </p:sp>
      <p:sp>
        <p:nvSpPr>
          <p:cNvPr id="4" name="Slide Number Placeholder 3"/>
          <p:cNvSpPr>
            <a:spLocks noGrp="1"/>
          </p:cNvSpPr>
          <p:nvPr>
            <p:ph type="sldNum" sz="quarter" idx="10"/>
          </p:nvPr>
        </p:nvSpPr>
        <p:spPr/>
        <p:txBody>
          <a:bodyPr/>
          <a:lstStyle/>
          <a:p>
            <a:fld id="{6122E4C6-FC70-436F-B6ED-875AA3B85CDD}"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lvl="0"/>
            <a:r>
              <a:rPr lang="en-US" dirty="0" smtClean="0"/>
              <a:t>The goal of the needs assessment is not about fact finding. It’s about </a:t>
            </a:r>
            <a:r>
              <a:rPr lang="en-US" b="1" dirty="0" smtClean="0"/>
              <a:t>finding the need</a:t>
            </a:r>
            <a:r>
              <a:rPr lang="en-US" dirty="0" smtClean="0"/>
              <a:t>. </a:t>
            </a:r>
            <a:endParaRPr lang="en-US" sz="1100" dirty="0"/>
          </a:p>
          <a:p>
            <a:pPr lvl="0"/>
            <a:endParaRPr lang="en-US" sz="1100" dirty="0"/>
          </a:p>
          <a:p>
            <a:pPr lvl="0"/>
            <a:r>
              <a:rPr lang="en-US" sz="1100" dirty="0"/>
              <a:t>asking questions about their goals can uncover “where they want to be”</a:t>
            </a:r>
          </a:p>
          <a:p>
            <a:pPr lvl="0"/>
            <a:endParaRPr lang="en-US" sz="1100" dirty="0"/>
          </a:p>
          <a:p>
            <a:pPr marL="231216" lvl="1" indent="-173413">
              <a:lnSpc>
                <a:spcPct val="120000"/>
              </a:lnSpc>
              <a:buClr>
                <a:schemeClr val="accent3"/>
              </a:buClr>
              <a:buFont typeface="Arial"/>
              <a:buChar char="•"/>
              <a:tabLst>
                <a:tab pos="751452" algn="l"/>
              </a:tabLst>
            </a:pPr>
            <a:r>
              <a:rPr lang="en-US" sz="2000" dirty="0">
                <a:solidFill>
                  <a:srgbClr val="000000"/>
                </a:solidFill>
                <a:latin typeface="Sintony"/>
                <a:cs typeface="Sintony"/>
              </a:rPr>
              <a:t>Why did you start your business?</a:t>
            </a:r>
          </a:p>
          <a:p>
            <a:pPr marL="231216" lvl="1" indent="-173413">
              <a:lnSpc>
                <a:spcPct val="120000"/>
              </a:lnSpc>
              <a:buClr>
                <a:schemeClr val="accent3"/>
              </a:buClr>
              <a:buFont typeface="Arial"/>
              <a:buChar char="•"/>
              <a:tabLst>
                <a:tab pos="751452" algn="l"/>
              </a:tabLst>
            </a:pPr>
            <a:r>
              <a:rPr lang="en-US" sz="2000" dirty="0">
                <a:solidFill>
                  <a:srgbClr val="000000"/>
                </a:solidFill>
                <a:latin typeface="Sintony"/>
                <a:cs typeface="Sintony"/>
              </a:rPr>
              <a:t>What are you trying to accomplish this year? In the next five years?</a:t>
            </a:r>
          </a:p>
          <a:p>
            <a:pPr marL="231216" lvl="1" indent="-173413">
              <a:lnSpc>
                <a:spcPct val="120000"/>
              </a:lnSpc>
              <a:buClr>
                <a:schemeClr val="accent3"/>
              </a:buClr>
              <a:buFont typeface="Arial"/>
              <a:buChar char="•"/>
              <a:tabLst>
                <a:tab pos="751452" algn="l"/>
              </a:tabLst>
            </a:pPr>
            <a:r>
              <a:rPr lang="en-US" sz="2000" dirty="0">
                <a:solidFill>
                  <a:srgbClr val="000000"/>
                </a:solidFill>
                <a:latin typeface="Sintony"/>
                <a:cs typeface="Sintony"/>
              </a:rPr>
              <a:t>Why did you agree to talk with me today?</a:t>
            </a:r>
          </a:p>
          <a:p>
            <a:pPr lvl="0"/>
            <a:endParaRPr lang="en-US" sz="1100" dirty="0"/>
          </a:p>
          <a:p>
            <a:pPr lvl="0"/>
            <a:r>
              <a:rPr lang="en-US" dirty="0" smtClean="0"/>
              <a:t>Questions about goals. For our purposes, we’d like the business owner to tell us that they want what we know retargeting can deliver:</a:t>
            </a:r>
            <a:endParaRPr lang="en-US" sz="1100" dirty="0"/>
          </a:p>
          <a:p>
            <a:pPr lvl="1"/>
            <a:r>
              <a:rPr lang="en-US" dirty="0" smtClean="0"/>
              <a:t>More people to search for them by name</a:t>
            </a:r>
            <a:endParaRPr lang="en-US" sz="1100" dirty="0"/>
          </a:p>
          <a:p>
            <a:pPr lvl="1"/>
            <a:r>
              <a:rPr lang="en-US" dirty="0" smtClean="0"/>
              <a:t>More web traffic</a:t>
            </a:r>
            <a:endParaRPr lang="en-US" sz="1100" dirty="0"/>
          </a:p>
          <a:p>
            <a:pPr lvl="1"/>
            <a:r>
              <a:rPr lang="en-US" dirty="0" smtClean="0"/>
              <a:t>Higher quality (more engaged) website visitors. </a:t>
            </a:r>
            <a:endParaRPr lang="en-US" sz="1100" dirty="0"/>
          </a:p>
          <a:p>
            <a:pPr lvl="1"/>
            <a:r>
              <a:rPr lang="en-US" dirty="0" smtClean="0"/>
              <a:t>More sales</a:t>
            </a:r>
            <a:endParaRPr lang="en-US" sz="1100" dirty="0"/>
          </a:p>
          <a:p>
            <a:endParaRPr lang="en-US" dirty="0" smtClean="0"/>
          </a:p>
          <a:p>
            <a:pPr lvl="0"/>
            <a:r>
              <a:rPr lang="en-US" dirty="0" smtClean="0"/>
              <a:t>Questions about other advertising they are doing. This will help us get an understanding of the kind of advertising they value and their beliefs regarding directional media and creative media. </a:t>
            </a:r>
          </a:p>
          <a:p>
            <a:pPr lvl="0"/>
            <a:endParaRPr lang="en-US" dirty="0" smtClean="0"/>
          </a:p>
          <a:p>
            <a:pPr lvl="0"/>
            <a:r>
              <a:rPr lang="en-US" dirty="0" smtClean="0"/>
              <a:t>Creative media “creates” a need for your product. It’s television, radio, billboard, display – anything that informs customers about your product or brand. Directional media captures the lead when they are looking to purchase. The old version of directional media is yellow pages. the new version of directional media is SEARCH ENGINE MARKETING (SEM/PPC).  BTW, directional media always improves when paired with creative media.</a:t>
            </a:r>
          </a:p>
          <a:p>
            <a:endParaRPr lang="en-US" dirty="0" smtClean="0"/>
          </a:p>
          <a:p>
            <a:pPr lvl="0"/>
            <a:r>
              <a:rPr lang="en-US" dirty="0" smtClean="0"/>
              <a:t>Questions about competition. Getting the advertiser to talk about his or her competition often uncovers opportunities for </a:t>
            </a:r>
            <a:r>
              <a:rPr lang="en-US" dirty="0" err="1" smtClean="0"/>
              <a:t>conquesting</a:t>
            </a:r>
            <a:r>
              <a:rPr lang="en-US" dirty="0" smtClean="0"/>
              <a:t>. </a:t>
            </a:r>
          </a:p>
          <a:p>
            <a:pPr lvl="0"/>
            <a:endParaRPr lang="en-US" dirty="0" smtClean="0"/>
          </a:p>
          <a:p>
            <a:pPr marL="231216" lvl="1" indent="-173413">
              <a:lnSpc>
                <a:spcPct val="120000"/>
              </a:lnSpc>
              <a:buClr>
                <a:schemeClr val="accent3"/>
              </a:buClr>
              <a:buFont typeface="Arial"/>
              <a:buChar char="•"/>
              <a:tabLst>
                <a:tab pos="751452" algn="l"/>
              </a:tabLst>
            </a:pPr>
            <a:r>
              <a:rPr lang="en-US" sz="2000" dirty="0">
                <a:solidFill>
                  <a:srgbClr val="000000"/>
                </a:solidFill>
                <a:latin typeface="Sintony"/>
                <a:cs typeface="Sintony"/>
              </a:rPr>
              <a:t>Who do you consider your competition?</a:t>
            </a:r>
          </a:p>
          <a:p>
            <a:pPr marL="231216" lvl="1" indent="-173413">
              <a:lnSpc>
                <a:spcPct val="120000"/>
              </a:lnSpc>
              <a:buClr>
                <a:schemeClr val="accent3"/>
              </a:buClr>
              <a:buFont typeface="Arial"/>
              <a:buChar char="•"/>
              <a:tabLst>
                <a:tab pos="751452" algn="l"/>
              </a:tabLst>
            </a:pPr>
            <a:r>
              <a:rPr lang="en-US" sz="2000" dirty="0">
                <a:solidFill>
                  <a:srgbClr val="000000"/>
                </a:solidFill>
                <a:latin typeface="Sintony"/>
                <a:cs typeface="Sintony"/>
              </a:rPr>
              <a:t>Who considers you competition?</a:t>
            </a:r>
          </a:p>
          <a:p>
            <a:pPr marL="231216" lvl="1" indent="-173413">
              <a:lnSpc>
                <a:spcPct val="120000"/>
              </a:lnSpc>
              <a:buClr>
                <a:schemeClr val="accent3"/>
              </a:buClr>
              <a:buFont typeface="Arial"/>
              <a:buChar char="•"/>
              <a:tabLst>
                <a:tab pos="751452" algn="l"/>
              </a:tabLst>
            </a:pPr>
            <a:r>
              <a:rPr lang="en-US" sz="2000" dirty="0">
                <a:solidFill>
                  <a:srgbClr val="000000"/>
                </a:solidFill>
                <a:latin typeface="Sintony"/>
                <a:cs typeface="Sintony"/>
              </a:rPr>
              <a:t>What kind of advertising do they do?</a:t>
            </a:r>
          </a:p>
          <a:p>
            <a:pPr lvl="0"/>
            <a:endParaRPr lang="en-US" dirty="0" smtClean="0"/>
          </a:p>
          <a:p>
            <a:pPr lvl="0"/>
            <a:r>
              <a:rPr lang="en-US" dirty="0" smtClean="0"/>
              <a:t>Questions about their audience/best customer</a:t>
            </a:r>
          </a:p>
          <a:p>
            <a:pPr lvl="0"/>
            <a:endParaRPr lang="en-US" dirty="0" smtClean="0"/>
          </a:p>
          <a:p>
            <a:pPr marL="231216" lvl="1" indent="-173413">
              <a:lnSpc>
                <a:spcPct val="120000"/>
              </a:lnSpc>
              <a:buClr>
                <a:schemeClr val="accent3"/>
              </a:buClr>
              <a:buFont typeface="Arial"/>
              <a:buChar char="•"/>
              <a:tabLst>
                <a:tab pos="751452" algn="l"/>
              </a:tabLst>
            </a:pPr>
            <a:r>
              <a:rPr lang="en-US" sz="2000" dirty="0">
                <a:solidFill>
                  <a:srgbClr val="000000"/>
                </a:solidFill>
                <a:latin typeface="Sintony"/>
                <a:cs typeface="Sintony"/>
              </a:rPr>
              <a:t>Who do you feel is your ideal client?</a:t>
            </a:r>
          </a:p>
          <a:p>
            <a:pPr marL="231216" lvl="1" indent="-173413">
              <a:lnSpc>
                <a:spcPct val="120000"/>
              </a:lnSpc>
              <a:buClr>
                <a:schemeClr val="accent3"/>
              </a:buClr>
              <a:buFont typeface="Arial"/>
              <a:buChar char="•"/>
              <a:tabLst>
                <a:tab pos="751452" algn="l"/>
              </a:tabLst>
            </a:pPr>
            <a:r>
              <a:rPr lang="en-US" sz="2000" dirty="0">
                <a:solidFill>
                  <a:srgbClr val="000000"/>
                </a:solidFill>
                <a:latin typeface="Sintony"/>
                <a:cs typeface="Sintony"/>
              </a:rPr>
              <a:t>Would you like to learn more about your ideal client?</a:t>
            </a:r>
          </a:p>
          <a:p>
            <a:pPr marL="231216" lvl="1" indent="-173413">
              <a:lnSpc>
                <a:spcPct val="120000"/>
              </a:lnSpc>
              <a:buClr>
                <a:schemeClr val="accent3"/>
              </a:buClr>
              <a:buFont typeface="Arial"/>
              <a:buChar char="•"/>
              <a:tabLst>
                <a:tab pos="751452" algn="l"/>
              </a:tabLst>
            </a:pPr>
            <a:r>
              <a:rPr lang="en-US" sz="2000" dirty="0">
                <a:solidFill>
                  <a:srgbClr val="000000"/>
                </a:solidFill>
                <a:latin typeface="Sintony"/>
                <a:cs typeface="Sintony"/>
              </a:rPr>
              <a:t>How do you currently target this audience? </a:t>
            </a:r>
          </a:p>
          <a:p>
            <a:pPr marL="231216" lvl="1" indent="-173413">
              <a:lnSpc>
                <a:spcPct val="120000"/>
              </a:lnSpc>
              <a:buClr>
                <a:schemeClr val="accent3"/>
              </a:buClr>
              <a:buFont typeface="Arial"/>
              <a:buChar char="•"/>
              <a:tabLst>
                <a:tab pos="751452" algn="l"/>
              </a:tabLst>
            </a:pPr>
            <a:r>
              <a:rPr lang="en-US" sz="2000" dirty="0">
                <a:solidFill>
                  <a:srgbClr val="000000"/>
                </a:solidFill>
                <a:latin typeface="Sintony"/>
                <a:cs typeface="Sintony"/>
              </a:rPr>
              <a:t>How do they do research before contacting you?</a:t>
            </a:r>
          </a:p>
          <a:p>
            <a:pPr marL="231216" lvl="1" indent="-173413">
              <a:lnSpc>
                <a:spcPct val="120000"/>
              </a:lnSpc>
              <a:buClr>
                <a:schemeClr val="accent3"/>
              </a:buClr>
              <a:buFont typeface="Arial"/>
              <a:buChar char="•"/>
              <a:tabLst>
                <a:tab pos="751452" algn="l"/>
              </a:tabLst>
            </a:pPr>
            <a:r>
              <a:rPr lang="en-US" dirty="0" smtClean="0"/>
              <a:t>how do they imagine this audience spends time online?</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122E4C6-FC70-436F-B6ED-875AA3B85CDD}"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009F7A3A-A3F2-403A-802F-11FA52440FE5}" type="slidenum">
              <a:rPr lang="en-US" smtClean="0"/>
              <a:pPr/>
              <a:t>7</a:t>
            </a:fld>
            <a:endParaRPr lang="en-US"/>
          </a:p>
        </p:txBody>
      </p:sp>
    </p:spTree>
    <p:extLst>
      <p:ext uri="{BB962C8B-B14F-4D97-AF65-F5344CB8AC3E}">
        <p14:creationId xmlns="" xmlns:p14="http://schemas.microsoft.com/office/powerpoint/2010/main" val="1056904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96B11-10FF-4909-A9CF-4927B5F902CB}"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D96B11-10FF-4909-A9CF-4927B5F902CB}"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Runs on apps only</a:t>
            </a:r>
          </a:p>
          <a:p>
            <a:r>
              <a:rPr lang="en-US" dirty="0" smtClean="0"/>
              <a:t>Needs to have a large</a:t>
            </a:r>
            <a:r>
              <a:rPr lang="en-US" baseline="0" dirty="0" smtClean="0"/>
              <a:t> enough area/radius to deliver impressions</a:t>
            </a:r>
          </a:p>
          <a:p>
            <a:r>
              <a:rPr lang="en-US" baseline="0" dirty="0" smtClean="0"/>
              <a:t>Should be combined with other tactics</a:t>
            </a:r>
            <a:endParaRPr lang="en-US" dirty="0"/>
          </a:p>
        </p:txBody>
      </p:sp>
      <p:sp>
        <p:nvSpPr>
          <p:cNvPr id="4" name="Slide Number Placeholder 3"/>
          <p:cNvSpPr>
            <a:spLocks noGrp="1"/>
          </p:cNvSpPr>
          <p:nvPr>
            <p:ph type="sldNum" sz="quarter" idx="10"/>
          </p:nvPr>
        </p:nvSpPr>
        <p:spPr/>
        <p:txBody>
          <a:bodyPr/>
          <a:lstStyle/>
          <a:p>
            <a:fld id="{2154607D-8360-46D1-9985-A4378C3D4967}" type="slidenum">
              <a:rPr lang="en-US" smtClean="0"/>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gn="ctr"/>
            <a:r>
              <a:rPr lang="en-US" sz="1400" i="1" dirty="0">
                <a:solidFill>
                  <a:schemeClr val="tx1">
                    <a:lumMod val="65000"/>
                    <a:lumOff val="35000"/>
                  </a:schemeClr>
                </a:solidFill>
                <a:latin typeface="Calibri" pitchFamily="34" charset="0"/>
                <a:cs typeface="Calibri" pitchFamily="34" charset="0"/>
              </a:rPr>
              <a:t> </a:t>
            </a:r>
            <a:r>
              <a:rPr lang="en-US" dirty="0" smtClean="0">
                <a:solidFill>
                  <a:srgbClr val="97005E"/>
                </a:solidFill>
                <a:latin typeface="Klavika Medium Condensed" pitchFamily="34" charset="0"/>
              </a:rPr>
              <a:t>Streaming Video offerings allow businesses </a:t>
            </a:r>
          </a:p>
          <a:p>
            <a:pPr algn="ctr"/>
            <a:r>
              <a:rPr lang="en-US" dirty="0" smtClean="0">
                <a:solidFill>
                  <a:srgbClr val="97005E"/>
                </a:solidFill>
                <a:latin typeface="Klavika Medium Condensed" pitchFamily="34" charset="0"/>
              </a:rPr>
              <a:t>to run their video-format message in front of video content online.</a:t>
            </a:r>
          </a:p>
          <a:p>
            <a:endParaRPr lang="en-US" b="1" i="1" dirty="0" smtClean="0">
              <a:solidFill>
                <a:schemeClr val="tx1">
                  <a:lumMod val="65000"/>
                  <a:lumOff val="35000"/>
                </a:schemeClr>
              </a:solidFill>
              <a:latin typeface="Calibri" pitchFamily="34" charset="0"/>
              <a:cs typeface="Calibri" pitchFamily="34" charset="0"/>
            </a:endParaRPr>
          </a:p>
          <a:p>
            <a:r>
              <a:rPr lang="en-US" dirty="0" smtClean="0">
                <a:solidFill>
                  <a:srgbClr val="97005E"/>
                </a:solidFill>
                <a:latin typeface="Klavika Medium Condensed" pitchFamily="34" charset="0"/>
              </a:rPr>
              <a:t>Selling points</a:t>
            </a:r>
          </a:p>
          <a:p>
            <a:pPr marL="737441" lvl="1" indent="-283631">
              <a:buFont typeface="Arial" charset="0"/>
              <a:buChar char="•"/>
            </a:pPr>
            <a:r>
              <a:rPr lang="en-US" sz="1400" dirty="0">
                <a:solidFill>
                  <a:srgbClr val="004A64"/>
                </a:solidFill>
              </a:rPr>
              <a:t>Engage in conversations with clients who have video ads and have Broadcast or Cable budgets.</a:t>
            </a:r>
          </a:p>
          <a:p>
            <a:pPr marL="737441" lvl="1" indent="-283631">
              <a:buFont typeface="Arial" charset="0"/>
              <a:buChar char="•"/>
            </a:pPr>
            <a:r>
              <a:rPr lang="en-US" sz="1400" dirty="0">
                <a:solidFill>
                  <a:srgbClr val="004A64"/>
                </a:solidFill>
              </a:rPr>
              <a:t>Video page layouts contain fewer distracting elements and longer page view times, giving advertising messages a less cluttered environment.</a:t>
            </a:r>
          </a:p>
          <a:p>
            <a:pPr marL="737441" lvl="1" indent="-283631">
              <a:buFont typeface="Arial" charset="0"/>
              <a:buChar char="•"/>
            </a:pPr>
            <a:r>
              <a:rPr lang="en-US" sz="1400" dirty="0">
                <a:solidFill>
                  <a:srgbClr val="004A64"/>
                </a:solidFill>
              </a:rPr>
              <a:t>CTR is historically higher than a standard web display campaign.</a:t>
            </a:r>
          </a:p>
          <a:p>
            <a:endParaRPr lang="en-US" sz="1400" b="1" dirty="0">
              <a:latin typeface="Calibri" pitchFamily="34" charset="0"/>
              <a:cs typeface="Calibri" pitchFamily="34" charset="0"/>
            </a:endParaRPr>
          </a:p>
          <a:p>
            <a:r>
              <a:rPr lang="en-US" dirty="0" smtClean="0">
                <a:solidFill>
                  <a:srgbClr val="97005E"/>
                </a:solidFill>
                <a:latin typeface="Klavika Medium Condensed" pitchFamily="34" charset="0"/>
              </a:rPr>
              <a:t>The Fine Print</a:t>
            </a:r>
          </a:p>
          <a:p>
            <a:pPr marL="737441" lvl="1" indent="-283631">
              <a:buFont typeface="Arial" pitchFamily="34" charset="0"/>
              <a:buChar char="•"/>
            </a:pPr>
            <a:r>
              <a:rPr lang="en-US" dirty="0" smtClean="0">
                <a:solidFill>
                  <a:srgbClr val="97005E"/>
                </a:solidFill>
                <a:latin typeface="Klavika Medium Condensed" pitchFamily="34" charset="0"/>
              </a:rPr>
              <a:t>Pre-Roll Video Network</a:t>
            </a:r>
          </a:p>
          <a:p>
            <a:pPr marL="1191251" lvl="2" indent="-283631">
              <a:buFont typeface="Arial" pitchFamily="34" charset="0"/>
              <a:buChar char="•"/>
            </a:pPr>
            <a:r>
              <a:rPr lang="en-US" sz="1400" dirty="0">
                <a:solidFill>
                  <a:srgbClr val="004A64"/>
                </a:solidFill>
              </a:rPr>
              <a:t>Pricing model is CPM. </a:t>
            </a:r>
          </a:p>
          <a:p>
            <a:pPr marL="1191251" lvl="2" indent="-283631">
              <a:buFont typeface="Arial" pitchFamily="34" charset="0"/>
              <a:buChar char="•"/>
            </a:pPr>
            <a:r>
              <a:rPr lang="en-US" sz="1400" dirty="0">
                <a:solidFill>
                  <a:srgbClr val="004A64"/>
                </a:solidFill>
              </a:rPr>
              <a:t>Videos can be :15 or :30 seconds long.</a:t>
            </a:r>
          </a:p>
          <a:p>
            <a:pPr marL="1191251" lvl="2" indent="-283631">
              <a:buFont typeface="Arial" pitchFamily="34" charset="0"/>
              <a:buChar char="•"/>
            </a:pPr>
            <a:r>
              <a:rPr lang="en-US" sz="1400" dirty="0">
                <a:solidFill>
                  <a:srgbClr val="004A64"/>
                </a:solidFill>
              </a:rPr>
              <a:t>Geo-targeting is available to DMA or US zip codes,.</a:t>
            </a:r>
          </a:p>
          <a:p>
            <a:pPr marL="1191251" lvl="2" indent="-283631">
              <a:buFont typeface="Arial" pitchFamily="34" charset="0"/>
              <a:buChar char="•"/>
            </a:pPr>
            <a:r>
              <a:rPr lang="en-US" sz="1400" dirty="0">
                <a:solidFill>
                  <a:srgbClr val="004A64"/>
                </a:solidFill>
              </a:rPr>
              <a:t>Other targeting available: Channel or RON, behavior targeting and demo.</a:t>
            </a:r>
          </a:p>
          <a:p>
            <a:pPr marL="1191251" lvl="2" indent="-283631">
              <a:buFont typeface="Arial" pitchFamily="34" charset="0"/>
              <a:buChar char="•"/>
            </a:pPr>
            <a:r>
              <a:rPr lang="en-US" sz="1400" dirty="0">
                <a:solidFill>
                  <a:srgbClr val="004A64"/>
                </a:solidFill>
              </a:rPr>
              <a:t>Includes a bonus 300x250 companion banner, delivered where available, but not guaranteed.</a:t>
            </a:r>
          </a:p>
          <a:p>
            <a:pPr marL="1191251" lvl="2" indent="-283631">
              <a:buFont typeface="Arial" pitchFamily="34" charset="0"/>
              <a:buChar char="•"/>
            </a:pPr>
            <a:r>
              <a:rPr lang="en-US" sz="1400" dirty="0">
                <a:solidFill>
                  <a:srgbClr val="004A64"/>
                </a:solidFill>
              </a:rPr>
              <a:t>Inventory is secured through Centro’s programmatic offering.</a:t>
            </a:r>
          </a:p>
          <a:p>
            <a:pPr marL="1191251" lvl="2" indent="-283631">
              <a:buFont typeface="Arial" pitchFamily="34" charset="0"/>
              <a:buChar char="•"/>
            </a:pPr>
            <a:endParaRPr lang="en-US" sz="1400" dirty="0">
              <a:solidFill>
                <a:srgbClr val="004A64"/>
              </a:solidFill>
            </a:endParaRPr>
          </a:p>
          <a:p>
            <a:pPr lvl="2"/>
            <a:endParaRPr lang="en-US" sz="1400" dirty="0">
              <a:solidFill>
                <a:srgbClr val="004A64"/>
              </a:solidFill>
            </a:endParaRPr>
          </a:p>
          <a:p>
            <a:pPr marL="737441" lvl="1" indent="-283631">
              <a:buFont typeface="Arial" pitchFamily="34" charset="0"/>
              <a:buChar char="•"/>
            </a:pPr>
            <a:r>
              <a:rPr lang="en-US" dirty="0" smtClean="0">
                <a:solidFill>
                  <a:srgbClr val="97005E"/>
                </a:solidFill>
                <a:latin typeface="Klavika Medium Condensed" pitchFamily="34" charset="0"/>
              </a:rPr>
              <a:t>YouTube.com </a:t>
            </a:r>
          </a:p>
          <a:p>
            <a:pPr marL="1191251" lvl="2" indent="-283631">
              <a:buFont typeface="Arial" pitchFamily="34" charset="0"/>
              <a:buChar char="•"/>
            </a:pPr>
            <a:r>
              <a:rPr lang="en-US" sz="1400" dirty="0">
                <a:solidFill>
                  <a:srgbClr val="004A64"/>
                </a:solidFill>
              </a:rPr>
              <a:t>After 5 seconds, a “skip video” button appears on the video player.</a:t>
            </a:r>
          </a:p>
          <a:p>
            <a:pPr marL="1191251" lvl="2" indent="-283631">
              <a:buFont typeface="Arial" pitchFamily="34" charset="0"/>
              <a:buChar char="•"/>
            </a:pPr>
            <a:r>
              <a:rPr lang="en-US" sz="1400" dirty="0">
                <a:solidFill>
                  <a:srgbClr val="004A64"/>
                </a:solidFill>
              </a:rPr>
              <a:t>Pricing model is Cost per completed view (CPV).</a:t>
            </a:r>
          </a:p>
          <a:p>
            <a:pPr marL="1191251" lvl="2" indent="-283631">
              <a:buFont typeface="Arial" pitchFamily="34" charset="0"/>
              <a:buChar char="•"/>
            </a:pPr>
            <a:r>
              <a:rPr lang="en-US" sz="1400" dirty="0">
                <a:solidFill>
                  <a:srgbClr val="004A64"/>
                </a:solidFill>
              </a:rPr>
              <a:t>YouTube.com pre-roll video audiences are self-selecting and should run ROS unless otherwise recommended.</a:t>
            </a:r>
          </a:p>
          <a:p>
            <a:pPr marL="1191251" lvl="2" indent="-283631">
              <a:buFont typeface="Arial" pitchFamily="34" charset="0"/>
              <a:buChar char="•"/>
            </a:pPr>
            <a:r>
              <a:rPr lang="en-US" sz="1400" dirty="0">
                <a:solidFill>
                  <a:srgbClr val="004A64"/>
                </a:solidFill>
              </a:rPr>
              <a:t>Geo-targeting is available by US zip codes, DMA, radius, province, or select Canadian cities. Canadian FSA targeting is available for YouTube, RON, and Channel only.</a:t>
            </a:r>
          </a:p>
          <a:p>
            <a:pPr marL="1191251" lvl="2" indent="-283631">
              <a:buFont typeface="Arial" pitchFamily="34" charset="0"/>
              <a:buChar char="•"/>
            </a:pPr>
            <a:r>
              <a:rPr lang="en-US" sz="1400" dirty="0">
                <a:solidFill>
                  <a:srgbClr val="004A64"/>
                </a:solidFill>
              </a:rPr>
              <a:t>Includes a bonus 300x60  companion tile, delivered where available, but not guaranteed.</a:t>
            </a:r>
          </a:p>
          <a:p>
            <a:endParaRPr lang="en-US" dirty="0"/>
          </a:p>
        </p:txBody>
      </p:sp>
      <p:sp>
        <p:nvSpPr>
          <p:cNvPr id="4" name="Slide Number Placeholder 3"/>
          <p:cNvSpPr>
            <a:spLocks noGrp="1"/>
          </p:cNvSpPr>
          <p:nvPr>
            <p:ph type="sldNum" sz="quarter" idx="10"/>
          </p:nvPr>
        </p:nvSpPr>
        <p:spPr/>
        <p:txBody>
          <a:bodyPr/>
          <a:lstStyle/>
          <a:p>
            <a:fld id="{6122E4C6-FC70-436F-B6ED-875AA3B85CDD}" type="slidenum">
              <a:rPr lang="en-US" smtClean="0"/>
              <a:pPr/>
              <a:t>15</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of our competitors provide lists of websites that the client’s ads would potentially run on. That makes some of our clients</a:t>
            </a:r>
            <a:r>
              <a:rPr lang="en-US" baseline="0" dirty="0" smtClean="0"/>
              <a:t> request those and if we dig a little bit deeper, we will reach an interesting conclusion… Let’s go back to our very first example.</a:t>
            </a:r>
            <a:endParaRPr lang="en-US" dirty="0"/>
          </a:p>
        </p:txBody>
      </p:sp>
      <p:sp>
        <p:nvSpPr>
          <p:cNvPr id="4" name="Slide Number Placeholder 3"/>
          <p:cNvSpPr>
            <a:spLocks noGrp="1"/>
          </p:cNvSpPr>
          <p:nvPr>
            <p:ph type="sldNum" sz="quarter" idx="10"/>
          </p:nvPr>
        </p:nvSpPr>
        <p:spPr/>
        <p:txBody>
          <a:bodyPr/>
          <a:lstStyle/>
          <a:p>
            <a:fld id="{717C7B44-48F4-4353-9CA0-A7464DC60520}" type="slidenum">
              <a:rPr lang="en-US" smtClean="0"/>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14800" y="2033250"/>
            <a:ext cx="4953000" cy="487363"/>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20887"/>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Rectangle 6"/>
          <p:cNvSpPr/>
          <p:nvPr userDrawn="1"/>
        </p:nvSpPr>
        <p:spPr>
          <a:xfrm>
            <a:off x="0" y="6629400"/>
            <a:ext cx="9144000" cy="228600"/>
          </a:xfrm>
          <a:prstGeom prst="rect">
            <a:avLst/>
          </a:prstGeom>
          <a:solidFill>
            <a:srgbClr val="98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Amplified Digital Agency St. Louis"/>
          <p:cNvPicPr>
            <a:picLocks noChangeAspect="1" noChangeArrowheads="1"/>
          </p:cNvPicPr>
          <p:nvPr userDrawn="1"/>
        </p:nvPicPr>
        <p:blipFill>
          <a:blip r:embed="rId2" cstate="print"/>
          <a:stretch>
            <a:fillRect/>
          </a:stretch>
        </p:blipFill>
        <p:spPr bwMode="auto">
          <a:xfrm>
            <a:off x="304800" y="1600200"/>
            <a:ext cx="3575510" cy="1295400"/>
          </a:xfrm>
          <a:prstGeom prst="rect">
            <a:avLst/>
          </a:prstGeom>
          <a:noFill/>
        </p:spPr>
      </p:pic>
      <p:sp>
        <p:nvSpPr>
          <p:cNvPr id="9" name="TextBox 8"/>
          <p:cNvSpPr txBox="1"/>
          <p:nvPr userDrawn="1"/>
        </p:nvSpPr>
        <p:spPr>
          <a:xfrm>
            <a:off x="3505200" y="1676400"/>
            <a:ext cx="762000" cy="1015663"/>
          </a:xfrm>
          <a:prstGeom prst="rect">
            <a:avLst/>
          </a:prstGeom>
          <a:noFill/>
        </p:spPr>
        <p:txBody>
          <a:bodyPr wrap="square" rtlCol="0">
            <a:spAutoFit/>
          </a:bodyPr>
          <a:lstStyle/>
          <a:p>
            <a:r>
              <a:rPr lang="en-US" sz="6000" dirty="0" smtClean="0">
                <a:solidFill>
                  <a:srgbClr val="98CA3C"/>
                </a:solidFill>
                <a:latin typeface="Arial" pitchFamily="34" charset="0"/>
                <a:cs typeface="Arial" pitchFamily="34" charset="0"/>
              </a:rPr>
              <a:t> |</a:t>
            </a:r>
            <a:endParaRPr lang="en-US" sz="5200" dirty="0">
              <a:latin typeface="Century Gothic" pitchFamily="34" charset="0"/>
              <a:cs typeface="Courier New" pitchFamily="49" charset="0"/>
            </a:endParaRPr>
          </a:p>
        </p:txBody>
      </p:sp>
      <p:sp>
        <p:nvSpPr>
          <p:cNvPr id="10" name="Date Placeholder 3"/>
          <p:cNvSpPr txBox="1">
            <a:spLocks/>
          </p:cNvSpPr>
          <p:nvPr userDrawn="1"/>
        </p:nvSpPr>
        <p:spPr>
          <a:xfrm>
            <a:off x="0" y="5943600"/>
            <a:ext cx="9144000" cy="7016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smtClean="0">
                <a:solidFill>
                  <a:srgbClr val="98CA3C"/>
                </a:solidFill>
                <a:latin typeface="Century Gothic" panose="020B0502020202020204" pitchFamily="34" charset="0"/>
              </a:rPr>
              <a:t>amplifiedlocal.com</a:t>
            </a:r>
            <a:br>
              <a:rPr lang="en-US" sz="2000" dirty="0" smtClean="0">
                <a:solidFill>
                  <a:srgbClr val="98CA3C"/>
                </a:solidFill>
                <a:latin typeface="Century Gothic" panose="020B0502020202020204" pitchFamily="34" charset="0"/>
              </a:rPr>
            </a:br>
            <a:r>
              <a:rPr lang="en-US" dirty="0" smtClean="0"/>
              <a:t>©2015 Amplified. All Rights Reserved. No reproduction without permission</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BAA2C4-7788-48FA-89B4-B7E6334EDAD6}" type="datetimeFigureOut">
              <a:rPr lang="en-US" smtClean="0"/>
              <a:pPr/>
              <a:t>12/7/2015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D683B6-C83B-4B5C-9325-86D3AA3933C2}" type="slidenum">
              <a:rPr lang="en-US" smtClean="0"/>
              <a:pPr/>
              <a:t>‹#›</a:t>
            </a:fld>
            <a:endParaRPr lang="en-US"/>
          </a:p>
        </p:txBody>
      </p:sp>
      <p:sp>
        <p:nvSpPr>
          <p:cNvPr id="8" name="Date Placeholder 3"/>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8BAA2C4-7788-48FA-89B4-B7E6334EDAD6}" type="datetimeFigureOut">
              <a:rPr lang="en-US" smtClean="0"/>
              <a:pPr/>
              <a:t>12/7/2015</a:t>
            </a:fld>
            <a:endParaRPr lang="en-US"/>
          </a:p>
        </p:txBody>
      </p:sp>
      <p:pic>
        <p:nvPicPr>
          <p:cNvPr id="9" name="Picture 2" descr="Amplified Digital Agency St. Louis"/>
          <p:cNvPicPr>
            <a:picLocks noChangeAspect="1" noChangeArrowheads="1"/>
          </p:cNvPicPr>
          <p:nvPr userDrawn="1"/>
        </p:nvPicPr>
        <p:blipFill>
          <a:blip r:embed="rId2" cstate="print"/>
          <a:stretch>
            <a:fillRect/>
          </a:stretch>
        </p:blipFill>
        <p:spPr bwMode="auto">
          <a:xfrm>
            <a:off x="7620000" y="6305858"/>
            <a:ext cx="1524000" cy="552142"/>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2"/>
          </p:nvPr>
        </p:nvSpPr>
        <p:spPr>
          <a:xfrm>
            <a:off x="8305800" y="6248400"/>
            <a:ext cx="685800" cy="365125"/>
          </a:xfrm>
          <a:prstGeom prst="rect">
            <a:avLst/>
          </a:prstGeom>
        </p:spPr>
        <p:txBody>
          <a:bodyPr/>
          <a:lstStyle>
            <a:lvl1pPr algn="r">
              <a:defRPr>
                <a:solidFill>
                  <a:schemeClr val="accent2"/>
                </a:solidFill>
              </a:defRPr>
            </a:lvl1pPr>
          </a:lstStyle>
          <a:p>
            <a:fld id="{400D9F30-F122-483E-B0F7-A46242697089}"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xfrm>
            <a:off x="8305800" y="6248400"/>
            <a:ext cx="6858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a:solidFill>
                  <a:schemeClr val="accent2"/>
                </a:solidFill>
              </a:defRPr>
            </a:lvl1pPr>
          </a:lstStyle>
          <a:p>
            <a:fld id="{7BDC71F3-D347-4907-92B5-CDC0207164A9}"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7" name="Rectangle 6"/>
          <p:cNvSpPr/>
          <p:nvPr userDrawn="1"/>
        </p:nvSpPr>
        <p:spPr>
          <a:xfrm>
            <a:off x="0" y="0"/>
            <a:ext cx="9144000" cy="1417638"/>
          </a:xfrm>
          <a:prstGeom prst="rect">
            <a:avLst/>
          </a:prstGeom>
          <a:solidFill>
            <a:srgbClr val="98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lvl1pPr>
              <a:defRPr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D0D683B6-C83B-4B5C-9325-86D3AA3933C2}" type="slidenum">
              <a:rPr lang="en-US" smtClean="0"/>
              <a:pPr/>
              <a:t>‹#›</a:t>
            </a:fld>
            <a:endParaRPr lang="en-US"/>
          </a:p>
        </p:txBody>
      </p:sp>
      <p:sp>
        <p:nvSpPr>
          <p:cNvPr id="14" name="Date Placeholder 3"/>
          <p:cNvSpPr txBox="1">
            <a:spLocks/>
          </p:cNvSpPr>
          <p:nvPr userDrawn="1"/>
        </p:nvSpPr>
        <p:spPr>
          <a:xfrm>
            <a:off x="152400" y="5802620"/>
            <a:ext cx="5410200" cy="10064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smtClean="0">
                <a:solidFill>
                  <a:schemeClr val="tx1"/>
                </a:solidFill>
                <a:latin typeface="Century Gothic" panose="020B0502020202020204" pitchFamily="34" charset="0"/>
              </a:rPr>
              <a:t>Contact Us to Get Started Today </a:t>
            </a:r>
            <a:r>
              <a:rPr lang="en-US" dirty="0" smtClean="0">
                <a:solidFill>
                  <a:schemeClr val="tx1"/>
                </a:solidFill>
              </a:rPr>
              <a:t/>
            </a:r>
            <a:br>
              <a:rPr lang="en-US" dirty="0" smtClean="0">
                <a:solidFill>
                  <a:schemeClr val="tx1"/>
                </a:solidFill>
              </a:rPr>
            </a:br>
            <a:r>
              <a:rPr lang="en-US" sz="2000" b="1" dirty="0" smtClean="0">
                <a:solidFill>
                  <a:srgbClr val="98CA3C"/>
                </a:solidFill>
                <a:latin typeface="Century Gothic" panose="020B0502020202020204" pitchFamily="34" charset="0"/>
              </a:rPr>
              <a:t>XXX.XXX.XXXX | </a:t>
            </a:r>
            <a:r>
              <a:rPr lang="en-US" sz="2000" dirty="0" smtClean="0">
                <a:solidFill>
                  <a:srgbClr val="98CA3C"/>
                </a:solidFill>
                <a:latin typeface="Century Gothic" panose="020B0502020202020204" pitchFamily="34" charset="0"/>
              </a:rPr>
              <a:t>amplifiedlocal.com </a:t>
            </a:r>
            <a:r>
              <a:rPr lang="en-US" dirty="0" smtClean="0"/>
              <a:t/>
            </a:r>
            <a:br>
              <a:rPr lang="en-US" dirty="0" smtClean="0"/>
            </a:br>
            <a:r>
              <a:rPr lang="en-US" dirty="0" smtClean="0"/>
              <a:t>© 2015 Amplified. All Rights Reserved. No reproduction without permission</a:t>
            </a:r>
            <a:endParaRPr lang="en-US" dirty="0"/>
          </a:p>
        </p:txBody>
      </p:sp>
      <p:pic>
        <p:nvPicPr>
          <p:cNvPr id="15" name="Picture 2" descr="Amplified Digital Agency St. Louis"/>
          <p:cNvPicPr>
            <a:picLocks noChangeAspect="1" noChangeArrowheads="1"/>
          </p:cNvPicPr>
          <p:nvPr userDrawn="1"/>
        </p:nvPicPr>
        <p:blipFill>
          <a:blip r:embed="rId2" cstate="print"/>
          <a:stretch>
            <a:fillRect/>
          </a:stretch>
        </p:blipFill>
        <p:spPr bwMode="auto">
          <a:xfrm>
            <a:off x="6781800" y="6126163"/>
            <a:ext cx="2019987" cy="731837"/>
          </a:xfrm>
          <a:prstGeom prst="rect">
            <a:avLst/>
          </a:prstGeom>
          <a:noFill/>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Standard Slide">
    <p:spTree>
      <p:nvGrpSpPr>
        <p:cNvPr id="1" name=""/>
        <p:cNvGrpSpPr/>
        <p:nvPr/>
      </p:nvGrpSpPr>
      <p:grpSpPr>
        <a:xfrm>
          <a:off x="0" y="0"/>
          <a:ext cx="0" cy="0"/>
          <a:chOff x="0" y="0"/>
          <a:chExt cx="0" cy="0"/>
        </a:xfrm>
      </p:grpSpPr>
      <p:sp>
        <p:nvSpPr>
          <p:cNvPr id="7" name="Rectangle 6"/>
          <p:cNvSpPr/>
          <p:nvPr userDrawn="1"/>
        </p:nvSpPr>
        <p:spPr>
          <a:xfrm>
            <a:off x="0" y="0"/>
            <a:ext cx="9144000" cy="1417638"/>
          </a:xfrm>
          <a:prstGeom prst="rect">
            <a:avLst/>
          </a:prstGeom>
          <a:solidFill>
            <a:srgbClr val="98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lvl1pPr>
              <a:defRPr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000"/>
            </a:lvl2pPr>
            <a:lvl3pPr>
              <a:defRPr sz="20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D0D683B6-C83B-4B5C-9325-86D3AA3933C2}" type="slidenum">
              <a:rPr lang="en-US" smtClean="0"/>
              <a:pPr/>
              <a:t>‹#›</a:t>
            </a:fld>
            <a:endParaRPr lang="en-US"/>
          </a:p>
        </p:txBody>
      </p:sp>
      <p:pic>
        <p:nvPicPr>
          <p:cNvPr id="15" name="Picture 2" descr="Amplified Digital Agency St. Louis"/>
          <p:cNvPicPr>
            <a:picLocks noChangeAspect="1" noChangeArrowheads="1"/>
          </p:cNvPicPr>
          <p:nvPr userDrawn="1"/>
        </p:nvPicPr>
        <p:blipFill>
          <a:blip r:embed="rId2" cstate="print"/>
          <a:stretch>
            <a:fillRect/>
          </a:stretch>
        </p:blipFill>
        <p:spPr bwMode="auto">
          <a:xfrm>
            <a:off x="6781800" y="6126163"/>
            <a:ext cx="2019987" cy="731837"/>
          </a:xfrm>
          <a:prstGeom prst="rect">
            <a:avLst/>
          </a:prstGeom>
          <a:noFill/>
        </p:spPr>
      </p:pic>
      <p:pic>
        <p:nvPicPr>
          <p:cNvPr id="8" name="Picture 7"/>
          <p:cNvPicPr>
            <a:picLocks noChangeAspect="1"/>
          </p:cNvPicPr>
          <p:nvPr userDrawn="1"/>
        </p:nvPicPr>
        <p:blipFill>
          <a:blip r:embed="rId3" cstate="print">
            <a:extLst>
              <a:ext uri="{28A0092B-C50C-407E-A947-70E740481C1C}">
                <a14:useLocalDpi xmlns="" xmlns:a14="http://schemas.microsoft.com/office/drawing/2010/main" val="0"/>
              </a:ext>
            </a:extLst>
          </a:blip>
          <a:stretch>
            <a:fillRect/>
          </a:stretch>
        </p:blipFill>
        <p:spPr>
          <a:xfrm>
            <a:off x="762000" y="6257924"/>
            <a:ext cx="558800" cy="523876"/>
          </a:xfrm>
          <a:prstGeom prst="rect">
            <a:avLst/>
          </a:prstGeom>
        </p:spPr>
      </p:pic>
      <p:sp>
        <p:nvSpPr>
          <p:cNvPr id="9" name="Rectangle 8"/>
          <p:cNvSpPr/>
          <p:nvPr userDrawn="1"/>
        </p:nvSpPr>
        <p:spPr>
          <a:xfrm>
            <a:off x="1371600" y="6324600"/>
            <a:ext cx="1640193" cy="307777"/>
          </a:xfrm>
          <a:prstGeom prst="rect">
            <a:avLst/>
          </a:prstGeom>
        </p:spPr>
        <p:txBody>
          <a:bodyPr wrap="none">
            <a:spAutoFit/>
          </a:bodyPr>
          <a:lstStyle/>
          <a:p>
            <a:r>
              <a:rPr lang="en-US" sz="1400" b="1" kern="1200" dirty="0" smtClean="0">
                <a:solidFill>
                  <a:srgbClr val="98CA3C"/>
                </a:solidFill>
                <a:latin typeface="Century Gothic" panose="020B0502020202020204" pitchFamily="34" charset="0"/>
                <a:ea typeface="+mn-ea"/>
                <a:cs typeface="+mn-cs"/>
              </a:rPr>
              <a:t>Targeted Display</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Standard No Logo">
    <p:spTree>
      <p:nvGrpSpPr>
        <p:cNvPr id="1" name=""/>
        <p:cNvGrpSpPr/>
        <p:nvPr/>
      </p:nvGrpSpPr>
      <p:grpSpPr>
        <a:xfrm>
          <a:off x="0" y="0"/>
          <a:ext cx="0" cy="0"/>
          <a:chOff x="0" y="0"/>
          <a:chExt cx="0" cy="0"/>
        </a:xfrm>
      </p:grpSpPr>
      <p:sp>
        <p:nvSpPr>
          <p:cNvPr id="7" name="Rectangle 6"/>
          <p:cNvSpPr/>
          <p:nvPr userDrawn="1"/>
        </p:nvSpPr>
        <p:spPr>
          <a:xfrm>
            <a:off x="0" y="0"/>
            <a:ext cx="9144000" cy="1417638"/>
          </a:xfrm>
          <a:prstGeom prst="rect">
            <a:avLst/>
          </a:prstGeom>
          <a:solidFill>
            <a:srgbClr val="98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lvl1pPr>
              <a:defRPr b="1">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8BAA2C4-7788-48FA-89B4-B7E6334EDAD6}" type="datetimeFigureOut">
              <a:rPr lang="en-US" smtClean="0"/>
              <a:pPr/>
              <a:t>12/7/2015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D683B6-C83B-4B5C-9325-86D3AA3933C2}" type="slidenum">
              <a:rPr lang="en-US" smtClean="0"/>
              <a:pPr/>
              <a:t>‹#›</a:t>
            </a:fld>
            <a:endParaRPr lang="en-US"/>
          </a:p>
        </p:txBody>
      </p:sp>
    </p:spTree>
    <p:extLst>
      <p:ext uri="{BB962C8B-B14F-4D97-AF65-F5344CB8AC3E}">
        <p14:creationId xmlns="" xmlns:p14="http://schemas.microsoft.com/office/powerpoint/2010/main" val="165930574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rizontal Image">
    <p:spTree>
      <p:nvGrpSpPr>
        <p:cNvPr id="1" name=""/>
        <p:cNvGrpSpPr/>
        <p:nvPr/>
      </p:nvGrpSpPr>
      <p:grpSpPr>
        <a:xfrm>
          <a:off x="0" y="0"/>
          <a:ext cx="0" cy="0"/>
          <a:chOff x="0" y="0"/>
          <a:chExt cx="0" cy="0"/>
        </a:xfrm>
      </p:grpSpPr>
      <p:sp>
        <p:nvSpPr>
          <p:cNvPr id="7" name="Rectangle 6"/>
          <p:cNvSpPr/>
          <p:nvPr userDrawn="1"/>
        </p:nvSpPr>
        <p:spPr>
          <a:xfrm>
            <a:off x="0" y="1417638"/>
            <a:ext cx="9144000" cy="1818591"/>
          </a:xfrm>
          <a:prstGeom prst="rect">
            <a:avLst/>
          </a:prstGeom>
          <a:solidFill>
            <a:srgbClr val="98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lvl1pPr>
              <a:defRPr b="1">
                <a:solidFill>
                  <a:srgbClr val="92D05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43917" y="3372754"/>
            <a:ext cx="8229600" cy="2647045"/>
          </a:xfrm>
        </p:spPr>
        <p:txBody>
          <a:bodyPr>
            <a:normAutofit/>
          </a:bodyPr>
          <a:lstStyle>
            <a:lvl1pPr>
              <a:defRPr sz="1800"/>
            </a:lvl1pPr>
            <a:lvl2pPr>
              <a:defRPr sz="18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8BAA2C4-7788-48FA-89B4-B7E6334EDAD6}" type="datetimeFigureOut">
              <a:rPr lang="en-US" smtClean="0"/>
              <a:pPr/>
              <a:t>12/7/2015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D683B6-C83B-4B5C-9325-86D3AA3933C2}" type="slidenum">
              <a:rPr lang="en-US" smtClean="0"/>
              <a:pPr/>
              <a:t>‹#›</a:t>
            </a:fld>
            <a:endParaRPr lang="en-US"/>
          </a:p>
        </p:txBody>
      </p:sp>
      <p:sp>
        <p:nvSpPr>
          <p:cNvPr id="9" name="Picture Placeholder 2"/>
          <p:cNvSpPr>
            <a:spLocks noGrp="1"/>
          </p:cNvSpPr>
          <p:nvPr>
            <p:ph type="pic" idx="13"/>
          </p:nvPr>
        </p:nvSpPr>
        <p:spPr>
          <a:xfrm>
            <a:off x="228600" y="1554163"/>
            <a:ext cx="8610600" cy="15325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0" name="Date Placeholder 3"/>
          <p:cNvSpPr txBox="1">
            <a:spLocks/>
          </p:cNvSpPr>
          <p:nvPr userDrawn="1"/>
        </p:nvSpPr>
        <p:spPr>
          <a:xfrm>
            <a:off x="152400" y="5802620"/>
            <a:ext cx="5410200" cy="10064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smtClean="0">
                <a:solidFill>
                  <a:schemeClr val="tx1"/>
                </a:solidFill>
                <a:latin typeface="Century Gothic" panose="020B0502020202020204" pitchFamily="34" charset="0"/>
              </a:rPr>
              <a:t>Contact Us to Get Started Today </a:t>
            </a:r>
            <a:r>
              <a:rPr lang="en-US" dirty="0" smtClean="0">
                <a:solidFill>
                  <a:schemeClr val="tx1"/>
                </a:solidFill>
              </a:rPr>
              <a:t/>
            </a:r>
            <a:br>
              <a:rPr lang="en-US" dirty="0" smtClean="0">
                <a:solidFill>
                  <a:schemeClr val="tx1"/>
                </a:solidFill>
              </a:rPr>
            </a:br>
            <a:r>
              <a:rPr lang="en-US" sz="2000" dirty="0" smtClean="0">
                <a:solidFill>
                  <a:srgbClr val="98CA3C"/>
                </a:solidFill>
                <a:latin typeface="Century Gothic" panose="020B0502020202020204" pitchFamily="34" charset="0"/>
              </a:rPr>
              <a:t>amplifiedlocal.com </a:t>
            </a:r>
            <a:r>
              <a:rPr lang="en-US" dirty="0" smtClean="0"/>
              <a:t/>
            </a:r>
            <a:br>
              <a:rPr lang="en-US" dirty="0" smtClean="0"/>
            </a:br>
            <a:r>
              <a:rPr lang="en-US" dirty="0" smtClean="0"/>
              <a:t>© 2015 Amplified. All Rights Reserved. No reproduction without permission</a:t>
            </a:r>
            <a:endParaRPr lang="en-US" dirty="0"/>
          </a:p>
        </p:txBody>
      </p:sp>
      <p:pic>
        <p:nvPicPr>
          <p:cNvPr id="11" name="Picture 2" descr="Amplified Digital Agency St. Louis"/>
          <p:cNvPicPr>
            <a:picLocks noChangeAspect="1" noChangeArrowheads="1"/>
          </p:cNvPicPr>
          <p:nvPr userDrawn="1"/>
        </p:nvPicPr>
        <p:blipFill>
          <a:blip r:embed="rId2" cstate="print"/>
          <a:stretch>
            <a:fillRect/>
          </a:stretch>
        </p:blipFill>
        <p:spPr bwMode="auto">
          <a:xfrm>
            <a:off x="6781800" y="6126163"/>
            <a:ext cx="2019987" cy="731837"/>
          </a:xfrm>
          <a:prstGeom prst="rect">
            <a:avLst/>
          </a:prstGeom>
          <a:noFill/>
        </p:spPr>
      </p:pic>
    </p:spTree>
    <p:extLst>
      <p:ext uri="{BB962C8B-B14F-4D97-AF65-F5344CB8AC3E}">
        <p14:creationId xmlns="" xmlns:p14="http://schemas.microsoft.com/office/powerpoint/2010/main" val="405720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Horizontal Image">
    <p:spTree>
      <p:nvGrpSpPr>
        <p:cNvPr id="1" name=""/>
        <p:cNvGrpSpPr/>
        <p:nvPr/>
      </p:nvGrpSpPr>
      <p:grpSpPr>
        <a:xfrm>
          <a:off x="0" y="0"/>
          <a:ext cx="0" cy="0"/>
          <a:chOff x="0" y="0"/>
          <a:chExt cx="0" cy="0"/>
        </a:xfrm>
      </p:grpSpPr>
      <p:sp>
        <p:nvSpPr>
          <p:cNvPr id="7" name="Rectangle 6"/>
          <p:cNvSpPr/>
          <p:nvPr userDrawn="1"/>
        </p:nvSpPr>
        <p:spPr>
          <a:xfrm>
            <a:off x="0" y="1417638"/>
            <a:ext cx="9144000" cy="1818591"/>
          </a:xfrm>
          <a:prstGeom prst="rect">
            <a:avLst/>
          </a:prstGeom>
          <a:solidFill>
            <a:srgbClr val="98C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lvl1pPr>
              <a:defRPr b="1">
                <a:solidFill>
                  <a:srgbClr val="92D05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43917" y="3372754"/>
            <a:ext cx="8229600" cy="2647045"/>
          </a:xfrm>
        </p:spPr>
        <p:txBody>
          <a:bodyPr>
            <a:normAutofit/>
          </a:bodyPr>
          <a:lstStyle>
            <a:lvl1pPr>
              <a:defRPr sz="1800"/>
            </a:lvl1pPr>
            <a:lvl2pPr>
              <a:defRPr sz="1800"/>
            </a:lvl2pPr>
            <a:lvl3pPr>
              <a:defRPr sz="18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8BAA2C4-7788-48FA-89B4-B7E6334EDAD6}" type="datetimeFigureOut">
              <a:rPr lang="en-US" smtClean="0"/>
              <a:pPr/>
              <a:t>12/7/2015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D683B6-C83B-4B5C-9325-86D3AA3933C2}" type="slidenum">
              <a:rPr lang="en-US" smtClean="0"/>
              <a:pPr/>
              <a:t>‹#›</a:t>
            </a:fld>
            <a:endParaRPr lang="en-US"/>
          </a:p>
        </p:txBody>
      </p:sp>
      <p:sp>
        <p:nvSpPr>
          <p:cNvPr id="9" name="Picture Placeholder 2"/>
          <p:cNvSpPr>
            <a:spLocks noGrp="1"/>
          </p:cNvSpPr>
          <p:nvPr>
            <p:ph type="pic" idx="13"/>
          </p:nvPr>
        </p:nvSpPr>
        <p:spPr>
          <a:xfrm>
            <a:off x="228600" y="1554163"/>
            <a:ext cx="8610600" cy="15325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0" name="Date Placeholder 3"/>
          <p:cNvSpPr txBox="1">
            <a:spLocks/>
          </p:cNvSpPr>
          <p:nvPr userDrawn="1"/>
        </p:nvSpPr>
        <p:spPr>
          <a:xfrm>
            <a:off x="152400" y="5802620"/>
            <a:ext cx="5410200" cy="10064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
            </a:r>
            <a:br>
              <a:rPr lang="en-US" dirty="0" smtClean="0">
                <a:solidFill>
                  <a:schemeClr val="tx1"/>
                </a:solidFill>
              </a:rPr>
            </a:br>
            <a:r>
              <a:rPr lang="en-US" sz="2000" dirty="0" smtClean="0">
                <a:solidFill>
                  <a:srgbClr val="98CA3C"/>
                </a:solidFill>
                <a:latin typeface="Century Gothic" panose="020B0502020202020204" pitchFamily="34" charset="0"/>
              </a:rPr>
              <a:t>amplifiedlocal.com </a:t>
            </a:r>
            <a:r>
              <a:rPr lang="en-US" dirty="0" smtClean="0"/>
              <a:t/>
            </a:r>
            <a:br>
              <a:rPr lang="en-US" dirty="0" smtClean="0"/>
            </a:br>
            <a:r>
              <a:rPr lang="en-US" dirty="0" smtClean="0"/>
              <a:t>© 2015 Amplified. All Rights Reserved. No reproduction without permission</a:t>
            </a:r>
            <a:endParaRPr lang="en-US" dirty="0"/>
          </a:p>
        </p:txBody>
      </p:sp>
      <p:pic>
        <p:nvPicPr>
          <p:cNvPr id="11" name="Picture 2" descr="Amplified Digital Agency St. Louis"/>
          <p:cNvPicPr>
            <a:picLocks noChangeAspect="1" noChangeArrowheads="1"/>
          </p:cNvPicPr>
          <p:nvPr userDrawn="1"/>
        </p:nvPicPr>
        <p:blipFill>
          <a:blip r:embed="rId2" cstate="print"/>
          <a:stretch>
            <a:fillRect/>
          </a:stretch>
        </p:blipFill>
        <p:spPr bwMode="auto">
          <a:xfrm>
            <a:off x="6781800" y="6126163"/>
            <a:ext cx="2019987" cy="731837"/>
          </a:xfrm>
          <a:prstGeom prst="rect">
            <a:avLst/>
          </a:prstGeom>
          <a:noFill/>
        </p:spPr>
      </p:pic>
    </p:spTree>
    <p:extLst>
      <p:ext uri="{BB962C8B-B14F-4D97-AF65-F5344CB8AC3E}">
        <p14:creationId xmlns="" xmlns:p14="http://schemas.microsoft.com/office/powerpoint/2010/main" val="4057206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vy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b="0">
                <a:solidFill>
                  <a:schemeClr val="tx1"/>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08BAA2C4-7788-48FA-89B4-B7E6334EDAD6}" type="datetimeFigureOut">
              <a:rPr lang="en-US" smtClean="0"/>
              <a:pPr/>
              <a:t>12/7/2015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D683B6-C83B-4B5C-9325-86D3AA3933C2}" type="slidenum">
              <a:rPr lang="en-US" smtClean="0"/>
              <a:pPr/>
              <a:t>‹#›</a:t>
            </a:fld>
            <a:endParaRPr lang="en-US"/>
          </a:p>
        </p:txBody>
      </p:sp>
      <p:sp>
        <p:nvSpPr>
          <p:cNvPr id="9" name="Picture Placeholder 2"/>
          <p:cNvSpPr>
            <a:spLocks noGrp="1"/>
          </p:cNvSpPr>
          <p:nvPr>
            <p:ph type="pic" idx="13"/>
          </p:nvPr>
        </p:nvSpPr>
        <p:spPr>
          <a:xfrm>
            <a:off x="228600" y="1554162"/>
            <a:ext cx="8610600" cy="42370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0" name="Date Placeholder 3"/>
          <p:cNvSpPr txBox="1">
            <a:spLocks/>
          </p:cNvSpPr>
          <p:nvPr userDrawn="1"/>
        </p:nvSpPr>
        <p:spPr>
          <a:xfrm>
            <a:off x="152400" y="5802620"/>
            <a:ext cx="5410200" cy="100647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dirty="0" smtClean="0">
                <a:solidFill>
                  <a:schemeClr val="tx1"/>
                </a:solidFill>
                <a:latin typeface="Century Gothic" panose="020B0502020202020204" pitchFamily="34" charset="0"/>
              </a:rPr>
              <a:t>Contact Us to Get Started Today </a:t>
            </a:r>
            <a:r>
              <a:rPr lang="en-US" dirty="0" smtClean="0">
                <a:solidFill>
                  <a:schemeClr val="tx1"/>
                </a:solidFill>
              </a:rPr>
              <a:t/>
            </a:r>
            <a:br>
              <a:rPr lang="en-US" dirty="0" smtClean="0">
                <a:solidFill>
                  <a:schemeClr val="tx1"/>
                </a:solidFill>
              </a:rPr>
            </a:br>
            <a:r>
              <a:rPr lang="en-US" sz="2000" b="1" dirty="0" smtClean="0">
                <a:solidFill>
                  <a:srgbClr val="98CA3C"/>
                </a:solidFill>
                <a:latin typeface="Century Gothic" panose="020B0502020202020204" pitchFamily="34" charset="0"/>
              </a:rPr>
              <a:t>XXX.XXX.XXXX | </a:t>
            </a:r>
            <a:r>
              <a:rPr lang="en-US" sz="2000" dirty="0" smtClean="0">
                <a:solidFill>
                  <a:srgbClr val="98CA3C"/>
                </a:solidFill>
                <a:latin typeface="Century Gothic" panose="020B0502020202020204" pitchFamily="34" charset="0"/>
              </a:rPr>
              <a:t>amplifiedlocal.com </a:t>
            </a:r>
            <a:r>
              <a:rPr lang="en-US" dirty="0" smtClean="0"/>
              <a:t/>
            </a:r>
            <a:br>
              <a:rPr lang="en-US" dirty="0" smtClean="0"/>
            </a:br>
            <a:r>
              <a:rPr lang="en-US" dirty="0" smtClean="0"/>
              <a:t>© 2015 Amplified. All Rights Reserved. No reproduction without permission</a:t>
            </a:r>
            <a:endParaRPr lang="en-US" dirty="0"/>
          </a:p>
        </p:txBody>
      </p:sp>
      <p:pic>
        <p:nvPicPr>
          <p:cNvPr id="11" name="Picture 2" descr="Amplified Digital Agency St. Louis"/>
          <p:cNvPicPr>
            <a:picLocks noChangeAspect="1" noChangeArrowheads="1"/>
          </p:cNvPicPr>
          <p:nvPr userDrawn="1"/>
        </p:nvPicPr>
        <p:blipFill>
          <a:blip r:embed="rId2" cstate="print"/>
          <a:stretch>
            <a:fillRect/>
          </a:stretch>
        </p:blipFill>
        <p:spPr bwMode="auto">
          <a:xfrm>
            <a:off x="6781800" y="6126163"/>
            <a:ext cx="2019987" cy="731837"/>
          </a:xfrm>
          <a:prstGeom prst="rect">
            <a:avLst/>
          </a:prstGeom>
          <a:noFill/>
        </p:spPr>
      </p:pic>
    </p:spTree>
    <p:extLst>
      <p:ext uri="{BB962C8B-B14F-4D97-AF65-F5344CB8AC3E}">
        <p14:creationId xmlns="" xmlns:p14="http://schemas.microsoft.com/office/powerpoint/2010/main" val="4631055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Final Slide_Sale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BAA2C4-7788-48FA-89B4-B7E6334EDAD6}" type="datetimeFigureOut">
              <a:rPr lang="en-US" smtClean="0"/>
              <a:pPr/>
              <a:t>12/7/2015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D683B6-C83B-4B5C-9325-86D3AA3933C2}" type="slidenum">
              <a:rPr lang="en-US" smtClean="0"/>
              <a:pPr/>
              <a:t>‹#›</a:t>
            </a:fld>
            <a:endParaRPr lang="en-US"/>
          </a:p>
        </p:txBody>
      </p:sp>
      <p:pic>
        <p:nvPicPr>
          <p:cNvPr id="5" name="Picture 2" descr="http://hermentorcenter.com/wp-content/uploads/2012/02/Fotolia-Next-Steps_34318240_Subscription_XL.jpg"/>
          <p:cNvPicPr>
            <a:picLocks noChangeAspect="1" noChangeArrowheads="1"/>
          </p:cNvPicPr>
          <p:nvPr userDrawn="1"/>
        </p:nvPicPr>
        <p:blipFill>
          <a:blip r:embed="rId2" cstate="print"/>
          <a:stretch>
            <a:fillRect/>
          </a:stretch>
        </p:blipFill>
        <p:spPr bwMode="auto">
          <a:xfrm>
            <a:off x="3166" y="0"/>
            <a:ext cx="9137667" cy="6858000"/>
          </a:xfrm>
          <a:prstGeom prst="rect">
            <a:avLst/>
          </a:prstGeom>
          <a:noFill/>
        </p:spPr>
      </p:pic>
      <p:pic>
        <p:nvPicPr>
          <p:cNvPr id="6" name="Picture 5" descr="Amplified_Dig_Logo_K.png"/>
          <p:cNvPicPr>
            <a:picLocks noChangeAspect="1"/>
          </p:cNvPicPr>
          <p:nvPr userDrawn="1"/>
        </p:nvPicPr>
        <p:blipFill>
          <a:blip r:embed="rId3" cstate="print"/>
          <a:stretch>
            <a:fillRect/>
          </a:stretch>
        </p:blipFill>
        <p:spPr>
          <a:xfrm>
            <a:off x="136221" y="5943600"/>
            <a:ext cx="2149779" cy="778860"/>
          </a:xfrm>
          <a:prstGeom prst="rect">
            <a:avLst/>
          </a:prstGeom>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nal Slide_Creative">
    <p:spTree>
      <p:nvGrpSpPr>
        <p:cNvPr id="1" name=""/>
        <p:cNvGrpSpPr/>
        <p:nvPr/>
      </p:nvGrpSpPr>
      <p:grpSpPr>
        <a:xfrm>
          <a:off x="0" y="0"/>
          <a:ext cx="0" cy="0"/>
          <a:chOff x="0" y="0"/>
          <a:chExt cx="0" cy="0"/>
        </a:xfrm>
      </p:grpSpPr>
      <p:pic>
        <p:nvPicPr>
          <p:cNvPr id="7" name="Picture 2" descr="http://www.lahistoriadelapublicidad.com/documentos/bernbach3_1115.jpg"/>
          <p:cNvPicPr>
            <a:picLocks noChangeAspect="1" noChangeArrowheads="1"/>
          </p:cNvPicPr>
          <p:nvPr userDrawn="1"/>
        </p:nvPicPr>
        <p:blipFill>
          <a:blip r:embed="rId2" cstate="print">
            <a:extLst>
              <a:ext uri="{28A0092B-C50C-407E-A947-70E740481C1C}">
                <a14:useLocalDpi xmlns="" xmlns:a14="http://schemas.microsoft.com/office/drawing/2010/main" val="0"/>
              </a:ext>
            </a:extLst>
          </a:blip>
          <a:srcRect/>
          <a:stretch>
            <a:fillRect/>
          </a:stretch>
        </p:blipFill>
        <p:spPr bwMode="auto">
          <a:xfrm>
            <a:off x="0" y="2810029"/>
            <a:ext cx="2974019" cy="4047971"/>
          </a:xfrm>
          <a:prstGeom prst="rect">
            <a:avLst/>
          </a:prstGeom>
          <a:solidFill>
            <a:schemeClr val="accent6">
              <a:lumMod val="60000"/>
              <a:lumOff val="40000"/>
            </a:schemeClr>
          </a:solidFill>
        </p:spPr>
      </p:pic>
      <p:grpSp>
        <p:nvGrpSpPr>
          <p:cNvPr id="8" name="Group 7"/>
          <p:cNvGrpSpPr/>
          <p:nvPr userDrawn="1"/>
        </p:nvGrpSpPr>
        <p:grpSpPr>
          <a:xfrm>
            <a:off x="2810733" y="1295400"/>
            <a:ext cx="6844895" cy="6868886"/>
            <a:chOff x="2810733" y="957943"/>
            <a:chExt cx="6844895" cy="6868886"/>
          </a:xfrm>
        </p:grpSpPr>
        <p:sp>
          <p:nvSpPr>
            <p:cNvPr id="9" name="Oval 8"/>
            <p:cNvSpPr/>
            <p:nvPr/>
          </p:nvSpPr>
          <p:spPr>
            <a:xfrm>
              <a:off x="2810733" y="957943"/>
              <a:ext cx="6844895" cy="686888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600" b="1" dirty="0"/>
            </a:p>
          </p:txBody>
        </p:sp>
        <p:sp>
          <p:nvSpPr>
            <p:cNvPr id="10" name="Content Placeholder 2"/>
            <p:cNvSpPr txBox="1">
              <a:spLocks/>
            </p:cNvSpPr>
            <p:nvPr/>
          </p:nvSpPr>
          <p:spPr>
            <a:xfrm>
              <a:off x="4419600" y="2642063"/>
              <a:ext cx="4484914" cy="3623835"/>
            </a:xfrm>
            <a:prstGeom prst="rect">
              <a:avLst/>
            </a:prstGeom>
          </p:spPr>
          <p:txBody>
            <a:bodyPr/>
            <a:lstStyle/>
            <a:p>
              <a:pPr lvl="0" eaLnBrk="0" fontAlgn="base" hangingPunct="0">
                <a:spcBef>
                  <a:spcPct val="20000"/>
                </a:spcBef>
                <a:spcAft>
                  <a:spcPct val="0"/>
                </a:spcAft>
                <a:defRPr/>
              </a:pPr>
              <a:r>
                <a:rPr lang="en-US" sz="3200" dirty="0" smtClean="0">
                  <a:solidFill>
                    <a:schemeClr val="bg1"/>
                  </a:solidFill>
                  <a:cs typeface="David" pitchFamily="2" charset="-79"/>
                </a:rPr>
                <a:t>Nobody counts the number of ads you run; they just remember the impression you make.</a:t>
              </a:r>
            </a:p>
            <a:p>
              <a:pPr marL="0" marR="0" lvl="0" indent="0" defTabSz="914400" rtl="0" eaLnBrk="0" fontAlgn="base" latinLnBrk="0" hangingPunct="0">
                <a:lnSpc>
                  <a:spcPct val="100000"/>
                </a:lnSpc>
                <a:spcBef>
                  <a:spcPct val="20000"/>
                </a:spcBef>
                <a:spcAft>
                  <a:spcPct val="0"/>
                </a:spcAft>
                <a:buClrTx/>
                <a:buSzTx/>
                <a:buFont typeface="Arial" pitchFamily="34" charset="0"/>
                <a:buNone/>
                <a:tabLst/>
                <a:defRPr/>
              </a:pPr>
              <a:r>
                <a:rPr kumimoji="0" lang="en-US" sz="1800" b="0" i="1" u="none" strike="noStrike" kern="1200" cap="none" spc="0" normalizeH="0" baseline="0" noProof="0" dirty="0" smtClean="0">
                  <a:ln>
                    <a:noFill/>
                  </a:ln>
                  <a:solidFill>
                    <a:schemeClr val="bg1"/>
                  </a:solidFill>
                  <a:effectLst/>
                  <a:uLnTx/>
                  <a:uFillTx/>
                  <a:latin typeface="Verdana" pitchFamily="34" charset="0"/>
                  <a:ea typeface="+mn-ea"/>
                </a:rPr>
                <a:t>Bill </a:t>
              </a:r>
              <a:r>
                <a:rPr kumimoji="0" lang="en-US" sz="1800" b="0" i="1" u="none" strike="noStrike" kern="1200" cap="none" spc="0" normalizeH="0" baseline="0" noProof="0" dirty="0" err="1" smtClean="0">
                  <a:ln>
                    <a:noFill/>
                  </a:ln>
                  <a:solidFill>
                    <a:schemeClr val="bg1"/>
                  </a:solidFill>
                  <a:effectLst/>
                  <a:uLnTx/>
                  <a:uFillTx/>
                  <a:latin typeface="Verdana" pitchFamily="34" charset="0"/>
                  <a:ea typeface="+mn-ea"/>
                </a:rPr>
                <a:t>Bernbach</a:t>
              </a:r>
              <a:r>
                <a:rPr kumimoji="0" lang="en-US" sz="1800" b="0" i="1" u="none" strike="noStrike" kern="1200" cap="none" spc="0" normalizeH="0" baseline="0" noProof="0" dirty="0" smtClean="0">
                  <a:ln>
                    <a:noFill/>
                  </a:ln>
                  <a:solidFill>
                    <a:schemeClr val="bg1"/>
                  </a:solidFill>
                  <a:effectLst/>
                  <a:uLnTx/>
                  <a:uFillTx/>
                  <a:latin typeface="Verdana" pitchFamily="34" charset="0"/>
                  <a:ea typeface="+mn-ea"/>
                </a:rPr>
                <a:t>, </a:t>
              </a:r>
            </a:p>
            <a:p>
              <a:pPr marL="0" marR="0" lvl="0" indent="0" defTabSz="914400" rtl="0" eaLnBrk="0" fontAlgn="base" latinLnBrk="0" hangingPunct="0">
                <a:lnSpc>
                  <a:spcPct val="100000"/>
                </a:lnSpc>
                <a:spcBef>
                  <a:spcPct val="20000"/>
                </a:spcBef>
                <a:spcAft>
                  <a:spcPct val="0"/>
                </a:spcAft>
                <a:buClrTx/>
                <a:buSzTx/>
                <a:buFont typeface="Arial" pitchFamily="34" charset="0"/>
                <a:buNone/>
                <a:tabLst/>
                <a:defRPr/>
              </a:pPr>
              <a:r>
                <a:rPr kumimoji="0" lang="en-US" sz="1800" b="0" i="1" u="none" strike="noStrike" kern="1200" cap="none" spc="0" normalizeH="0" baseline="0" noProof="0" dirty="0" smtClean="0">
                  <a:ln>
                    <a:noFill/>
                  </a:ln>
                  <a:solidFill>
                    <a:schemeClr val="bg1"/>
                  </a:solidFill>
                  <a:effectLst/>
                  <a:uLnTx/>
                  <a:uFillTx/>
                  <a:latin typeface="Verdana" pitchFamily="34" charset="0"/>
                  <a:ea typeface="+mn-ea"/>
                </a:rPr>
                <a:t>Advertising Pioneer</a:t>
              </a:r>
              <a:r>
                <a:rPr kumimoji="0" lang="en-US" sz="1800" b="0" i="1" u="none" strike="noStrike" kern="1200" cap="none" spc="0" normalizeH="0" noProof="0" dirty="0" smtClean="0">
                  <a:ln>
                    <a:noFill/>
                  </a:ln>
                  <a:solidFill>
                    <a:schemeClr val="bg1"/>
                  </a:solidFill>
                  <a:effectLst/>
                  <a:uLnTx/>
                  <a:uFillTx/>
                  <a:latin typeface="Verdana" pitchFamily="34" charset="0"/>
                  <a:ea typeface="+mn-ea"/>
                </a:rPr>
                <a:t> &amp; Founder DDB</a:t>
              </a:r>
              <a:endParaRPr kumimoji="0" lang="en-US" sz="1800" b="0" i="1" u="none" strike="noStrike" kern="1200" cap="none" spc="0" normalizeH="0" baseline="0" noProof="0" dirty="0" smtClean="0">
                <a:ln>
                  <a:noFill/>
                </a:ln>
                <a:solidFill>
                  <a:schemeClr val="bg1"/>
                </a:solidFill>
                <a:effectLst/>
                <a:uLnTx/>
                <a:uFillTx/>
                <a:ea typeface="+mn-ea"/>
              </a:endParaRPr>
            </a:p>
            <a:p>
              <a:pPr marL="342900" marR="0" lvl="0" indent="-342900" defTabSz="914400" rtl="0" eaLnBrk="0" fontAlgn="base" latinLnBrk="0" hangingPunct="0">
                <a:lnSpc>
                  <a:spcPct val="100000"/>
                </a:lnSpc>
                <a:spcBef>
                  <a:spcPct val="20000"/>
                </a:spcBef>
                <a:spcAft>
                  <a:spcPct val="0"/>
                </a:spcAft>
                <a:buClrTx/>
                <a:buSzTx/>
                <a:buFont typeface="Arial" pitchFamily="34" charset="0"/>
                <a:buChar char="•"/>
                <a:tabLst/>
                <a:defRPr/>
              </a:pPr>
              <a:endParaRPr kumimoji="0" lang="en-US" sz="3200" b="0" u="none" strike="noStrike" kern="1200" cap="none" spc="0" normalizeH="0" baseline="0" noProof="0" dirty="0">
                <a:ln>
                  <a:noFill/>
                </a:ln>
                <a:solidFill>
                  <a:schemeClr val="bg1"/>
                </a:solidFill>
                <a:effectLst/>
                <a:uLnTx/>
                <a:uFillTx/>
                <a:ea typeface="+mn-ea"/>
              </a:endParaRPr>
            </a:p>
          </p:txBody>
        </p:sp>
        <p:sp>
          <p:nvSpPr>
            <p:cNvPr id="11" name="TextBox 10"/>
            <p:cNvSpPr txBox="1"/>
            <p:nvPr/>
          </p:nvSpPr>
          <p:spPr>
            <a:xfrm>
              <a:off x="3498049" y="2094567"/>
              <a:ext cx="1058303" cy="2646878"/>
            </a:xfrm>
            <a:prstGeom prst="rect">
              <a:avLst/>
            </a:prstGeom>
            <a:noFill/>
          </p:spPr>
          <p:txBody>
            <a:bodyPr wrap="none" rtlCol="0">
              <a:spAutoFit/>
            </a:bodyPr>
            <a:lstStyle/>
            <a:p>
              <a:r>
                <a:rPr lang="en-US" sz="16600" dirty="0" smtClean="0">
                  <a:solidFill>
                    <a:schemeClr val="bg1"/>
                  </a:solidFill>
                  <a:latin typeface="Georgia" panose="02040502050405020303" pitchFamily="18" charset="0"/>
                </a:rPr>
                <a:t>“</a:t>
              </a:r>
              <a:endParaRPr lang="en-US" sz="16600" dirty="0">
                <a:solidFill>
                  <a:schemeClr val="bg1"/>
                </a:solidFill>
                <a:latin typeface="Georgia" panose="02040502050405020303" pitchFamily="18" charset="0"/>
              </a:endParaRPr>
            </a:p>
          </p:txBody>
        </p:sp>
      </p:grpSp>
      <p:sp>
        <p:nvSpPr>
          <p:cNvPr id="12" name="Title 1"/>
          <p:cNvSpPr>
            <a:spLocks noGrp="1"/>
          </p:cNvSpPr>
          <p:nvPr>
            <p:ph type="title"/>
          </p:nvPr>
        </p:nvSpPr>
        <p:spPr>
          <a:xfrm>
            <a:off x="623888" y="434829"/>
            <a:ext cx="7886700" cy="983761"/>
          </a:xfrm>
        </p:spPr>
        <p:txBody>
          <a:bodyPr/>
          <a:lstStyle>
            <a:lvl1pPr algn="l">
              <a:defRPr/>
            </a:lvl1p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08BAA2C4-7788-48FA-89B4-B7E6334EDAD6}" type="datetimeFigureOut">
              <a:rPr lang="en-US" smtClean="0"/>
              <a:pPr/>
              <a:t>12/7/2015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D683B6-C83B-4B5C-9325-86D3AA3933C2}" type="slidenum">
              <a:rPr lang="en-US" smtClean="0"/>
              <a:pPr/>
              <a:t>‹#›</a:t>
            </a:fld>
            <a:endParaRPr lang="en-US"/>
          </a:p>
        </p:txBody>
      </p:sp>
      <p:pic>
        <p:nvPicPr>
          <p:cNvPr id="13" name="Picture 2" descr="Amplified Digital Agency St. Louis"/>
          <p:cNvPicPr>
            <a:picLocks noChangeAspect="1" noChangeArrowheads="1"/>
          </p:cNvPicPr>
          <p:nvPr userDrawn="1"/>
        </p:nvPicPr>
        <p:blipFill>
          <a:blip r:embed="rId3" cstate="print"/>
          <a:stretch>
            <a:fillRect/>
          </a:stretch>
        </p:blipFill>
        <p:spPr bwMode="auto">
          <a:xfrm>
            <a:off x="6934200" y="534194"/>
            <a:ext cx="1965720" cy="712176"/>
          </a:xfrm>
          <a:prstGeom prst="rect">
            <a:avLst/>
          </a:prstGeom>
          <a:noFill/>
        </p:spPr>
      </p:pic>
    </p:spTree>
    <p:extLst>
      <p:ext uri="{BB962C8B-B14F-4D97-AF65-F5344CB8AC3E}">
        <p14:creationId xmlns="" xmlns:p14="http://schemas.microsoft.com/office/powerpoint/2010/main" val="1335823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BAA2C4-7788-48FA-89B4-B7E6334EDAD6}" type="datetimeFigureOut">
              <a:rPr lang="en-US" smtClean="0"/>
              <a:pPr/>
              <a:t>12/7/2015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683B6-C83B-4B5C-9325-86D3AA3933C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1" r:id="rId4"/>
    <p:sldLayoutId id="2147483660" r:id="rId5"/>
    <p:sldLayoutId id="2147483667" r:id="rId6"/>
    <p:sldLayoutId id="2147483663" r:id="rId7"/>
    <p:sldLayoutId id="2147483655" r:id="rId8"/>
    <p:sldLayoutId id="2147483662" r:id="rId9"/>
    <p:sldLayoutId id="2147483654" r:id="rId10"/>
    <p:sldLayoutId id="2147483652" r:id="rId11"/>
    <p:sldLayoutId id="2147483665" r:id="rId12"/>
    <p:sldLayoutId id="2147483666" r:id="rId13"/>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Century Gothic" panose="020B0502020202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panose="020B0502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panose="020B0502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panose="020B0502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www.google.com/url?sa=i&amp;rct=j&amp;q=&amp;esrc=s&amp;frm=1&amp;source=images&amp;cd=&amp;cad=rja&amp;uact=8&amp;ved=0CAcQjRw&amp;url=http://www.xataka.com/moviles/iphone-6-1&amp;ei=r8bHVJanMYS0yAShhYCgBQ&amp;bvm=bv.84349003,d.aWw&amp;psig=AFQjCNFtk4qah5X8SW0iPZH8TEd50fyKUA&amp;ust=1422464974598099"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google.com/url?sa=i&amp;rct=j&amp;q=&amp;esrc=s&amp;frm=1&amp;source=images&amp;cd=&amp;cad=rja&amp;uact=8&amp;ved=0CAcQjRw&amp;url=https://stjohns.digication.com/suchtova/Lab_Members&amp;ei=Bhs0VfDvHNLYggSPiIGYBQ&amp;bvm=bv.91071109,d.eXY&amp;psig=AFQjCNGhu-8atpZynzwzrNTkyE753bRcIA&amp;ust=1429564502323064"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hyperlink" Target="http://www.google.com/url?sa=i&amp;source=images&amp;cd=&amp;cad=rja&amp;uact=8&amp;ved=0CAgQjRw&amp;url=http://publicdomainvectors.org/en/free-clipart/Vector-illustration-of-storefront-v/6611.html&amp;ei=FdQyVa2GOoapgwTJ8IB4&amp;psig=AFQjCNEIYWYveNl3K5UMm6iIEomtyjY4uA&amp;ust=1429480854031441"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ved=0CAcQjRw&amp;url=http://www.fursource.com/featured-best-sellers-c-188.html&amp;ei=RGA1VZeVKIHXgwTM3oDgDQ&amp;bvm=bv.91071109,d.eXY&amp;psig=AFQjCNGDbZUXx0LqJgGZIOYIcWuUOEXuKA&amp;ust=1429647805542917"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0.emf"/><Relationship Id="rId5" Type="http://schemas.openxmlformats.org/officeDocument/2006/relationships/image" Target="../media/image39.png"/><Relationship Id="rId4" Type="http://schemas.openxmlformats.org/officeDocument/2006/relationships/image" Target="../media/image38.emf"/></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1.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intranet.lee.net/online/other/html_2a6fcb16-403f-11e0-870b-001cc4c03286.html"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www.apple.com/?utm_source=journalstar.com&amp;utm_medium=display&amp;utm_campaign=iPhone6promotion" TargetMode="External"/><Relationship Id="rId2" Type="http://schemas.openxmlformats.org/officeDocument/2006/relationships/hyperlink" Target="https://leeenterprises.formstack.com/forms/utm_url"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www.google.com/url?sa=i&amp;source=images&amp;cd=&amp;cad=rja&amp;uact=8&amp;docid=_tC0P96LRi3TSM&amp;tbnid=OWlmBnEpxobpwM:&amp;ved=0CAgQjRw4EA&amp;url=http://www.fiverr.com/imaxsolutions/100-high-quality-animated-3d-cutie-characters-to-increase-sales&amp;ei=UokvU8XOB8fyyAHs4IDQBg&amp;psig=AFQjCNG6JP3WBzLVyBUkVYJN4MdZudVg4A&amp;ust=1395710674214542"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smtClean="0"/>
              <a:t>Targeted Display</a:t>
            </a:r>
            <a:endParaRPr lang="en-US" dirty="0"/>
          </a:p>
        </p:txBody>
      </p:sp>
      <p:sp>
        <p:nvSpPr>
          <p:cNvPr id="5" name="Subtitle 4"/>
          <p:cNvSpPr>
            <a:spLocks noGrp="1"/>
          </p:cNvSpPr>
          <p:nvPr>
            <p:ph type="subTitle" idx="1"/>
          </p:nvPr>
        </p:nvSpPr>
        <p:spPr>
          <a:xfrm>
            <a:off x="685800" y="3505200"/>
            <a:ext cx="5867400" cy="1752600"/>
          </a:xfrm>
        </p:spPr>
        <p:txBody>
          <a:bodyPr/>
          <a:lstStyle/>
          <a:p>
            <a:r>
              <a:rPr lang="en-US" dirty="0"/>
              <a:t>Reach out to your direct audience with </a:t>
            </a:r>
            <a:r>
              <a:rPr lang="en-US" dirty="0" smtClean="0"/>
              <a:t>Amplified’s </a:t>
            </a:r>
            <a:r>
              <a:rPr lang="en-US" dirty="0"/>
              <a:t>digital targeting solutions</a:t>
            </a:r>
          </a:p>
        </p:txBody>
      </p:sp>
      <p:pic>
        <p:nvPicPr>
          <p:cNvPr id="6" name="Picture 5"/>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6400800" y="3581400"/>
            <a:ext cx="1625600" cy="1524000"/>
          </a:xfrm>
          <a:prstGeom prst="rect">
            <a:avLst/>
          </a:prstGeom>
        </p:spPr>
      </p:pic>
    </p:spTree>
    <p:extLst>
      <p:ext uri="{BB962C8B-B14F-4D97-AF65-F5344CB8AC3E}">
        <p14:creationId xmlns="" xmlns:p14="http://schemas.microsoft.com/office/powerpoint/2010/main" val="2657210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0" y="1482489"/>
            <a:ext cx="4905375" cy="1272647"/>
            <a:chOff x="0" y="929443"/>
            <a:chExt cx="4905375" cy="1272647"/>
          </a:xfrm>
          <a:solidFill>
            <a:srgbClr val="FFFF00"/>
          </a:solidFill>
        </p:grpSpPr>
        <p:sp>
          <p:nvSpPr>
            <p:cNvPr id="5" name="Pentagon 4"/>
            <p:cNvSpPr/>
            <p:nvPr/>
          </p:nvSpPr>
          <p:spPr>
            <a:xfrm>
              <a:off x="0" y="990600"/>
              <a:ext cx="4059858" cy="1211490"/>
            </a:xfrm>
            <a:prstGeom prst="homePlate">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hevron 5"/>
            <p:cNvSpPr/>
            <p:nvPr/>
          </p:nvSpPr>
          <p:spPr>
            <a:xfrm>
              <a:off x="3543300" y="990600"/>
              <a:ext cx="1362075" cy="1209675"/>
            </a:xfrm>
            <a:prstGeom prst="chevron">
              <a:avLst>
                <a:gd name="adj" fmla="val 56702"/>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542405" y="929443"/>
              <a:ext cx="2200795" cy="1154162"/>
            </a:xfrm>
            <a:prstGeom prst="rect">
              <a:avLst/>
            </a:prstGeom>
            <a:noFill/>
          </p:spPr>
          <p:txBody>
            <a:bodyPr wrap="none" rtlCol="0" anchor="ctr">
              <a:spAutoFit/>
            </a:bodyPr>
            <a:lstStyle/>
            <a:p>
              <a:pPr>
                <a:lnSpc>
                  <a:spcPct val="150000"/>
                </a:lnSpc>
              </a:pPr>
              <a:r>
                <a:rPr lang="en-US" b="1" dirty="0" smtClean="0">
                  <a:latin typeface="Calibri" pitchFamily="34" charset="0"/>
                </a:rPr>
                <a:t>Geographic Targeting</a:t>
              </a:r>
            </a:p>
            <a:p>
              <a:pPr marL="342900" indent="-342900">
                <a:buFont typeface="Arial" panose="020B0604020202020204" pitchFamily="34" charset="0"/>
                <a:buChar char="•"/>
              </a:pPr>
              <a:r>
                <a:rPr lang="en-US" sz="1400" dirty="0" smtClean="0">
                  <a:latin typeface="Calibri" pitchFamily="34" charset="0"/>
                </a:rPr>
                <a:t>Geo-Fence Mobile Ads</a:t>
              </a:r>
            </a:p>
            <a:p>
              <a:pPr marL="342900" indent="-342900">
                <a:buFont typeface="Arial" panose="020B0604020202020204" pitchFamily="34" charset="0"/>
                <a:buChar char="•"/>
              </a:pPr>
              <a:r>
                <a:rPr lang="en-US" sz="1400" dirty="0" smtClean="0">
                  <a:latin typeface="Calibri" pitchFamily="34" charset="0"/>
                </a:rPr>
                <a:t>Run on Local Content</a:t>
              </a:r>
            </a:p>
            <a:p>
              <a:pPr marL="342900" indent="-342900">
                <a:buFont typeface="Arial" panose="020B0604020202020204" pitchFamily="34" charset="0"/>
                <a:buChar char="•"/>
              </a:pPr>
              <a:r>
                <a:rPr lang="en-US" sz="1400" dirty="0" smtClean="0">
                  <a:latin typeface="Calibri" pitchFamily="34" charset="0"/>
                </a:rPr>
                <a:t>Run as Geo-Targeted</a:t>
              </a:r>
              <a:endParaRPr lang="en-US" sz="1400" dirty="0">
                <a:latin typeface="Calibri" pitchFamily="34" charset="0"/>
              </a:endParaRPr>
            </a:p>
          </p:txBody>
        </p:sp>
      </p:grpSp>
      <p:grpSp>
        <p:nvGrpSpPr>
          <p:cNvPr id="3" name="Group 7"/>
          <p:cNvGrpSpPr/>
          <p:nvPr/>
        </p:nvGrpSpPr>
        <p:grpSpPr>
          <a:xfrm>
            <a:off x="0" y="2848571"/>
            <a:ext cx="4905375" cy="1266666"/>
            <a:chOff x="0" y="2295525"/>
            <a:chExt cx="4905375" cy="1266666"/>
          </a:xfrm>
          <a:solidFill>
            <a:srgbClr val="FA6136"/>
          </a:solidFill>
        </p:grpSpPr>
        <p:sp>
          <p:nvSpPr>
            <p:cNvPr id="9" name="Pentagon 8"/>
            <p:cNvSpPr/>
            <p:nvPr/>
          </p:nvSpPr>
          <p:spPr>
            <a:xfrm>
              <a:off x="0" y="2295525"/>
              <a:ext cx="4059858" cy="121149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hevron 9"/>
            <p:cNvSpPr/>
            <p:nvPr/>
          </p:nvSpPr>
          <p:spPr>
            <a:xfrm>
              <a:off x="3543300" y="2295525"/>
              <a:ext cx="1362075" cy="1209675"/>
            </a:xfrm>
            <a:prstGeom prst="chevron">
              <a:avLst>
                <a:gd name="adj" fmla="val 5670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flipH="1">
              <a:off x="526774" y="2454195"/>
              <a:ext cx="2687274" cy="1107996"/>
            </a:xfrm>
            <a:prstGeom prst="rect">
              <a:avLst/>
            </a:prstGeom>
            <a:noFill/>
          </p:spPr>
          <p:txBody>
            <a:bodyPr wrap="none" rtlCol="0">
              <a:spAutoFit/>
            </a:bodyPr>
            <a:lstStyle/>
            <a:p>
              <a:r>
                <a:rPr lang="en-US" b="1" dirty="0" smtClean="0">
                  <a:latin typeface="Calibri" pitchFamily="34" charset="0"/>
                </a:rPr>
                <a:t>Demographic Targeting</a:t>
              </a:r>
            </a:p>
            <a:p>
              <a:pPr marL="342900" indent="-342900">
                <a:buFont typeface="Arial" panose="020B0604020202020204" pitchFamily="34" charset="0"/>
                <a:buChar char="•"/>
              </a:pPr>
              <a:r>
                <a:rPr lang="en-US" sz="1400" dirty="0" smtClean="0">
                  <a:latin typeface="Calibri" pitchFamily="34" charset="0"/>
                </a:rPr>
                <a:t>Target by Gender or Age</a:t>
              </a:r>
              <a:endParaRPr lang="en-US" sz="1400" dirty="0">
                <a:latin typeface="Calibri" pitchFamily="34" charset="0"/>
              </a:endParaRPr>
            </a:p>
            <a:p>
              <a:pPr marL="342900" indent="-342900">
                <a:buFont typeface="Arial" panose="020B0604020202020204" pitchFamily="34" charset="0"/>
                <a:buChar char="•"/>
              </a:pPr>
              <a:r>
                <a:rPr lang="en-US" sz="1400" dirty="0" smtClean="0">
                  <a:latin typeface="Calibri" pitchFamily="34" charset="0"/>
                </a:rPr>
                <a:t>Target by HHI or Job Category</a:t>
              </a:r>
              <a:endParaRPr lang="en-US" sz="1400" dirty="0">
                <a:latin typeface="Calibri" pitchFamily="34" charset="0"/>
              </a:endParaRPr>
            </a:p>
            <a:p>
              <a:endParaRPr lang="en-US" sz="2000" b="1" dirty="0">
                <a:solidFill>
                  <a:schemeClr val="bg1"/>
                </a:solidFill>
              </a:endParaRPr>
            </a:p>
          </p:txBody>
        </p:sp>
      </p:grpSp>
      <p:sp>
        <p:nvSpPr>
          <p:cNvPr id="12" name="TextBox 11"/>
          <p:cNvSpPr txBox="1"/>
          <p:nvPr/>
        </p:nvSpPr>
        <p:spPr>
          <a:xfrm>
            <a:off x="4858676" y="1834423"/>
            <a:ext cx="4028149" cy="646331"/>
          </a:xfrm>
          <a:prstGeom prst="rect">
            <a:avLst/>
          </a:prstGeom>
          <a:noFill/>
        </p:spPr>
        <p:txBody>
          <a:bodyPr wrap="square" rtlCol="0">
            <a:spAutoFit/>
          </a:bodyPr>
          <a:lstStyle/>
          <a:p>
            <a:r>
              <a:rPr lang="en-US" i="1" dirty="0" smtClean="0">
                <a:latin typeface="Calibri" pitchFamily="34" charset="0"/>
              </a:rPr>
              <a:t>Reach Internet Users </a:t>
            </a:r>
            <a:br>
              <a:rPr lang="en-US" i="1" dirty="0" smtClean="0">
                <a:latin typeface="Calibri" pitchFamily="34" charset="0"/>
              </a:rPr>
            </a:br>
            <a:r>
              <a:rPr lang="en-US" i="1" dirty="0" smtClean="0">
                <a:latin typeface="Calibri" pitchFamily="34" charset="0"/>
              </a:rPr>
              <a:t>in a Specific Area</a:t>
            </a:r>
            <a:endParaRPr lang="en-US" i="1" dirty="0">
              <a:latin typeface="Calibri" pitchFamily="34" charset="0"/>
            </a:endParaRPr>
          </a:p>
        </p:txBody>
      </p:sp>
      <p:sp>
        <p:nvSpPr>
          <p:cNvPr id="13" name="TextBox 12"/>
          <p:cNvSpPr txBox="1"/>
          <p:nvPr/>
        </p:nvSpPr>
        <p:spPr>
          <a:xfrm>
            <a:off x="4858676" y="4308144"/>
            <a:ext cx="4028149" cy="923330"/>
          </a:xfrm>
          <a:prstGeom prst="rect">
            <a:avLst/>
          </a:prstGeom>
          <a:noFill/>
        </p:spPr>
        <p:txBody>
          <a:bodyPr wrap="square" rtlCol="0">
            <a:spAutoFit/>
          </a:bodyPr>
          <a:lstStyle/>
          <a:p>
            <a:r>
              <a:rPr lang="en-US" i="1" dirty="0" smtClean="0">
                <a:latin typeface="Calibri" pitchFamily="34" charset="0"/>
              </a:rPr>
              <a:t>Reach Internet Users </a:t>
            </a:r>
            <a:br>
              <a:rPr lang="en-US" i="1" dirty="0" smtClean="0">
                <a:latin typeface="Calibri" pitchFamily="34" charset="0"/>
              </a:rPr>
            </a:br>
            <a:r>
              <a:rPr lang="en-US" i="1" dirty="0" smtClean="0">
                <a:latin typeface="Calibri" pitchFamily="34" charset="0"/>
              </a:rPr>
              <a:t>with Interests in Specific Categories </a:t>
            </a:r>
          </a:p>
          <a:p>
            <a:r>
              <a:rPr lang="en-US" i="1" dirty="0" smtClean="0">
                <a:latin typeface="Calibri" pitchFamily="34" charset="0"/>
              </a:rPr>
              <a:t>of Information</a:t>
            </a:r>
            <a:endParaRPr lang="en-US" i="1" dirty="0">
              <a:latin typeface="Calibri" pitchFamily="34" charset="0"/>
            </a:endParaRPr>
          </a:p>
        </p:txBody>
      </p:sp>
      <p:sp>
        <p:nvSpPr>
          <p:cNvPr id="14" name="TextBox 13"/>
          <p:cNvSpPr txBox="1"/>
          <p:nvPr/>
        </p:nvSpPr>
        <p:spPr>
          <a:xfrm>
            <a:off x="4858676" y="3154650"/>
            <a:ext cx="4028149" cy="646331"/>
          </a:xfrm>
          <a:prstGeom prst="rect">
            <a:avLst/>
          </a:prstGeom>
          <a:noFill/>
        </p:spPr>
        <p:txBody>
          <a:bodyPr wrap="square" rtlCol="0">
            <a:spAutoFit/>
          </a:bodyPr>
          <a:lstStyle/>
          <a:p>
            <a:r>
              <a:rPr lang="en-US" i="1" dirty="0" smtClean="0">
                <a:latin typeface="Calibri" pitchFamily="34" charset="0"/>
              </a:rPr>
              <a:t>Reach Internet Users of Specific Ages, Genders, HHI’s, or Professions</a:t>
            </a:r>
            <a:endParaRPr lang="en-US" i="1" dirty="0">
              <a:latin typeface="Calibri" pitchFamily="34" charset="0"/>
            </a:endParaRPr>
          </a:p>
        </p:txBody>
      </p:sp>
      <p:sp>
        <p:nvSpPr>
          <p:cNvPr id="15" name="TextBox 14"/>
          <p:cNvSpPr txBox="1"/>
          <p:nvPr/>
        </p:nvSpPr>
        <p:spPr>
          <a:xfrm>
            <a:off x="4858496" y="5638301"/>
            <a:ext cx="4028149" cy="923330"/>
          </a:xfrm>
          <a:prstGeom prst="rect">
            <a:avLst/>
          </a:prstGeom>
          <a:noFill/>
        </p:spPr>
        <p:txBody>
          <a:bodyPr wrap="square" rtlCol="0">
            <a:spAutoFit/>
          </a:bodyPr>
          <a:lstStyle/>
          <a:p>
            <a:r>
              <a:rPr lang="en-US" i="1" dirty="0" smtClean="0">
                <a:latin typeface="Calibri" pitchFamily="34" charset="0"/>
              </a:rPr>
              <a:t>Reach Internet Users with Behaviors Showing Interest in Specific </a:t>
            </a:r>
          </a:p>
          <a:p>
            <a:r>
              <a:rPr lang="en-US" i="1" dirty="0" smtClean="0">
                <a:latin typeface="Calibri" pitchFamily="34" charset="0"/>
              </a:rPr>
              <a:t>Products &amp; Services</a:t>
            </a:r>
            <a:endParaRPr lang="en-US" i="1" dirty="0">
              <a:latin typeface="Calibri" pitchFamily="34" charset="0"/>
            </a:endParaRPr>
          </a:p>
        </p:txBody>
      </p:sp>
      <p:grpSp>
        <p:nvGrpSpPr>
          <p:cNvPr id="4" name="Group 15"/>
          <p:cNvGrpSpPr/>
          <p:nvPr/>
        </p:nvGrpSpPr>
        <p:grpSpPr>
          <a:xfrm>
            <a:off x="0" y="4172546"/>
            <a:ext cx="4905375" cy="1288731"/>
            <a:chOff x="0" y="3619500"/>
            <a:chExt cx="4905375" cy="1288731"/>
          </a:xfrm>
        </p:grpSpPr>
        <p:sp>
          <p:nvSpPr>
            <p:cNvPr id="17" name="Pentagon 16"/>
            <p:cNvSpPr/>
            <p:nvPr/>
          </p:nvSpPr>
          <p:spPr>
            <a:xfrm>
              <a:off x="0" y="3619500"/>
              <a:ext cx="4059858" cy="1211490"/>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hevron 17"/>
            <p:cNvSpPr/>
            <p:nvPr/>
          </p:nvSpPr>
          <p:spPr>
            <a:xfrm>
              <a:off x="3543300" y="3619500"/>
              <a:ext cx="1362075" cy="1209675"/>
            </a:xfrm>
            <a:prstGeom prst="chevron">
              <a:avLst>
                <a:gd name="adj" fmla="val 5670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a:off x="524545" y="3754069"/>
              <a:ext cx="3424207" cy="1154162"/>
            </a:xfrm>
            <a:prstGeom prst="rect">
              <a:avLst/>
            </a:prstGeom>
            <a:noFill/>
          </p:spPr>
          <p:txBody>
            <a:bodyPr wrap="none" rtlCol="0">
              <a:spAutoFit/>
            </a:bodyPr>
            <a:lstStyle/>
            <a:p>
              <a:r>
                <a:rPr lang="en-US" b="1" dirty="0" smtClean="0">
                  <a:latin typeface="Calibri" pitchFamily="34" charset="0"/>
                </a:rPr>
                <a:t>Category Targeting</a:t>
              </a:r>
            </a:p>
            <a:p>
              <a:pPr marL="342900" indent="-342900">
                <a:buFont typeface="Arial" panose="020B0604020202020204" pitchFamily="34" charset="0"/>
                <a:buChar char="•"/>
              </a:pPr>
              <a:r>
                <a:rPr lang="en-US" sz="1400" dirty="0" smtClean="0">
                  <a:latin typeface="Calibri" pitchFamily="34" charset="0"/>
                </a:rPr>
                <a:t>Show ads on Sites in a Specific Category</a:t>
              </a:r>
            </a:p>
            <a:p>
              <a:pPr marL="342900" indent="-342900">
                <a:buFont typeface="Arial" panose="020B0604020202020204" pitchFamily="34" charset="0"/>
                <a:buChar char="•"/>
              </a:pPr>
              <a:r>
                <a:rPr lang="en-US" sz="1400" dirty="0" smtClean="0">
                  <a:latin typeface="Calibri" pitchFamily="34" charset="0"/>
                </a:rPr>
                <a:t>Show Ads on Pages with Specific Topics</a:t>
              </a:r>
            </a:p>
            <a:p>
              <a:pPr marL="342900" indent="-342900">
                <a:lnSpc>
                  <a:spcPct val="150000"/>
                </a:lnSpc>
                <a:buFont typeface="Arial" panose="020B0604020202020204" pitchFamily="34" charset="0"/>
                <a:buChar char="•"/>
              </a:pPr>
              <a:endParaRPr lang="en-US" sz="1400" b="1" dirty="0">
                <a:solidFill>
                  <a:schemeClr val="bg1"/>
                </a:solidFill>
                <a:latin typeface="Calibri" pitchFamily="34" charset="0"/>
              </a:endParaRPr>
            </a:p>
          </p:txBody>
        </p:sp>
      </p:grpSp>
      <p:grpSp>
        <p:nvGrpSpPr>
          <p:cNvPr id="8" name="Group 19"/>
          <p:cNvGrpSpPr/>
          <p:nvPr/>
        </p:nvGrpSpPr>
        <p:grpSpPr>
          <a:xfrm>
            <a:off x="0" y="5506046"/>
            <a:ext cx="4905375" cy="1428154"/>
            <a:chOff x="0" y="4953000"/>
            <a:chExt cx="4905375" cy="1428154"/>
          </a:xfrm>
        </p:grpSpPr>
        <p:sp>
          <p:nvSpPr>
            <p:cNvPr id="21" name="Pentagon 20"/>
            <p:cNvSpPr/>
            <p:nvPr/>
          </p:nvSpPr>
          <p:spPr>
            <a:xfrm>
              <a:off x="0" y="4953000"/>
              <a:ext cx="4059858" cy="121149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hevron 21"/>
            <p:cNvSpPr/>
            <p:nvPr/>
          </p:nvSpPr>
          <p:spPr>
            <a:xfrm>
              <a:off x="3543300" y="4953000"/>
              <a:ext cx="1362075" cy="1209675"/>
            </a:xfrm>
            <a:prstGeom prst="chevron">
              <a:avLst>
                <a:gd name="adj" fmla="val 5670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p:cNvSpPr txBox="1"/>
            <p:nvPr/>
          </p:nvSpPr>
          <p:spPr>
            <a:xfrm>
              <a:off x="513413" y="5057715"/>
              <a:ext cx="2976408" cy="1323439"/>
            </a:xfrm>
            <a:prstGeom prst="rect">
              <a:avLst/>
            </a:prstGeom>
            <a:noFill/>
          </p:spPr>
          <p:txBody>
            <a:bodyPr wrap="square" rtlCol="0">
              <a:spAutoFit/>
            </a:bodyPr>
            <a:lstStyle/>
            <a:p>
              <a:r>
                <a:rPr lang="en-US" b="1" dirty="0" smtClean="0">
                  <a:latin typeface="Calibri" pitchFamily="34" charset="0"/>
                </a:rPr>
                <a:t>Behavioral Targeting</a:t>
              </a:r>
            </a:p>
            <a:p>
              <a:pPr marL="342900" indent="-342900">
                <a:buFont typeface="Arial" panose="020B0604020202020204" pitchFamily="34" charset="0"/>
                <a:buChar char="•"/>
              </a:pPr>
              <a:r>
                <a:rPr lang="en-US" sz="1400" dirty="0">
                  <a:latin typeface="Calibri" pitchFamily="34" charset="0"/>
                </a:rPr>
                <a:t>Show </a:t>
              </a:r>
              <a:r>
                <a:rPr lang="en-US" sz="1400" dirty="0" smtClean="0">
                  <a:latin typeface="Calibri" pitchFamily="34" charset="0"/>
                </a:rPr>
                <a:t>ads that are Interest Based, </a:t>
              </a:r>
              <a:br>
                <a:rPr lang="en-US" sz="1400" dirty="0" smtClean="0">
                  <a:latin typeface="Calibri" pitchFamily="34" charset="0"/>
                </a:rPr>
              </a:br>
              <a:r>
                <a:rPr lang="en-US" sz="1400" dirty="0" smtClean="0">
                  <a:latin typeface="Calibri" pitchFamily="34" charset="0"/>
                </a:rPr>
                <a:t>to User’s Who Exhibit Those </a:t>
              </a:r>
              <a:br>
                <a:rPr lang="en-US" sz="1400" dirty="0" smtClean="0">
                  <a:latin typeface="Calibri" pitchFamily="34" charset="0"/>
                </a:rPr>
              </a:br>
              <a:r>
                <a:rPr lang="en-US" sz="1400" dirty="0" smtClean="0">
                  <a:latin typeface="Calibri" pitchFamily="34" charset="0"/>
                </a:rPr>
                <a:t>Behaviors Online.</a:t>
              </a:r>
              <a:endParaRPr lang="en-US" sz="1400" dirty="0">
                <a:latin typeface="Calibri" pitchFamily="34" charset="0"/>
              </a:endParaRPr>
            </a:p>
            <a:p>
              <a:endParaRPr lang="en-US" sz="2000" b="1" dirty="0">
                <a:latin typeface="Calibri" pitchFamily="34" charset="0"/>
              </a:endParaRPr>
            </a:p>
          </p:txBody>
        </p:sp>
      </p:grpSp>
      <p:sp>
        <p:nvSpPr>
          <p:cNvPr id="24" name="Title 23"/>
          <p:cNvSpPr>
            <a:spLocks noGrp="1"/>
          </p:cNvSpPr>
          <p:nvPr>
            <p:ph type="title"/>
          </p:nvPr>
        </p:nvSpPr>
        <p:spPr>
          <a:xfrm>
            <a:off x="381000" y="228600"/>
            <a:ext cx="8305800" cy="1143000"/>
          </a:xfrm>
        </p:spPr>
        <p:txBody>
          <a:bodyPr>
            <a:normAutofit fontScale="90000"/>
          </a:bodyPr>
          <a:lstStyle/>
          <a:p>
            <a:r>
              <a:rPr lang="en-US" dirty="0" smtClean="0"/>
              <a:t>Targeted Display Opportunities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par>
                          <p:cTn id="12" fill="hold">
                            <p:stCondLst>
                              <p:cond delay="500"/>
                            </p:stCondLst>
                            <p:childTnLst>
                              <p:par>
                                <p:cTn id="13" presetID="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par>
                          <p:cTn id="20" fill="hold">
                            <p:stCondLst>
                              <p:cond delay="1000"/>
                            </p:stCondLst>
                            <p:childTnLst>
                              <p:par>
                                <p:cTn id="21" presetID="2"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1" presetClass="entr" presetSubtype="0"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1500"/>
                            </p:stCondLst>
                            <p:childTnLst>
                              <p:par>
                                <p:cTn id="29" presetID="2" presetClass="entr" presetSubtype="8"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par>
                          <p:cTn id="33" fill="hold">
                            <p:stCondLst>
                              <p:cond delay="2000"/>
                            </p:stCondLst>
                            <p:childTnLst>
                              <p:par>
                                <p:cTn id="34" presetID="1"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0" y="1526031"/>
            <a:ext cx="4905375" cy="1272647"/>
            <a:chOff x="0" y="929443"/>
            <a:chExt cx="4905375" cy="1272647"/>
          </a:xfrm>
          <a:solidFill>
            <a:schemeClr val="bg2">
              <a:lumMod val="50000"/>
            </a:schemeClr>
          </a:solidFill>
        </p:grpSpPr>
        <p:sp>
          <p:nvSpPr>
            <p:cNvPr id="25" name="Pentagon 24"/>
            <p:cNvSpPr/>
            <p:nvPr/>
          </p:nvSpPr>
          <p:spPr>
            <a:xfrm>
              <a:off x="0" y="990600"/>
              <a:ext cx="4059858" cy="1211490"/>
            </a:xfrm>
            <a:prstGeom prst="homePlate">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hevron 25"/>
            <p:cNvSpPr/>
            <p:nvPr/>
          </p:nvSpPr>
          <p:spPr>
            <a:xfrm>
              <a:off x="3543300" y="990600"/>
              <a:ext cx="1362075" cy="1209675"/>
            </a:xfrm>
            <a:prstGeom prst="chevron">
              <a:avLst>
                <a:gd name="adj" fmla="val 56702"/>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p:cNvSpPr txBox="1"/>
            <p:nvPr/>
          </p:nvSpPr>
          <p:spPr>
            <a:xfrm>
              <a:off x="533400" y="929443"/>
              <a:ext cx="2712346" cy="1154162"/>
            </a:xfrm>
            <a:prstGeom prst="rect">
              <a:avLst/>
            </a:prstGeom>
            <a:noFill/>
          </p:spPr>
          <p:txBody>
            <a:bodyPr wrap="none" rtlCol="0" anchor="ctr">
              <a:spAutoFit/>
            </a:bodyPr>
            <a:lstStyle/>
            <a:p>
              <a:pPr>
                <a:lnSpc>
                  <a:spcPct val="150000"/>
                </a:lnSpc>
              </a:pPr>
              <a:r>
                <a:rPr lang="en-US" b="1" dirty="0" smtClean="0">
                  <a:latin typeface="Calibri" pitchFamily="34" charset="0"/>
                </a:rPr>
                <a:t>Contextual Targeting</a:t>
              </a:r>
            </a:p>
            <a:p>
              <a:pPr marL="342900" indent="-342900">
                <a:buFont typeface="Arial" panose="020B0604020202020204" pitchFamily="34" charset="0"/>
                <a:buChar char="•"/>
              </a:pPr>
              <a:r>
                <a:rPr lang="en-US" sz="1400" dirty="0" smtClean="0">
                  <a:latin typeface="Calibri" pitchFamily="34" charset="0"/>
                </a:rPr>
                <a:t>Based on Keywords &amp; Phrases</a:t>
              </a:r>
            </a:p>
            <a:p>
              <a:pPr marL="342900" indent="-342900">
                <a:buFont typeface="Arial" panose="020B0604020202020204" pitchFamily="34" charset="0"/>
                <a:buChar char="•"/>
              </a:pPr>
              <a:r>
                <a:rPr lang="en-US" sz="1400" dirty="0" smtClean="0">
                  <a:latin typeface="Calibri" pitchFamily="34" charset="0"/>
                </a:rPr>
                <a:t>Run though out a network</a:t>
              </a:r>
            </a:p>
            <a:p>
              <a:pPr marL="342900" indent="-342900">
                <a:buFont typeface="Arial" panose="020B0604020202020204" pitchFamily="34" charset="0"/>
                <a:buChar char="•"/>
              </a:pPr>
              <a:r>
                <a:rPr lang="en-US" sz="1400" dirty="0" smtClean="0">
                  <a:latin typeface="Calibri" pitchFamily="34" charset="0"/>
                </a:rPr>
                <a:t>Run as Geo-Targeted</a:t>
              </a:r>
              <a:endParaRPr lang="en-US" sz="1400" dirty="0">
                <a:latin typeface="Calibri" pitchFamily="34" charset="0"/>
              </a:endParaRPr>
            </a:p>
          </p:txBody>
        </p:sp>
      </p:grpSp>
      <p:sp>
        <p:nvSpPr>
          <p:cNvPr id="32" name="TextBox 31"/>
          <p:cNvSpPr txBox="1"/>
          <p:nvPr/>
        </p:nvSpPr>
        <p:spPr>
          <a:xfrm>
            <a:off x="4858676" y="1737650"/>
            <a:ext cx="4028149" cy="923330"/>
          </a:xfrm>
          <a:prstGeom prst="rect">
            <a:avLst/>
          </a:prstGeom>
          <a:noFill/>
        </p:spPr>
        <p:txBody>
          <a:bodyPr wrap="square" rtlCol="0">
            <a:spAutoFit/>
          </a:bodyPr>
          <a:lstStyle/>
          <a:p>
            <a:r>
              <a:rPr lang="en-US" i="1" dirty="0" smtClean="0">
                <a:latin typeface="Calibri" pitchFamily="34" charset="0"/>
              </a:rPr>
              <a:t>Reach Internet Users </a:t>
            </a:r>
            <a:br>
              <a:rPr lang="en-US" i="1" dirty="0" smtClean="0">
                <a:latin typeface="Calibri" pitchFamily="34" charset="0"/>
              </a:rPr>
            </a:br>
            <a:r>
              <a:rPr lang="en-US" i="1" dirty="0" smtClean="0">
                <a:latin typeface="Calibri" pitchFamily="34" charset="0"/>
              </a:rPr>
              <a:t>interested in your products </a:t>
            </a:r>
          </a:p>
          <a:p>
            <a:r>
              <a:rPr lang="en-US" i="1" dirty="0" smtClean="0">
                <a:latin typeface="Calibri" pitchFamily="34" charset="0"/>
              </a:rPr>
              <a:t>or services</a:t>
            </a:r>
            <a:endParaRPr lang="en-US" i="1" dirty="0">
              <a:latin typeface="Calibri" pitchFamily="34" charset="0"/>
            </a:endParaRPr>
          </a:p>
        </p:txBody>
      </p:sp>
      <p:sp>
        <p:nvSpPr>
          <p:cNvPr id="33" name="TextBox 32"/>
          <p:cNvSpPr txBox="1"/>
          <p:nvPr/>
        </p:nvSpPr>
        <p:spPr>
          <a:xfrm>
            <a:off x="4858676" y="3094346"/>
            <a:ext cx="4028149" cy="923330"/>
          </a:xfrm>
          <a:prstGeom prst="rect">
            <a:avLst/>
          </a:prstGeom>
          <a:noFill/>
        </p:spPr>
        <p:txBody>
          <a:bodyPr wrap="square" rtlCol="0">
            <a:spAutoFit/>
          </a:bodyPr>
          <a:lstStyle/>
          <a:p>
            <a:r>
              <a:rPr lang="en-US" i="1" dirty="0" smtClean="0">
                <a:latin typeface="Calibri" pitchFamily="34" charset="0"/>
              </a:rPr>
              <a:t>Reach Internet Users who already </a:t>
            </a:r>
          </a:p>
          <a:p>
            <a:r>
              <a:rPr lang="en-US" i="1" dirty="0" smtClean="0">
                <a:latin typeface="Calibri" pitchFamily="34" charset="0"/>
              </a:rPr>
              <a:t>know who you are </a:t>
            </a:r>
            <a:br>
              <a:rPr lang="en-US" i="1" dirty="0" smtClean="0">
                <a:latin typeface="Calibri" pitchFamily="34" charset="0"/>
              </a:rPr>
            </a:br>
            <a:endParaRPr lang="en-US" i="1" dirty="0" smtClean="0">
              <a:latin typeface="Calibri" pitchFamily="34" charset="0"/>
            </a:endParaRPr>
          </a:p>
        </p:txBody>
      </p:sp>
      <p:sp>
        <p:nvSpPr>
          <p:cNvPr id="35" name="TextBox 34"/>
          <p:cNvSpPr txBox="1"/>
          <p:nvPr/>
        </p:nvSpPr>
        <p:spPr>
          <a:xfrm>
            <a:off x="4858496" y="4290843"/>
            <a:ext cx="4028149" cy="923330"/>
          </a:xfrm>
          <a:prstGeom prst="rect">
            <a:avLst/>
          </a:prstGeom>
          <a:noFill/>
        </p:spPr>
        <p:txBody>
          <a:bodyPr wrap="square" rtlCol="0">
            <a:spAutoFit/>
          </a:bodyPr>
          <a:lstStyle/>
          <a:p>
            <a:r>
              <a:rPr lang="en-US" i="1" dirty="0" smtClean="0">
                <a:latin typeface="Calibri" pitchFamily="34" charset="0"/>
              </a:rPr>
              <a:t>Reach Internet Users who are looking for your services or products and may not know you</a:t>
            </a:r>
            <a:endParaRPr lang="en-US" i="1" dirty="0">
              <a:latin typeface="Calibri" pitchFamily="34" charset="0"/>
            </a:endParaRPr>
          </a:p>
        </p:txBody>
      </p:sp>
      <p:grpSp>
        <p:nvGrpSpPr>
          <p:cNvPr id="3" name="Group 35"/>
          <p:cNvGrpSpPr/>
          <p:nvPr/>
        </p:nvGrpSpPr>
        <p:grpSpPr>
          <a:xfrm>
            <a:off x="0" y="2854406"/>
            <a:ext cx="5486400" cy="1211490"/>
            <a:chOff x="0" y="3590925"/>
            <a:chExt cx="5486400" cy="1211490"/>
          </a:xfrm>
        </p:grpSpPr>
        <p:sp>
          <p:nvSpPr>
            <p:cNvPr id="37" name="Pentagon 36"/>
            <p:cNvSpPr/>
            <p:nvPr/>
          </p:nvSpPr>
          <p:spPr>
            <a:xfrm>
              <a:off x="0" y="3590925"/>
              <a:ext cx="4059858" cy="1211490"/>
            </a:xfrm>
            <a:prstGeom prst="homePlat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hevron 37"/>
            <p:cNvSpPr/>
            <p:nvPr/>
          </p:nvSpPr>
          <p:spPr>
            <a:xfrm>
              <a:off x="3543300" y="3590925"/>
              <a:ext cx="1362075" cy="1209675"/>
            </a:xfrm>
            <a:prstGeom prst="chevron">
              <a:avLst>
                <a:gd name="adj" fmla="val 5670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TextBox 38"/>
            <p:cNvSpPr txBox="1"/>
            <p:nvPr/>
          </p:nvSpPr>
          <p:spPr>
            <a:xfrm>
              <a:off x="564347" y="3740915"/>
              <a:ext cx="4922053" cy="800219"/>
            </a:xfrm>
            <a:prstGeom prst="rect">
              <a:avLst/>
            </a:prstGeom>
            <a:noFill/>
          </p:spPr>
          <p:txBody>
            <a:bodyPr wrap="none" rtlCol="0">
              <a:spAutoFit/>
            </a:bodyPr>
            <a:lstStyle/>
            <a:p>
              <a:r>
                <a:rPr lang="en-US" b="1" dirty="0" smtClean="0">
                  <a:latin typeface="Calibri" pitchFamily="34" charset="0"/>
                </a:rPr>
                <a:t>Search Re-targeting</a:t>
              </a:r>
            </a:p>
            <a:p>
              <a:pPr marL="342900" indent="-342900">
                <a:buFont typeface="Arial" panose="020B0604020202020204" pitchFamily="34" charset="0"/>
                <a:buChar char="•"/>
              </a:pPr>
              <a:r>
                <a:rPr lang="en-US" sz="1400" dirty="0" smtClean="0">
                  <a:latin typeface="Calibri" pitchFamily="34" charset="0"/>
                </a:rPr>
                <a:t>Show ads on Sites relating to keywords                                       </a:t>
              </a:r>
              <a:br>
                <a:rPr lang="en-US" sz="1400" dirty="0" smtClean="0">
                  <a:latin typeface="Calibri" pitchFamily="34" charset="0"/>
                </a:rPr>
              </a:br>
              <a:r>
                <a:rPr lang="en-US" sz="1400" dirty="0" smtClean="0">
                  <a:latin typeface="Calibri" pitchFamily="34" charset="0"/>
                </a:rPr>
                <a:t>and phrases</a:t>
              </a:r>
              <a:endParaRPr lang="en-US" sz="1400" b="1" dirty="0">
                <a:solidFill>
                  <a:schemeClr val="bg1"/>
                </a:solidFill>
                <a:latin typeface="Calibri" pitchFamily="34" charset="0"/>
              </a:endParaRPr>
            </a:p>
          </p:txBody>
        </p:sp>
      </p:grpSp>
      <p:grpSp>
        <p:nvGrpSpPr>
          <p:cNvPr id="4" name="Group 32"/>
          <p:cNvGrpSpPr/>
          <p:nvPr/>
        </p:nvGrpSpPr>
        <p:grpSpPr>
          <a:xfrm>
            <a:off x="0" y="4149270"/>
            <a:ext cx="4905375" cy="1565730"/>
            <a:chOff x="0" y="4953000"/>
            <a:chExt cx="4905375" cy="1428154"/>
          </a:xfrm>
        </p:grpSpPr>
        <p:sp>
          <p:nvSpPr>
            <p:cNvPr id="41" name="Pentagon 40"/>
            <p:cNvSpPr/>
            <p:nvPr/>
          </p:nvSpPr>
          <p:spPr>
            <a:xfrm>
              <a:off x="0" y="4953000"/>
              <a:ext cx="4059858" cy="121149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hevron 41"/>
            <p:cNvSpPr/>
            <p:nvPr/>
          </p:nvSpPr>
          <p:spPr>
            <a:xfrm>
              <a:off x="3543300" y="4953000"/>
              <a:ext cx="1362075" cy="1209675"/>
            </a:xfrm>
            <a:prstGeom prst="chevron">
              <a:avLst>
                <a:gd name="adj" fmla="val 5670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TextBox 42"/>
            <p:cNvSpPr txBox="1"/>
            <p:nvPr/>
          </p:nvSpPr>
          <p:spPr>
            <a:xfrm>
              <a:off x="528792" y="5057715"/>
              <a:ext cx="2976408" cy="1323439"/>
            </a:xfrm>
            <a:prstGeom prst="rect">
              <a:avLst/>
            </a:prstGeom>
            <a:noFill/>
          </p:spPr>
          <p:txBody>
            <a:bodyPr wrap="square" rtlCol="0">
              <a:spAutoFit/>
            </a:bodyPr>
            <a:lstStyle/>
            <a:p>
              <a:r>
                <a:rPr lang="en-US" b="1" dirty="0" smtClean="0">
                  <a:latin typeface="Calibri" pitchFamily="34" charset="0"/>
                </a:rPr>
                <a:t>Site Re-targeting</a:t>
              </a:r>
            </a:p>
            <a:p>
              <a:pPr marL="342900" indent="-342900">
                <a:buFont typeface="Arial" panose="020B0604020202020204" pitchFamily="34" charset="0"/>
                <a:buChar char="•"/>
              </a:pPr>
              <a:r>
                <a:rPr lang="en-US" sz="1400" dirty="0">
                  <a:latin typeface="Calibri" pitchFamily="34" charset="0"/>
                </a:rPr>
                <a:t>Show </a:t>
              </a:r>
              <a:r>
                <a:rPr lang="en-US" sz="1400" dirty="0" smtClean="0">
                  <a:latin typeface="Calibri" pitchFamily="34" charset="0"/>
                </a:rPr>
                <a:t>ads to users that have visited your site, but did not take action</a:t>
              </a:r>
              <a:endParaRPr lang="en-US" sz="1400" dirty="0">
                <a:latin typeface="Calibri" pitchFamily="34" charset="0"/>
              </a:endParaRPr>
            </a:p>
            <a:p>
              <a:endParaRPr lang="en-US" sz="2000" b="1" dirty="0">
                <a:latin typeface="Calibri" pitchFamily="34" charset="0"/>
              </a:endParaRPr>
            </a:p>
          </p:txBody>
        </p:sp>
      </p:grpSp>
      <p:sp>
        <p:nvSpPr>
          <p:cNvPr id="18" name="Title 17"/>
          <p:cNvSpPr>
            <a:spLocks noGrp="1"/>
          </p:cNvSpPr>
          <p:nvPr>
            <p:ph type="title"/>
          </p:nvPr>
        </p:nvSpPr>
        <p:spPr/>
        <p:txBody>
          <a:bodyPr>
            <a:normAutofit fontScale="90000"/>
          </a:bodyPr>
          <a:lstStyle/>
          <a:p>
            <a:r>
              <a:rPr lang="en-US" dirty="0" smtClean="0"/>
              <a:t>Targeted Display Opportunities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childTnLst>
                                </p:cTn>
                              </p:par>
                            </p:childTnLst>
                          </p:cTn>
                        </p:par>
                        <p:par>
                          <p:cTn id="12" fill="hold">
                            <p:stCondLst>
                              <p:cond delay="500"/>
                            </p:stCondLst>
                            <p:childTnLst>
                              <p:par>
                                <p:cTn id="13" presetID="2" presetClass="entr" presetSubtype="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33"/>
                                        </p:tgtEl>
                                        <p:attrNameLst>
                                          <p:attrName>style.visibility</p:attrName>
                                        </p:attrNameLst>
                                      </p:cBhvr>
                                      <p:to>
                                        <p:strVal val="visible"/>
                                      </p:to>
                                    </p:set>
                                  </p:childTnLst>
                                </p:cTn>
                              </p:par>
                            </p:childTnLst>
                          </p:cTn>
                        </p:par>
                        <p:par>
                          <p:cTn id="20" fill="hold">
                            <p:stCondLst>
                              <p:cond delay="1000"/>
                            </p:stCondLst>
                            <p:childTnLst>
                              <p:par>
                                <p:cTn id="21" presetID="2"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0-#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childTnLst>
                          </p:cTn>
                        </p:par>
                        <p:par>
                          <p:cTn id="25" fill="hold">
                            <p:stCondLst>
                              <p:cond delay="1500"/>
                            </p:stCondLst>
                            <p:childTnLst>
                              <p:par>
                                <p:cTn id="26" presetID="1" presetClass="entr" presetSubtype="0"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p:cNvSpPr>
            <a:spLocks noGrp="1"/>
          </p:cNvSpPr>
          <p:nvPr>
            <p:ph type="title"/>
          </p:nvPr>
        </p:nvSpPr>
        <p:spPr/>
        <p:txBody>
          <a:bodyPr>
            <a:normAutofit/>
          </a:bodyPr>
          <a:lstStyle/>
          <a:p>
            <a:r>
              <a:rPr lang="en-US" dirty="0" smtClean="0"/>
              <a:t>Run of Network</a:t>
            </a:r>
            <a:endParaRPr lang="en-US" dirty="0"/>
          </a:p>
        </p:txBody>
      </p:sp>
      <p:sp>
        <p:nvSpPr>
          <p:cNvPr id="18" name="TextBox 17"/>
          <p:cNvSpPr txBox="1"/>
          <p:nvPr/>
        </p:nvSpPr>
        <p:spPr>
          <a:xfrm>
            <a:off x="228600" y="1676400"/>
            <a:ext cx="2514600" cy="2277547"/>
          </a:xfrm>
          <a:prstGeom prst="rect">
            <a:avLst/>
          </a:prstGeom>
          <a:noFill/>
        </p:spPr>
        <p:txBody>
          <a:bodyPr wrap="square" rtlCol="0">
            <a:spAutoFit/>
          </a:bodyPr>
          <a:lstStyle/>
          <a:p>
            <a:pPr algn="ctr" defTabSz="914400"/>
            <a:r>
              <a:rPr lang="en-US" b="1" dirty="0">
                <a:solidFill>
                  <a:srgbClr val="00B0F0"/>
                </a:solidFill>
                <a:latin typeface="Century Gothic" pitchFamily="34" charset="0"/>
                <a:ea typeface="Verdana" pitchFamily="34" charset="0"/>
                <a:cs typeface="Verdana" pitchFamily="34" charset="0"/>
              </a:rPr>
              <a:t>A cost-effective solution that maximizes an advertiser’s presence in market across a curated list of national websites. </a:t>
            </a:r>
          </a:p>
          <a:p>
            <a:pPr algn="ctr" defTabSz="914400"/>
            <a:endParaRPr lang="en-US" sz="1600" b="1" dirty="0" smtClean="0">
              <a:solidFill>
                <a:srgbClr val="98005D"/>
              </a:solidFill>
              <a:latin typeface="Verdana" pitchFamily="34" charset="0"/>
              <a:ea typeface="Verdana" pitchFamily="34" charset="0"/>
              <a:cs typeface="Verdana" pitchFamily="34" charset="0"/>
            </a:endParaRPr>
          </a:p>
        </p:txBody>
      </p:sp>
      <p:grpSp>
        <p:nvGrpSpPr>
          <p:cNvPr id="23" name="Group 22"/>
          <p:cNvGrpSpPr/>
          <p:nvPr/>
        </p:nvGrpSpPr>
        <p:grpSpPr>
          <a:xfrm>
            <a:off x="1905000" y="1914588"/>
            <a:ext cx="7008908" cy="4943412"/>
            <a:chOff x="2563740" y="1685988"/>
            <a:chExt cx="6144600" cy="4333812"/>
          </a:xfrm>
        </p:grpSpPr>
        <p:pic>
          <p:nvPicPr>
            <p:cNvPr id="13"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8333"/>
            <a:stretch/>
          </p:blipFill>
          <p:spPr bwMode="auto">
            <a:xfrm>
              <a:off x="4618394" y="3505200"/>
              <a:ext cx="2015412" cy="2514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039" t="2492" r="4483" b="11097"/>
            <a:stretch/>
          </p:blipFill>
          <p:spPr bwMode="auto">
            <a:xfrm>
              <a:off x="2563740" y="3325844"/>
              <a:ext cx="1944760" cy="1538256"/>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15" name="Picture 5"/>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5646" t="3561" r="4004" b="32672"/>
            <a:stretch/>
          </p:blipFill>
          <p:spPr bwMode="auto">
            <a:xfrm>
              <a:off x="3536120" y="1685988"/>
              <a:ext cx="1944760" cy="1538256"/>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16" name="Picture 6"/>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2867" t="6087" r="6895" b="1103"/>
            <a:stretch/>
          </p:blipFill>
          <p:spPr bwMode="auto">
            <a:xfrm>
              <a:off x="5791200" y="1685988"/>
              <a:ext cx="1944760" cy="1538256"/>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17" name="Picture 7"/>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13600" t="5032" r="14074" b="24863"/>
            <a:stretch/>
          </p:blipFill>
          <p:spPr bwMode="auto">
            <a:xfrm>
              <a:off x="6763580" y="3313144"/>
              <a:ext cx="1944760" cy="1538256"/>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cxnSp>
          <p:nvCxnSpPr>
            <p:cNvPr id="19" name="Straight Arrow Connector 18"/>
            <p:cNvCxnSpPr/>
            <p:nvPr/>
          </p:nvCxnSpPr>
          <p:spPr>
            <a:xfrm flipH="1">
              <a:off x="4800600" y="3795744"/>
              <a:ext cx="3810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953125" y="3797300"/>
              <a:ext cx="37147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flipV="1">
              <a:off x="5010150" y="3325844"/>
              <a:ext cx="323850" cy="2202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5857875" y="3325844"/>
              <a:ext cx="314325" cy="2202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smtClean="0"/>
              <a:t>Mobile Network</a:t>
            </a:r>
            <a:endParaRPr lang="en-US" sz="4000" dirty="0"/>
          </a:p>
        </p:txBody>
      </p:sp>
      <p:sp>
        <p:nvSpPr>
          <p:cNvPr id="6" name="Content Placeholder 5"/>
          <p:cNvSpPr>
            <a:spLocks noGrp="1"/>
          </p:cNvSpPr>
          <p:nvPr>
            <p:ph idx="1"/>
          </p:nvPr>
        </p:nvSpPr>
        <p:spPr/>
        <p:txBody>
          <a:bodyPr/>
          <a:lstStyle/>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457200" y="1676400"/>
            <a:ext cx="4981575" cy="4391025"/>
          </a:xfrm>
          <a:prstGeom prst="rect">
            <a:avLst/>
          </a:prstGeom>
          <a:noFill/>
          <a:ln w="9525">
            <a:noFill/>
            <a:miter lim="800000"/>
            <a:headEnd/>
            <a:tailEnd/>
          </a:ln>
        </p:spPr>
      </p:pic>
      <p:pic>
        <p:nvPicPr>
          <p:cNvPr id="5"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562600" y="2590800"/>
            <a:ext cx="3409950" cy="227329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Hyper-Local Mobile Targeting</a:t>
            </a:r>
            <a:endParaRPr lang="en-US" dirty="0"/>
          </a:p>
        </p:txBody>
      </p:sp>
      <p:sp>
        <p:nvSpPr>
          <p:cNvPr id="11" name="Content Placeholder 10"/>
          <p:cNvSpPr>
            <a:spLocks noGrp="1"/>
          </p:cNvSpPr>
          <p:nvPr>
            <p:ph idx="1"/>
          </p:nvPr>
        </p:nvSpPr>
        <p:spPr>
          <a:xfrm>
            <a:off x="304800" y="1600201"/>
            <a:ext cx="8229600" cy="685799"/>
          </a:xfrm>
        </p:spPr>
        <p:txBody>
          <a:bodyPr>
            <a:normAutofit fontScale="92500" lnSpcReduction="20000"/>
          </a:bodyPr>
          <a:lstStyle/>
          <a:p>
            <a:r>
              <a:rPr lang="en-US" dirty="0" smtClean="0"/>
              <a:t>Whether you want to target a 2 mile radius of an event or business, or a city or the entire US – ONLY ON APPS</a:t>
            </a:r>
          </a:p>
          <a:p>
            <a:endParaRPr lang="en-US" dirty="0"/>
          </a:p>
        </p:txBody>
      </p:sp>
      <p:pic>
        <p:nvPicPr>
          <p:cNvPr id="13" name="Picture 1"/>
          <p:cNvPicPr>
            <a:picLocks noChangeAspect="1" noChangeArrowheads="1"/>
          </p:cNvPicPr>
          <p:nvPr/>
        </p:nvPicPr>
        <p:blipFill>
          <a:blip r:embed="rId3" cstate="print"/>
          <a:srcRect/>
          <a:stretch>
            <a:fillRect/>
          </a:stretch>
        </p:blipFill>
        <p:spPr bwMode="auto">
          <a:xfrm>
            <a:off x="304800" y="2310615"/>
            <a:ext cx="6415088" cy="3861585"/>
          </a:xfrm>
          <a:prstGeom prst="rect">
            <a:avLst/>
          </a:prstGeom>
          <a:noFill/>
          <a:ln w="9525">
            <a:noFill/>
            <a:miter lim="800000"/>
            <a:headEnd/>
            <a:tailEnd/>
          </a:ln>
        </p:spPr>
      </p:pic>
      <p:sp>
        <p:nvSpPr>
          <p:cNvPr id="15" name="Oval 14"/>
          <p:cNvSpPr/>
          <p:nvPr/>
        </p:nvSpPr>
        <p:spPr>
          <a:xfrm>
            <a:off x="2209800" y="3606015"/>
            <a:ext cx="2362200" cy="2286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5"/>
          <p:cNvGrpSpPr/>
          <p:nvPr/>
        </p:nvGrpSpPr>
        <p:grpSpPr>
          <a:xfrm>
            <a:off x="6699063" y="2286000"/>
            <a:ext cx="1911537" cy="3730400"/>
            <a:chOff x="6699063" y="1729474"/>
            <a:chExt cx="1911537" cy="3730400"/>
          </a:xfrm>
        </p:grpSpPr>
        <p:pic>
          <p:nvPicPr>
            <p:cNvPr id="17" name="Picture 4" descr="http://img.xataka.com/2014/09/iphone_6_nuevo-1.png">
              <a:hlinkClick r:id="rId4"/>
            </p:cNvPr>
            <p:cNvPicPr>
              <a:picLocks noChangeAspect="1" noChangeArrowheads="1"/>
            </p:cNvPicPr>
            <p:nvPr/>
          </p:nvPicPr>
          <p:blipFill>
            <a:blip r:embed="rId5" cstate="print">
              <a:clrChange>
                <a:clrFrom>
                  <a:srgbClr val="FFFFFF"/>
                </a:clrFrom>
                <a:clrTo>
                  <a:srgbClr val="FFFFFF">
                    <a:alpha val="0"/>
                  </a:srgbClr>
                </a:clrTo>
              </a:clrChange>
            </a:blip>
            <a:srcRect l="9444" t="11429" r="54605" b="12857"/>
            <a:stretch>
              <a:fillRect/>
            </a:stretch>
          </p:blipFill>
          <p:spPr bwMode="auto">
            <a:xfrm>
              <a:off x="6699063" y="1729474"/>
              <a:ext cx="1875662" cy="3730400"/>
            </a:xfrm>
            <a:prstGeom prst="rect">
              <a:avLst/>
            </a:prstGeom>
            <a:noFill/>
          </p:spPr>
        </p:pic>
        <p:pic>
          <p:nvPicPr>
            <p:cNvPr id="18" name="Picture 6" descr="C:\Users\crpthomsu\AppData\Local\Microsoft\Windows\Temporary Internet Files\Content.Outlook\4FCUPPDY\IMG_1059.PNG"/>
            <p:cNvPicPr>
              <a:picLocks noChangeAspect="1" noChangeArrowheads="1"/>
            </p:cNvPicPr>
            <p:nvPr/>
          </p:nvPicPr>
          <p:blipFill>
            <a:blip r:embed="rId6" cstate="print"/>
            <a:srcRect/>
            <a:stretch>
              <a:fillRect/>
            </a:stretch>
          </p:blipFill>
          <p:spPr bwMode="auto">
            <a:xfrm>
              <a:off x="6915150" y="2262874"/>
              <a:ext cx="1496020" cy="2667000"/>
            </a:xfrm>
            <a:prstGeom prst="rect">
              <a:avLst/>
            </a:prstGeom>
            <a:noFill/>
          </p:spPr>
        </p:pic>
        <p:pic>
          <p:nvPicPr>
            <p:cNvPr id="19" name="Picture 2" descr="C:\Users\crpthomsu\Desktop\starbuck.png"/>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6917191" y="4259788"/>
              <a:ext cx="1485794" cy="723160"/>
            </a:xfrm>
            <a:prstGeom prst="rect">
              <a:avLst/>
            </a:prstGeom>
            <a:noFill/>
          </p:spPr>
        </p:pic>
        <p:sp>
          <p:nvSpPr>
            <p:cNvPr id="20" name="Rounded Rectangle 19"/>
            <p:cNvSpPr/>
            <p:nvPr/>
          </p:nvSpPr>
          <p:spPr>
            <a:xfrm>
              <a:off x="6705600" y="4199686"/>
              <a:ext cx="1905000" cy="762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36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smtClean="0"/>
              <a:t>YouTube</a:t>
            </a:r>
            <a:endParaRPr lang="en-US" sz="4000" dirty="0"/>
          </a:p>
        </p:txBody>
      </p:sp>
      <p:sp>
        <p:nvSpPr>
          <p:cNvPr id="12" name="Content Placeholder 11"/>
          <p:cNvSpPr>
            <a:spLocks noGrp="1"/>
          </p:cNvSpPr>
          <p:nvPr>
            <p:ph idx="1"/>
          </p:nvPr>
        </p:nvSpPr>
        <p:spPr>
          <a:xfrm>
            <a:off x="457200" y="1524000"/>
            <a:ext cx="8229600" cy="4525963"/>
          </a:xfrm>
        </p:spPr>
        <p:txBody>
          <a:bodyPr/>
          <a:lstStyle/>
          <a:p>
            <a:r>
              <a:rPr lang="en-US" dirty="0" smtClean="0"/>
              <a:t>YouTube with or without companion banner</a:t>
            </a:r>
            <a:endParaRPr lang="en-US" dirty="0"/>
          </a:p>
        </p:txBody>
      </p:sp>
      <p:pic>
        <p:nvPicPr>
          <p:cNvPr id="8"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9600" y="2133600"/>
            <a:ext cx="7315200" cy="388620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Oval 9"/>
          <p:cNvSpPr/>
          <p:nvPr/>
        </p:nvSpPr>
        <p:spPr>
          <a:xfrm>
            <a:off x="4495800" y="3962400"/>
            <a:ext cx="1371600" cy="814389"/>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715000" y="2438400"/>
            <a:ext cx="2133600" cy="533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334000" y="1524000"/>
            <a:ext cx="3568520" cy="2393149"/>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4" descr="C:\Users\ALYSSA~1.KUC\AppData\Local\Temp\SNAGHTML231e1636.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34000" y="4114800"/>
            <a:ext cx="3581400" cy="2550314"/>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Lst>
        </p:spPr>
      </p:pic>
      <p:sp>
        <p:nvSpPr>
          <p:cNvPr id="16" name="TextBox 15"/>
          <p:cNvSpPr txBox="1"/>
          <p:nvPr/>
        </p:nvSpPr>
        <p:spPr>
          <a:xfrm>
            <a:off x="3886200" y="5029200"/>
            <a:ext cx="1295400" cy="738664"/>
          </a:xfrm>
          <a:prstGeom prst="rect">
            <a:avLst/>
          </a:prstGeom>
          <a:noFill/>
        </p:spPr>
        <p:txBody>
          <a:bodyPr wrap="square" rtlCol="0">
            <a:spAutoFit/>
          </a:bodyPr>
          <a:lstStyle/>
          <a:p>
            <a:pPr algn="ctr" defTabSz="914400"/>
            <a:r>
              <a:rPr lang="en-US" sz="1400" b="1" kern="0" dirty="0" smtClean="0">
                <a:solidFill>
                  <a:srgbClr val="00B0F0"/>
                </a:solidFill>
                <a:latin typeface="Century Gothic" pitchFamily="34" charset="0"/>
                <a:ea typeface="Verdana" pitchFamily="34" charset="0"/>
                <a:cs typeface="Verdana" pitchFamily="34" charset="0"/>
              </a:rPr>
              <a:t>With Companion Banner</a:t>
            </a:r>
          </a:p>
        </p:txBody>
      </p:sp>
      <p:sp>
        <p:nvSpPr>
          <p:cNvPr id="17" name="TextBox 16"/>
          <p:cNvSpPr txBox="1"/>
          <p:nvPr/>
        </p:nvSpPr>
        <p:spPr>
          <a:xfrm>
            <a:off x="3733800" y="2286000"/>
            <a:ext cx="1600200" cy="738664"/>
          </a:xfrm>
          <a:prstGeom prst="rect">
            <a:avLst/>
          </a:prstGeom>
          <a:noFill/>
        </p:spPr>
        <p:txBody>
          <a:bodyPr wrap="square" rtlCol="0">
            <a:spAutoFit/>
          </a:bodyPr>
          <a:lstStyle/>
          <a:p>
            <a:pPr algn="ctr" defTabSz="914400"/>
            <a:r>
              <a:rPr lang="en-US" sz="1400" b="1" kern="0" dirty="0" smtClean="0">
                <a:solidFill>
                  <a:srgbClr val="00B0F0"/>
                </a:solidFill>
                <a:latin typeface="Century Gothic" pitchFamily="34" charset="0"/>
                <a:ea typeface="Verdana" pitchFamily="34" charset="0"/>
                <a:cs typeface="Verdana" pitchFamily="34" charset="0"/>
              </a:rPr>
              <a:t>Without Companion Banner</a:t>
            </a:r>
          </a:p>
        </p:txBody>
      </p:sp>
      <p:sp>
        <p:nvSpPr>
          <p:cNvPr id="11" name="Title 10"/>
          <p:cNvSpPr>
            <a:spLocks noGrp="1"/>
          </p:cNvSpPr>
          <p:nvPr>
            <p:ph type="title"/>
          </p:nvPr>
        </p:nvSpPr>
        <p:spPr/>
        <p:txBody>
          <a:bodyPr/>
          <a:lstStyle/>
          <a:p>
            <a:r>
              <a:rPr lang="en-US" dirty="0" smtClean="0"/>
              <a:t>Video Pre-Roll</a:t>
            </a:r>
            <a:endParaRPr lang="en-US" dirty="0"/>
          </a:p>
        </p:txBody>
      </p:sp>
      <p:sp>
        <p:nvSpPr>
          <p:cNvPr id="22" name="Content Placeholder 21"/>
          <p:cNvSpPr>
            <a:spLocks noGrp="1"/>
          </p:cNvSpPr>
          <p:nvPr>
            <p:ph idx="1"/>
          </p:nvPr>
        </p:nvSpPr>
        <p:spPr>
          <a:xfrm>
            <a:off x="228600" y="1905000"/>
            <a:ext cx="3886200" cy="4267200"/>
          </a:xfrm>
        </p:spPr>
        <p:txBody>
          <a:bodyPr>
            <a:normAutofit fontScale="77500" lnSpcReduction="20000"/>
          </a:bodyPr>
          <a:lstStyle/>
          <a:p>
            <a:r>
              <a:rPr lang="en-US" dirty="0" smtClean="0"/>
              <a:t>Targeting Options: RON, Channel, Demo or Behavioral</a:t>
            </a:r>
          </a:p>
          <a:p>
            <a:endParaRPr lang="en-US" dirty="0" smtClean="0"/>
          </a:p>
          <a:p>
            <a:r>
              <a:rPr lang="en-US" dirty="0" smtClean="0"/>
              <a:t>Pricing Structure: CPM. Video must be watched before user can view video content. There is not a skip button.</a:t>
            </a:r>
          </a:p>
          <a:p>
            <a:endParaRPr lang="en-US" dirty="0" smtClean="0"/>
          </a:p>
          <a:p>
            <a:r>
              <a:rPr lang="en-US" dirty="0" smtClean="0"/>
              <a:t>Pre-Roll Length            Accepted: 15 or 30 seconds</a:t>
            </a:r>
          </a:p>
          <a:p>
            <a:endParaRPr lang="en-US" dirty="0" smtClean="0"/>
          </a:p>
          <a:p>
            <a:r>
              <a:rPr lang="en-US" dirty="0" smtClean="0"/>
              <a:t>Companion Banner: </a:t>
            </a:r>
          </a:p>
          <a:p>
            <a:r>
              <a:rPr lang="en-US" dirty="0" smtClean="0"/>
              <a:t>Not guaranteed, 300X250</a:t>
            </a:r>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Retargeting</a:t>
            </a:r>
            <a:endParaRPr lang="en-US" dirty="0"/>
          </a:p>
        </p:txBody>
      </p:sp>
      <p:pic>
        <p:nvPicPr>
          <p:cNvPr id="1026" name="Picture 2" descr="http://wpcurve.com/wp-content/uploads/2012/12/retargeting_640.png"/>
          <p:cNvPicPr>
            <a:picLocks noChangeAspect="1" noChangeArrowheads="1"/>
          </p:cNvPicPr>
          <p:nvPr/>
        </p:nvPicPr>
        <p:blipFill>
          <a:blip r:embed="rId2" cstate="print"/>
          <a:srcRect/>
          <a:stretch>
            <a:fillRect/>
          </a:stretch>
        </p:blipFill>
        <p:spPr bwMode="auto">
          <a:xfrm>
            <a:off x="304800" y="1828800"/>
            <a:ext cx="8528819" cy="41910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214946" y="1752600"/>
            <a:ext cx="5776654" cy="4161124"/>
            <a:chOff x="2278774" y="1689703"/>
            <a:chExt cx="6255626" cy="4506145"/>
          </a:xfrm>
        </p:grpSpPr>
        <p:pic>
          <p:nvPicPr>
            <p:cNvPr id="28674"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362200" y="1689703"/>
              <a:ext cx="6172200" cy="4473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2278774" y="2719552"/>
              <a:ext cx="3919702" cy="3476296"/>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ectangle 5"/>
            <p:cNvSpPr/>
            <p:nvPr/>
          </p:nvSpPr>
          <p:spPr>
            <a:xfrm>
              <a:off x="6248400" y="1731580"/>
              <a:ext cx="2217026" cy="177362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p:cNvSpPr/>
            <p:nvPr/>
          </p:nvSpPr>
          <p:spPr>
            <a:xfrm>
              <a:off x="6329856" y="3505200"/>
              <a:ext cx="2128344" cy="20574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8678" name="Rectangle 1"/>
          <p:cNvSpPr>
            <a:spLocks noChangeArrowheads="1"/>
          </p:cNvSpPr>
          <p:nvPr/>
        </p:nvSpPr>
        <p:spPr bwMode="auto">
          <a:xfrm>
            <a:off x="-1323975" y="61913"/>
            <a:ext cx="10891838" cy="1169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914400" eaLnBrk="1" hangingPunct="1"/>
            <a:r>
              <a:rPr lang="en-US" altLang="en-US" sz="4000" b="1">
                <a:solidFill>
                  <a:schemeClr val="bg1"/>
                </a:solidFill>
                <a:latin typeface="Century Gothic" pitchFamily="34" charset="0"/>
                <a:cs typeface="Times New Roman" pitchFamily="18" charset="0"/>
              </a:rPr>
              <a:t>SOCIAL MEDIA MARKETING </a:t>
            </a:r>
          </a:p>
          <a:p>
            <a:pPr algn="ctr" defTabSz="914400" eaLnBrk="1" hangingPunct="1"/>
            <a:r>
              <a:rPr lang="en-US" altLang="en-US" sz="3000" b="1">
                <a:solidFill>
                  <a:schemeClr val="bg1"/>
                </a:solidFill>
                <a:latin typeface="Century Gothic" pitchFamily="34" charset="0"/>
                <a:cs typeface="Times New Roman" pitchFamily="18" charset="0"/>
              </a:rPr>
              <a:t>FACEBOOK ADS</a:t>
            </a:r>
            <a:endParaRPr lang="en-US" altLang="en-US" sz="3000" b="1">
              <a:solidFill>
                <a:schemeClr val="bg1"/>
              </a:solidFill>
              <a:latin typeface="Century Gothic" pitchFamily="34" charset="0"/>
              <a:cs typeface="Arial" pitchFamily="34" charset="0"/>
            </a:endParaRPr>
          </a:p>
        </p:txBody>
      </p:sp>
      <p:sp>
        <p:nvSpPr>
          <p:cNvPr id="8" name="Content Placeholder 21"/>
          <p:cNvSpPr>
            <a:spLocks noGrp="1"/>
          </p:cNvSpPr>
          <p:nvPr>
            <p:ph idx="1"/>
          </p:nvPr>
        </p:nvSpPr>
        <p:spPr>
          <a:xfrm>
            <a:off x="152400" y="1905000"/>
            <a:ext cx="2743200" cy="4120055"/>
          </a:xfrm>
        </p:spPr>
        <p:txBody>
          <a:bodyPr>
            <a:normAutofit fontScale="62500" lnSpcReduction="20000"/>
          </a:bodyPr>
          <a:lstStyle/>
          <a:p>
            <a:r>
              <a:rPr lang="en-US" dirty="0" smtClean="0"/>
              <a:t>Targeted to any FB demographics profile info</a:t>
            </a:r>
          </a:p>
          <a:p>
            <a:pPr>
              <a:buNone/>
            </a:pPr>
            <a:endParaRPr lang="en-US" dirty="0" smtClean="0"/>
          </a:p>
          <a:p>
            <a:r>
              <a:rPr lang="en-US" dirty="0" smtClean="0"/>
              <a:t>Right-rail advertising</a:t>
            </a:r>
          </a:p>
          <a:p>
            <a:pPr>
              <a:buNone/>
            </a:pPr>
            <a:endParaRPr lang="en-US" dirty="0" smtClean="0"/>
          </a:p>
          <a:p>
            <a:r>
              <a:rPr lang="en-US" dirty="0" smtClean="0"/>
              <a:t>Newsfeed sponsored posts – must have to have access to customer’s </a:t>
            </a:r>
            <a:r>
              <a:rPr lang="en-US" dirty="0" err="1" smtClean="0"/>
              <a:t>facebook</a:t>
            </a:r>
            <a:r>
              <a:rPr lang="en-US" dirty="0" smtClean="0"/>
              <a:t> account and logins</a:t>
            </a:r>
          </a:p>
          <a:p>
            <a:pPr>
              <a:buNone/>
            </a:pPr>
            <a:endParaRPr lang="en-US" dirty="0" smtClean="0"/>
          </a:p>
          <a:p>
            <a:r>
              <a:rPr lang="en-US" dirty="0" smtClean="0"/>
              <a:t>Formula for success: checking in with customer on legitimacy of likes, shares and comments</a:t>
            </a:r>
          </a:p>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stjohns.digication.com/files/Mcc87a7d101ba6881f61e30f220da8a1e.png">
            <a:hlinkClick r:id="rId2"/>
          </p:cNvPr>
          <p:cNvPicPr>
            <a:picLocks noChangeAspect="1" noChangeArrowheads="1"/>
          </p:cNvPicPr>
          <p:nvPr/>
        </p:nvPicPr>
        <p:blipFill>
          <a:blip r:embed="rId3" cstate="print"/>
          <a:srcRect l="12800"/>
          <a:stretch>
            <a:fillRect/>
          </a:stretch>
        </p:blipFill>
        <p:spPr bwMode="auto">
          <a:xfrm>
            <a:off x="207264" y="1905000"/>
            <a:ext cx="2450211" cy="3743325"/>
          </a:xfrm>
          <a:prstGeom prst="rect">
            <a:avLst/>
          </a:prstGeom>
          <a:noFill/>
        </p:spPr>
      </p:pic>
      <p:sp>
        <p:nvSpPr>
          <p:cNvPr id="5" name="TextBox 4"/>
          <p:cNvSpPr txBox="1"/>
          <p:nvPr/>
        </p:nvSpPr>
        <p:spPr>
          <a:xfrm>
            <a:off x="2438400" y="1752600"/>
            <a:ext cx="7696200" cy="3785652"/>
          </a:xfrm>
          <a:prstGeom prst="rect">
            <a:avLst/>
          </a:prstGeom>
          <a:noFill/>
        </p:spPr>
        <p:txBody>
          <a:bodyPr wrap="square" rtlCol="0">
            <a:spAutoFit/>
          </a:bodyPr>
          <a:lstStyle/>
          <a:p>
            <a:pPr>
              <a:buClr>
                <a:schemeClr val="bg2">
                  <a:lumMod val="25000"/>
                </a:schemeClr>
              </a:buClr>
              <a:buSzPct val="120000"/>
              <a:buFont typeface="Wingdings" pitchFamily="2" charset="2"/>
              <a:buChar char="§"/>
            </a:pPr>
            <a:r>
              <a:rPr lang="en-US" sz="1600" dirty="0" smtClean="0">
                <a:latin typeface="Century Gothic" pitchFamily="34" charset="0"/>
              </a:rPr>
              <a:t>Needs Conversation</a:t>
            </a:r>
            <a:br>
              <a:rPr lang="en-US" sz="1600" dirty="0" smtClean="0">
                <a:latin typeface="Century Gothic" pitchFamily="34" charset="0"/>
              </a:rPr>
            </a:br>
            <a:endParaRPr lang="en-US" sz="1600" dirty="0" smtClean="0">
              <a:latin typeface="Century Gothic" pitchFamily="34" charset="0"/>
            </a:endParaRPr>
          </a:p>
          <a:p>
            <a:pPr>
              <a:buClr>
                <a:schemeClr val="bg2">
                  <a:lumMod val="25000"/>
                </a:schemeClr>
              </a:buClr>
              <a:buSzPct val="120000"/>
              <a:buFont typeface="Wingdings" pitchFamily="2" charset="2"/>
              <a:buChar char="§"/>
            </a:pPr>
            <a:r>
              <a:rPr lang="en-US" sz="1600" dirty="0" smtClean="0">
                <a:latin typeface="Century Gothic" pitchFamily="34" charset="0"/>
              </a:rPr>
              <a:t>Matching their “needs” with our solutions</a:t>
            </a:r>
            <a:br>
              <a:rPr lang="en-US" sz="1600" dirty="0" smtClean="0">
                <a:latin typeface="Century Gothic" pitchFamily="34" charset="0"/>
              </a:rPr>
            </a:br>
            <a:endParaRPr lang="en-US" sz="1600" dirty="0" smtClean="0">
              <a:latin typeface="Century Gothic" pitchFamily="34" charset="0"/>
            </a:endParaRPr>
          </a:p>
          <a:p>
            <a:pPr>
              <a:buClr>
                <a:schemeClr val="bg2">
                  <a:lumMod val="25000"/>
                </a:schemeClr>
              </a:buClr>
              <a:buSzPct val="120000"/>
              <a:buFont typeface="Wingdings" pitchFamily="2" charset="2"/>
              <a:buChar char="§"/>
            </a:pPr>
            <a:r>
              <a:rPr lang="en-US" sz="1600" dirty="0" smtClean="0">
                <a:latin typeface="Century Gothic" pitchFamily="34" charset="0"/>
              </a:rPr>
              <a:t>Building a marketing Plan</a:t>
            </a:r>
          </a:p>
          <a:p>
            <a:pPr>
              <a:buClr>
                <a:schemeClr val="bg2">
                  <a:lumMod val="25000"/>
                </a:schemeClr>
              </a:buClr>
              <a:buSzPct val="120000"/>
              <a:buFont typeface="Wingdings" pitchFamily="2" charset="2"/>
              <a:buChar char="§"/>
            </a:pPr>
            <a:endParaRPr lang="en-US" sz="1600" dirty="0" smtClean="0">
              <a:latin typeface="Century Gothic" pitchFamily="34" charset="0"/>
            </a:endParaRPr>
          </a:p>
          <a:p>
            <a:pPr>
              <a:buClr>
                <a:schemeClr val="bg2">
                  <a:lumMod val="25000"/>
                </a:schemeClr>
              </a:buClr>
              <a:buSzPct val="120000"/>
              <a:buFont typeface="Wingdings" pitchFamily="2" charset="2"/>
              <a:buChar char="§"/>
            </a:pPr>
            <a:r>
              <a:rPr lang="en-US" sz="1600" dirty="0" smtClean="0">
                <a:latin typeface="Century Gothic" pitchFamily="34" charset="0"/>
              </a:rPr>
              <a:t>Present proposal – use supporting research</a:t>
            </a:r>
          </a:p>
          <a:p>
            <a:pPr>
              <a:buClr>
                <a:schemeClr val="bg2">
                  <a:lumMod val="25000"/>
                </a:schemeClr>
              </a:buClr>
              <a:buSzPct val="120000"/>
            </a:pPr>
            <a:r>
              <a:rPr lang="en-US" sz="1600" dirty="0" smtClean="0">
                <a:latin typeface="Century Gothic" pitchFamily="34" charset="0"/>
              </a:rPr>
              <a:t> </a:t>
            </a:r>
          </a:p>
          <a:p>
            <a:pPr>
              <a:buClr>
                <a:schemeClr val="bg2">
                  <a:lumMod val="25000"/>
                </a:schemeClr>
              </a:buClr>
              <a:buSzPct val="120000"/>
              <a:buFont typeface="Wingdings" pitchFamily="2" charset="2"/>
              <a:buChar char="§"/>
            </a:pPr>
            <a:r>
              <a:rPr lang="en-US" sz="1600" dirty="0" smtClean="0">
                <a:latin typeface="Century Gothic" pitchFamily="34" charset="0"/>
              </a:rPr>
              <a:t>Determining KPI’s (key performance indicators) to measure</a:t>
            </a:r>
            <a:br>
              <a:rPr lang="en-US" sz="1600" dirty="0" smtClean="0">
                <a:latin typeface="Century Gothic" pitchFamily="34" charset="0"/>
              </a:rPr>
            </a:br>
            <a:endParaRPr lang="en-US" sz="1600" dirty="0" smtClean="0">
              <a:latin typeface="Century Gothic" pitchFamily="34" charset="0"/>
            </a:endParaRPr>
          </a:p>
          <a:p>
            <a:pPr>
              <a:buClr>
                <a:schemeClr val="bg2">
                  <a:lumMod val="25000"/>
                </a:schemeClr>
              </a:buClr>
              <a:buSzPct val="120000"/>
              <a:buFont typeface="Wingdings" pitchFamily="2" charset="2"/>
              <a:buChar char="§"/>
            </a:pPr>
            <a:r>
              <a:rPr lang="en-US" sz="1600" dirty="0" smtClean="0">
                <a:latin typeface="Century Gothic" pitchFamily="34" charset="0"/>
              </a:rPr>
              <a:t>Build effective creative</a:t>
            </a:r>
          </a:p>
          <a:p>
            <a:pPr>
              <a:buClr>
                <a:schemeClr val="bg2">
                  <a:lumMod val="25000"/>
                </a:schemeClr>
              </a:buClr>
              <a:buSzPct val="120000"/>
              <a:buFont typeface="Wingdings" pitchFamily="2" charset="2"/>
              <a:buChar char="§"/>
            </a:pPr>
            <a:endParaRPr lang="en-US" sz="1600" dirty="0" smtClean="0">
              <a:latin typeface="Century Gothic" pitchFamily="34" charset="0"/>
            </a:endParaRPr>
          </a:p>
          <a:p>
            <a:pPr>
              <a:buClr>
                <a:schemeClr val="bg2">
                  <a:lumMod val="25000"/>
                </a:schemeClr>
              </a:buClr>
              <a:buSzPct val="120000"/>
              <a:buFont typeface="Wingdings" pitchFamily="2" charset="2"/>
              <a:buChar char="§"/>
            </a:pPr>
            <a:r>
              <a:rPr lang="en-US" sz="1600" dirty="0" smtClean="0">
                <a:latin typeface="Century Gothic" pitchFamily="34" charset="0"/>
              </a:rPr>
              <a:t>Review &amp; Share Reporting </a:t>
            </a:r>
          </a:p>
          <a:p>
            <a:pPr>
              <a:buClr>
                <a:schemeClr val="bg2">
                  <a:lumMod val="25000"/>
                </a:schemeClr>
              </a:buClr>
              <a:buSzPct val="120000"/>
              <a:buFont typeface="Wingdings" pitchFamily="2" charset="2"/>
              <a:buChar char="§"/>
            </a:pPr>
            <a:endParaRPr lang="en-US" sz="1600" dirty="0" smtClean="0">
              <a:latin typeface="Century Gothic" pitchFamily="34" charset="0"/>
            </a:endParaRPr>
          </a:p>
          <a:p>
            <a:pPr>
              <a:buClr>
                <a:schemeClr val="bg2">
                  <a:lumMod val="25000"/>
                </a:schemeClr>
              </a:buClr>
              <a:buSzPct val="120000"/>
              <a:buFont typeface="Wingdings" pitchFamily="2" charset="2"/>
              <a:buChar char="§"/>
            </a:pPr>
            <a:r>
              <a:rPr lang="en-US" sz="1600" dirty="0" smtClean="0">
                <a:latin typeface="Century Gothic" pitchFamily="34" charset="0"/>
              </a:rPr>
              <a:t>Make necessary adjustments</a:t>
            </a:r>
            <a:endParaRPr lang="en-US" sz="1600" dirty="0">
              <a:latin typeface="Century Gothic" pitchFamily="34" charset="0"/>
            </a:endParaRPr>
          </a:p>
        </p:txBody>
      </p:sp>
      <p:sp>
        <p:nvSpPr>
          <p:cNvPr id="6" name="Title 2"/>
          <p:cNvSpPr>
            <a:spLocks noGrp="1"/>
          </p:cNvSpPr>
          <p:nvPr>
            <p:ph type="title"/>
          </p:nvPr>
        </p:nvSpPr>
        <p:spPr/>
        <p:txBody>
          <a:bodyPr>
            <a:normAutofit/>
          </a:bodyPr>
          <a:lstStyle/>
          <a:p>
            <a:r>
              <a:rPr lang="en-US" dirty="0" smtClean="0"/>
              <a:t>The Formula for Success</a:t>
            </a:r>
            <a:endParaRPr lang="en-US" sz="4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2667000" y="3284560"/>
            <a:ext cx="1752600" cy="1744640"/>
          </a:xfrm>
          <a:prstGeom prst="ellipse">
            <a:avLst/>
          </a:prstGeom>
          <a:solidFill>
            <a:schemeClr val="accent1">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descr="C:\Ralitsa\Presentations\Audience Extension\icon5.png"/>
          <p:cNvPicPr>
            <a:picLocks noChangeAspect="1" noChangeArrowheads="1"/>
          </p:cNvPicPr>
          <p:nvPr/>
        </p:nvPicPr>
        <p:blipFill>
          <a:blip r:embed="rId2" cstate="print">
            <a:clrChange>
              <a:clrFrom>
                <a:srgbClr val="002D56"/>
              </a:clrFrom>
              <a:clrTo>
                <a:srgbClr val="002D56">
                  <a:alpha val="0"/>
                </a:srgbClr>
              </a:clrTo>
            </a:clrChange>
          </a:blip>
          <a:srcRect/>
          <a:stretch>
            <a:fillRect/>
          </a:stretch>
        </p:blipFill>
        <p:spPr bwMode="auto">
          <a:xfrm>
            <a:off x="2590800" y="3200400"/>
            <a:ext cx="1905000" cy="1911242"/>
          </a:xfrm>
          <a:prstGeom prst="rect">
            <a:avLst/>
          </a:prstGeom>
          <a:noFill/>
        </p:spPr>
      </p:pic>
      <p:sp>
        <p:nvSpPr>
          <p:cNvPr id="3" name="Title 2"/>
          <p:cNvSpPr>
            <a:spLocks noGrp="1"/>
          </p:cNvSpPr>
          <p:nvPr>
            <p:ph type="title"/>
          </p:nvPr>
        </p:nvSpPr>
        <p:spPr/>
        <p:txBody>
          <a:bodyPr>
            <a:normAutofit/>
          </a:bodyPr>
          <a:lstStyle/>
          <a:p>
            <a:pPr algn="l"/>
            <a:r>
              <a:rPr lang="en-US" sz="3600" dirty="0" smtClean="0"/>
              <a:t>Reaching the Right Audience</a:t>
            </a:r>
            <a:endParaRPr lang="en-US" sz="3600" dirty="0"/>
          </a:p>
        </p:txBody>
      </p:sp>
      <p:sp>
        <p:nvSpPr>
          <p:cNvPr id="6" name="Moon 5"/>
          <p:cNvSpPr/>
          <p:nvPr/>
        </p:nvSpPr>
        <p:spPr>
          <a:xfrm rot="10800000">
            <a:off x="4343400" y="3194158"/>
            <a:ext cx="838200" cy="1905000"/>
          </a:xfrm>
          <a:prstGeom prst="moon">
            <a:avLst>
              <a:gd name="adj" fmla="val 45115"/>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oon 6"/>
          <p:cNvSpPr/>
          <p:nvPr/>
        </p:nvSpPr>
        <p:spPr>
          <a:xfrm rot="10800000">
            <a:off x="4876800" y="2736958"/>
            <a:ext cx="1066800" cy="2971800"/>
          </a:xfrm>
          <a:prstGeom prst="moon">
            <a:avLst>
              <a:gd name="adj" fmla="val 35928"/>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Moon 7"/>
          <p:cNvSpPr/>
          <p:nvPr/>
        </p:nvSpPr>
        <p:spPr>
          <a:xfrm rot="10800000">
            <a:off x="5638800" y="2279758"/>
            <a:ext cx="1371600" cy="3886200"/>
          </a:xfrm>
          <a:prstGeom prst="moon">
            <a:avLst>
              <a:gd name="adj" fmla="val 33085"/>
            </a:avLst>
          </a:prstGeom>
          <a:solidFill>
            <a:schemeClr val="tx1">
              <a:lumMod val="50000"/>
              <a:lumOff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C:\Ralitsa\Presentations\Audience Extension\044.png"/>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blip>
          <a:srcRect/>
          <a:stretch>
            <a:fillRect/>
          </a:stretch>
        </p:blipFill>
        <p:spPr bwMode="auto">
          <a:xfrm flipH="1">
            <a:off x="6553200" y="1822558"/>
            <a:ext cx="993913" cy="993913"/>
          </a:xfrm>
          <a:prstGeom prst="rect">
            <a:avLst/>
          </a:prstGeom>
          <a:noFill/>
        </p:spPr>
      </p:pic>
      <p:pic>
        <p:nvPicPr>
          <p:cNvPr id="10" name="Picture 2" descr="C:\Ralitsa\Presentations\Audience Extension\044.png"/>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blip>
          <a:srcRect/>
          <a:stretch>
            <a:fillRect/>
          </a:stretch>
        </p:blipFill>
        <p:spPr bwMode="auto">
          <a:xfrm flipH="1">
            <a:off x="7086600" y="2889358"/>
            <a:ext cx="993913" cy="993913"/>
          </a:xfrm>
          <a:prstGeom prst="rect">
            <a:avLst/>
          </a:prstGeom>
          <a:noFill/>
        </p:spPr>
      </p:pic>
      <p:pic>
        <p:nvPicPr>
          <p:cNvPr id="11" name="Picture 2" descr="C:\Ralitsa\Presentations\Audience Extension\044.png"/>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blip>
          <a:srcRect/>
          <a:stretch>
            <a:fillRect/>
          </a:stretch>
        </p:blipFill>
        <p:spPr bwMode="auto">
          <a:xfrm flipH="1">
            <a:off x="7772400" y="1974958"/>
            <a:ext cx="993913" cy="993913"/>
          </a:xfrm>
          <a:prstGeom prst="rect">
            <a:avLst/>
          </a:prstGeom>
          <a:noFill/>
        </p:spPr>
      </p:pic>
      <p:pic>
        <p:nvPicPr>
          <p:cNvPr id="12" name="Picture 2" descr="C:\Ralitsa\Presentations\Audience Extension\044.png"/>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blip>
          <a:srcRect/>
          <a:stretch>
            <a:fillRect/>
          </a:stretch>
        </p:blipFill>
        <p:spPr bwMode="auto">
          <a:xfrm flipH="1">
            <a:off x="7848600" y="3727558"/>
            <a:ext cx="993913" cy="993913"/>
          </a:xfrm>
          <a:prstGeom prst="rect">
            <a:avLst/>
          </a:prstGeom>
          <a:noFill/>
        </p:spPr>
      </p:pic>
      <p:pic>
        <p:nvPicPr>
          <p:cNvPr id="13" name="Picture 2" descr="C:\Ralitsa\Presentations\Audience Extension\044.png"/>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blip>
          <a:srcRect/>
          <a:stretch>
            <a:fillRect/>
          </a:stretch>
        </p:blipFill>
        <p:spPr bwMode="auto">
          <a:xfrm flipH="1">
            <a:off x="7007087" y="4565758"/>
            <a:ext cx="993913" cy="993913"/>
          </a:xfrm>
          <a:prstGeom prst="rect">
            <a:avLst/>
          </a:prstGeom>
          <a:noFill/>
        </p:spPr>
      </p:pic>
      <p:pic>
        <p:nvPicPr>
          <p:cNvPr id="14" name="Picture 2" descr="C:\Ralitsa\Presentations\Audience Extension\044.png"/>
          <p:cNvPicPr>
            <a:picLocks noChangeAspect="1" noChangeArrowheads="1"/>
          </p:cNvPicPr>
          <p:nvPr/>
        </p:nvPicPr>
        <p:blipFill>
          <a:blip r:embed="rId3" cstate="print">
            <a:clrChange>
              <a:clrFrom>
                <a:srgbClr val="FFFFFF"/>
              </a:clrFrom>
              <a:clrTo>
                <a:srgbClr val="FFFFFF">
                  <a:alpha val="0"/>
                </a:srgbClr>
              </a:clrTo>
            </a:clrChange>
            <a:duotone>
              <a:schemeClr val="bg2">
                <a:shade val="45000"/>
                <a:satMod val="135000"/>
              </a:schemeClr>
              <a:prstClr val="white"/>
            </a:duotone>
          </a:blip>
          <a:srcRect/>
          <a:stretch>
            <a:fillRect/>
          </a:stretch>
        </p:blipFill>
        <p:spPr bwMode="auto">
          <a:xfrm flipH="1">
            <a:off x="7997687" y="5175358"/>
            <a:ext cx="993913" cy="993913"/>
          </a:xfrm>
          <a:prstGeom prst="rect">
            <a:avLst/>
          </a:prstGeom>
          <a:noFill/>
        </p:spPr>
      </p:pic>
      <p:sp>
        <p:nvSpPr>
          <p:cNvPr id="23" name="Oval 22"/>
          <p:cNvSpPr/>
          <p:nvPr/>
        </p:nvSpPr>
        <p:spPr>
          <a:xfrm>
            <a:off x="304800" y="3333464"/>
            <a:ext cx="1752600" cy="1744640"/>
          </a:xfrm>
          <a:prstGeom prst="ellipse">
            <a:avLst/>
          </a:prstGeom>
          <a:solidFill>
            <a:schemeClr val="tx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9140" name="Picture 4" descr="http://publicdomainvectors.org/photos/shop.png">
            <a:hlinkClick r:id="rId4"/>
          </p:cNvPr>
          <p:cNvPicPr>
            <a:picLocks noChangeAspect="1" noChangeArrowheads="1"/>
          </p:cNvPicPr>
          <p:nvPr/>
        </p:nvPicPr>
        <p:blipFill>
          <a:blip r:embed="rId5" cstate="print"/>
          <a:srcRect/>
          <a:stretch>
            <a:fillRect/>
          </a:stretch>
        </p:blipFill>
        <p:spPr bwMode="auto">
          <a:xfrm>
            <a:off x="650544" y="3513160"/>
            <a:ext cx="1067714" cy="1181100"/>
          </a:xfrm>
          <a:prstGeom prst="rect">
            <a:avLst/>
          </a:prstGeom>
          <a:solidFill>
            <a:schemeClr val="tx2"/>
          </a:solidFill>
        </p:spPr>
      </p:pic>
      <p:sp>
        <p:nvSpPr>
          <p:cNvPr id="20" name="Down Arrow 19"/>
          <p:cNvSpPr/>
          <p:nvPr/>
        </p:nvSpPr>
        <p:spPr>
          <a:xfrm rot="16200000">
            <a:off x="2095500" y="3924300"/>
            <a:ext cx="457200" cy="5334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381000" y="1676400"/>
            <a:ext cx="5105400" cy="923330"/>
          </a:xfrm>
          <a:prstGeom prst="rect">
            <a:avLst/>
          </a:prstGeom>
        </p:spPr>
        <p:txBody>
          <a:bodyPr wrap="square">
            <a:spAutoFit/>
          </a:bodyPr>
          <a:lstStyle/>
          <a:p>
            <a:r>
              <a:rPr lang="en-US" b="1" dirty="0" smtClean="0">
                <a:latin typeface="Century Gothic" pitchFamily="34" charset="0"/>
              </a:rPr>
              <a:t>The goal </a:t>
            </a:r>
            <a:r>
              <a:rPr lang="en-US" b="1" dirty="0" smtClean="0">
                <a:latin typeface="Century Gothic" pitchFamily="34" charset="0"/>
              </a:rPr>
              <a:t>of Targeted Display is </a:t>
            </a:r>
            <a:r>
              <a:rPr lang="en-US" b="1" dirty="0" smtClean="0">
                <a:latin typeface="Century Gothic" pitchFamily="34" charset="0"/>
              </a:rPr>
              <a:t>simple: </a:t>
            </a:r>
            <a:r>
              <a:rPr lang="en-US" b="1" dirty="0" smtClean="0">
                <a:latin typeface="Century Gothic" pitchFamily="34" charset="0"/>
              </a:rPr>
              <a:t/>
            </a:r>
            <a:br>
              <a:rPr lang="en-US" b="1" dirty="0" smtClean="0">
                <a:latin typeface="Century Gothic" pitchFamily="34" charset="0"/>
              </a:rPr>
            </a:br>
            <a:r>
              <a:rPr lang="en-US" dirty="0" smtClean="0">
                <a:latin typeface="Century Gothic" pitchFamily="34" charset="0"/>
              </a:rPr>
              <a:t>to </a:t>
            </a:r>
            <a:r>
              <a:rPr lang="en-US" dirty="0" smtClean="0">
                <a:latin typeface="Century Gothic" pitchFamily="34" charset="0"/>
              </a:rPr>
              <a:t>bring your message to exactly the right customers wherever they are online.</a:t>
            </a:r>
            <a:endParaRPr lang="en-US" dirty="0">
              <a:latin typeface="Century Gothic"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
                                        <p:tgtEl>
                                          <p:spTgt spid="6"/>
                                        </p:tgtEl>
                                      </p:cBhvr>
                                    </p:animEffect>
                                  </p:childTnLst>
                                </p:cTn>
                              </p:par>
                            </p:childTnLst>
                          </p:cTn>
                        </p:par>
                        <p:par>
                          <p:cTn id="12" fill="hold">
                            <p:stCondLst>
                              <p:cond delay="7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
                                        <p:tgtEl>
                                          <p:spTgt spid="7"/>
                                        </p:tgtEl>
                                      </p:cBhvr>
                                    </p:animEffect>
                                  </p:childTnLst>
                                </p:cTn>
                              </p:par>
                            </p:childTnLst>
                          </p:cTn>
                        </p:par>
                        <p:par>
                          <p:cTn id="16" fill="hold">
                            <p:stCondLst>
                              <p:cond delay="9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
                                        <p:tgtEl>
                                          <p:spTgt spid="8"/>
                                        </p:tgtEl>
                                      </p:cBhvr>
                                    </p:animEffect>
                                  </p:childTnLst>
                                </p:cTn>
                              </p:par>
                            </p:childTnLst>
                          </p:cTn>
                        </p:par>
                        <p:par>
                          <p:cTn id="20" fill="hold">
                            <p:stCondLst>
                              <p:cond delay="11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
                                        <p:tgtEl>
                                          <p:spTgt spid="9"/>
                                        </p:tgtEl>
                                      </p:cBhvr>
                                    </p:animEffect>
                                  </p:childTnLst>
                                </p:cTn>
                              </p:par>
                            </p:childTnLst>
                          </p:cTn>
                        </p:par>
                        <p:par>
                          <p:cTn id="24" fill="hold">
                            <p:stCondLst>
                              <p:cond delay="13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00"/>
                                        <p:tgtEl>
                                          <p:spTgt spid="11"/>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200"/>
                                        <p:tgtEl>
                                          <p:spTgt spid="10"/>
                                        </p:tgtEl>
                                      </p:cBhvr>
                                    </p:animEffect>
                                  </p:childTnLst>
                                </p:cTn>
                              </p:par>
                            </p:childTnLst>
                          </p:cTn>
                        </p:par>
                        <p:par>
                          <p:cTn id="32" fill="hold">
                            <p:stCondLst>
                              <p:cond delay="170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00"/>
                                        <p:tgtEl>
                                          <p:spTgt spid="12"/>
                                        </p:tgtEl>
                                      </p:cBhvr>
                                    </p:animEffect>
                                  </p:childTnLst>
                                </p:cTn>
                              </p:par>
                            </p:childTnLst>
                          </p:cTn>
                        </p:par>
                        <p:par>
                          <p:cTn id="36" fill="hold">
                            <p:stCondLst>
                              <p:cond delay="1900"/>
                            </p:stCondLst>
                            <p:childTnLst>
                              <p:par>
                                <p:cTn id="37" presetID="10" presetClass="entr" presetSubtype="0"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00"/>
                                        <p:tgtEl>
                                          <p:spTgt spid="13"/>
                                        </p:tgtEl>
                                      </p:cBhvr>
                                    </p:animEffect>
                                  </p:childTnLst>
                                </p:cTn>
                              </p:par>
                            </p:childTnLst>
                          </p:cTn>
                        </p:par>
                        <p:par>
                          <p:cTn id="40" fill="hold">
                            <p:stCondLst>
                              <p:cond delay="2100"/>
                            </p:stCondLst>
                            <p:childTnLst>
                              <p:par>
                                <p:cTn id="41" presetID="10" presetClass="entr" presetSubtype="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2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609600" y="1447800"/>
            <a:ext cx="8534400" cy="54864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400" cap="all" dirty="0" smtClean="0">
                <a:latin typeface="Century Gothic" pitchFamily="34" charset="0"/>
                <a:ea typeface="+mj-ea"/>
                <a:cs typeface="+mj-cs"/>
              </a:rPr>
              <a:t>wherever they are</a:t>
            </a:r>
            <a:endParaRPr kumimoji="0" lang="en-US" sz="2400" b="0" i="0" u="none" strike="noStrike" kern="1200" cap="all" spc="0" normalizeH="0" baseline="0" noProof="0" dirty="0">
              <a:ln>
                <a:noFill/>
              </a:ln>
              <a:solidFill>
                <a:schemeClr val="tx1"/>
              </a:solidFill>
              <a:effectLst/>
              <a:uLnTx/>
              <a:uFillTx/>
              <a:latin typeface="Century Gothic" pitchFamily="34" charset="0"/>
              <a:ea typeface="+mj-ea"/>
              <a:cs typeface="+mj-cs"/>
            </a:endParaRPr>
          </a:p>
        </p:txBody>
      </p:sp>
      <p:sp>
        <p:nvSpPr>
          <p:cNvPr id="7" name="Title 2"/>
          <p:cNvSpPr>
            <a:spLocks noGrp="1"/>
          </p:cNvSpPr>
          <p:nvPr>
            <p:ph type="title"/>
          </p:nvPr>
        </p:nvSpPr>
        <p:spPr/>
        <p:txBody>
          <a:bodyPr>
            <a:normAutofit/>
          </a:bodyPr>
          <a:lstStyle/>
          <a:p>
            <a:r>
              <a:rPr lang="en-US" dirty="0" smtClean="0"/>
              <a:t>Reaching a Target Market. . .</a:t>
            </a:r>
            <a:endParaRPr lang="en-US" dirty="0"/>
          </a:p>
        </p:txBody>
      </p:sp>
      <p:sp>
        <p:nvSpPr>
          <p:cNvPr id="8" name="TextBox 7"/>
          <p:cNvSpPr txBox="1"/>
          <p:nvPr/>
        </p:nvSpPr>
        <p:spPr>
          <a:xfrm>
            <a:off x="3048000" y="2286000"/>
            <a:ext cx="4953000" cy="369332"/>
          </a:xfrm>
          <a:prstGeom prst="rect">
            <a:avLst/>
          </a:prstGeom>
          <a:noFill/>
        </p:spPr>
        <p:txBody>
          <a:bodyPr wrap="square" rtlCol="0">
            <a:spAutoFit/>
          </a:bodyPr>
          <a:lstStyle/>
          <a:p>
            <a:r>
              <a:rPr lang="en-US" dirty="0" smtClean="0">
                <a:latin typeface="Century Gothic" pitchFamily="34" charset="0"/>
              </a:rPr>
              <a:t>Genuine furs and high end clothing store.</a:t>
            </a:r>
            <a:endParaRPr lang="en-US" dirty="0">
              <a:latin typeface="Century Gothic" pitchFamily="34" charset="0"/>
            </a:endParaRPr>
          </a:p>
        </p:txBody>
      </p:sp>
      <p:sp>
        <p:nvSpPr>
          <p:cNvPr id="9" name="Rectangle 8"/>
          <p:cNvSpPr/>
          <p:nvPr/>
        </p:nvSpPr>
        <p:spPr>
          <a:xfrm>
            <a:off x="838200" y="4085272"/>
            <a:ext cx="6096000" cy="1323439"/>
          </a:xfrm>
          <a:prstGeom prst="rect">
            <a:avLst/>
          </a:prstGeom>
        </p:spPr>
        <p:txBody>
          <a:bodyPr wrap="square">
            <a:spAutoFit/>
          </a:bodyPr>
          <a:lstStyle/>
          <a:p>
            <a:r>
              <a:rPr lang="en-US" sz="1600" dirty="0" smtClean="0">
                <a:latin typeface="Century Gothic" pitchFamily="34" charset="0"/>
              </a:rPr>
              <a:t> Display ads to:</a:t>
            </a:r>
          </a:p>
          <a:p>
            <a:endParaRPr lang="en-US" sz="1600" dirty="0" smtClean="0">
              <a:latin typeface="Century Gothic" pitchFamily="34" charset="0"/>
            </a:endParaRPr>
          </a:p>
          <a:p>
            <a:pPr>
              <a:buFont typeface="Arial" pitchFamily="34" charset="0"/>
              <a:buChar char="•"/>
            </a:pPr>
            <a:r>
              <a:rPr lang="en-US" sz="1600" dirty="0" smtClean="0">
                <a:latin typeface="Century Gothic" pitchFamily="34" charset="0"/>
              </a:rPr>
              <a:t>Female users</a:t>
            </a:r>
          </a:p>
          <a:p>
            <a:pPr>
              <a:buFont typeface="Arial" pitchFamily="34" charset="0"/>
              <a:buChar char="•"/>
            </a:pPr>
            <a:r>
              <a:rPr lang="en-US" sz="1600" dirty="0" smtClean="0">
                <a:latin typeface="Century Gothic" pitchFamily="34" charset="0"/>
              </a:rPr>
              <a:t>Between 35 – 55 years of age.</a:t>
            </a:r>
          </a:p>
          <a:p>
            <a:pPr>
              <a:buFont typeface="Arial" pitchFamily="34" charset="0"/>
              <a:buChar char="•"/>
            </a:pPr>
            <a:r>
              <a:rPr lang="en-US" sz="1600" dirty="0" smtClean="0">
                <a:latin typeface="Century Gothic" pitchFamily="34" charset="0"/>
              </a:rPr>
              <a:t>With an annual income of $100k or higher</a:t>
            </a:r>
            <a:endParaRPr lang="en-US" sz="1600" dirty="0">
              <a:latin typeface="Century Gothic" pitchFamily="34" charset="0"/>
            </a:endParaRPr>
          </a:p>
        </p:txBody>
      </p:sp>
      <p:pic>
        <p:nvPicPr>
          <p:cNvPr id="10" name="Picture 2" descr="http://www.fursource.com/thumbnails/listings/270x330_Knitted_Fur_Jacket_Brown_Mink_Fur_with_Raccoon_Fur_Trim_969.jpg">
            <a:hlinkClick r:id="rId3"/>
          </p:cNvPr>
          <p:cNvPicPr>
            <a:picLocks noChangeAspect="1" noChangeArrowheads="1"/>
          </p:cNvPicPr>
          <p:nvPr/>
        </p:nvPicPr>
        <p:blipFill>
          <a:blip r:embed="rId4" cstate="print"/>
          <a:srcRect/>
          <a:stretch>
            <a:fillRect/>
          </a:stretch>
        </p:blipFill>
        <p:spPr bwMode="auto">
          <a:xfrm>
            <a:off x="5257800" y="2743200"/>
            <a:ext cx="2505075" cy="3143250"/>
          </a:xfrm>
          <a:prstGeom prst="rect">
            <a:avLst/>
          </a:prstGeom>
          <a:noFill/>
        </p:spPr>
      </p:pic>
      <p:pic>
        <p:nvPicPr>
          <p:cNvPr id="11" name="Picture 3"/>
          <p:cNvPicPr>
            <a:picLocks noChangeAspect="1" noChangeArrowheads="1"/>
          </p:cNvPicPr>
          <p:nvPr/>
        </p:nvPicPr>
        <p:blipFill>
          <a:blip r:embed="rId5" cstate="print"/>
          <a:srcRect/>
          <a:stretch>
            <a:fillRect/>
          </a:stretch>
        </p:blipFill>
        <p:spPr bwMode="auto">
          <a:xfrm>
            <a:off x="838200" y="2209800"/>
            <a:ext cx="2047875" cy="164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Ralitsa\01 BLITZ\10-6 Rapid City SD\Las-Vegas-Remarketing.jpg"/>
          <p:cNvPicPr>
            <a:picLocks noChangeAspect="1" noChangeArrowheads="1"/>
          </p:cNvPicPr>
          <p:nvPr/>
        </p:nvPicPr>
        <p:blipFill>
          <a:blip r:embed="rId3" cstate="print"/>
          <a:srcRect l="30062" t="44800" r="35047" b="29600"/>
          <a:stretch>
            <a:fillRect/>
          </a:stretch>
        </p:blipFill>
        <p:spPr bwMode="auto">
          <a:xfrm>
            <a:off x="533400" y="4038600"/>
            <a:ext cx="2133600" cy="1219200"/>
          </a:xfrm>
          <a:prstGeom prst="rect">
            <a:avLst/>
          </a:prstGeom>
          <a:noFill/>
        </p:spPr>
      </p:pic>
      <p:sp>
        <p:nvSpPr>
          <p:cNvPr id="9" name="Rectangle 8"/>
          <p:cNvSpPr/>
          <p:nvPr/>
        </p:nvSpPr>
        <p:spPr>
          <a:xfrm>
            <a:off x="381000" y="5181600"/>
            <a:ext cx="2667000" cy="923330"/>
          </a:xfrm>
          <a:prstGeom prst="rect">
            <a:avLst/>
          </a:prstGeom>
        </p:spPr>
        <p:txBody>
          <a:bodyPr wrap="square">
            <a:spAutoFit/>
          </a:bodyPr>
          <a:lstStyle/>
          <a:p>
            <a:pPr>
              <a:buFont typeface="Arial" pitchFamily="34" charset="0"/>
              <a:buChar char="•"/>
            </a:pPr>
            <a:r>
              <a:rPr lang="en-US" dirty="0" smtClean="0">
                <a:latin typeface="Century Gothic" pitchFamily="34" charset="0"/>
              </a:rPr>
              <a:t>Female user</a:t>
            </a:r>
          </a:p>
          <a:p>
            <a:pPr>
              <a:buFont typeface="Arial" pitchFamily="34" charset="0"/>
              <a:buChar char="•"/>
            </a:pPr>
            <a:r>
              <a:rPr lang="en-US" dirty="0" smtClean="0">
                <a:latin typeface="Century Gothic" pitchFamily="34" charset="0"/>
              </a:rPr>
              <a:t>Age: 37</a:t>
            </a:r>
          </a:p>
          <a:p>
            <a:pPr>
              <a:buFont typeface="Arial" pitchFamily="34" charset="0"/>
              <a:buChar char="•"/>
            </a:pPr>
            <a:r>
              <a:rPr lang="en-US" dirty="0" smtClean="0">
                <a:latin typeface="Century Gothic" pitchFamily="34" charset="0"/>
              </a:rPr>
              <a:t>Annual HHI of $150k</a:t>
            </a:r>
            <a:endParaRPr lang="en-US" dirty="0">
              <a:latin typeface="Century Gothic" pitchFamily="34" charset="0"/>
            </a:endParaRPr>
          </a:p>
        </p:txBody>
      </p:sp>
      <p:pic>
        <p:nvPicPr>
          <p:cNvPr id="8" name="Picture 2" descr="C:\Ralitsa\01 BLITZ\10-6 Rapid City SD\Las-Vegas-Remarketing.jpg"/>
          <p:cNvPicPr>
            <a:picLocks noChangeAspect="1" noChangeArrowheads="1"/>
          </p:cNvPicPr>
          <p:nvPr/>
        </p:nvPicPr>
        <p:blipFill>
          <a:blip r:embed="rId3" cstate="print"/>
          <a:srcRect l="30062" t="44800" r="35047" b="29600"/>
          <a:stretch>
            <a:fillRect/>
          </a:stretch>
        </p:blipFill>
        <p:spPr bwMode="auto">
          <a:xfrm flipH="1">
            <a:off x="3727176" y="4199930"/>
            <a:ext cx="2133600" cy="1219200"/>
          </a:xfrm>
          <a:prstGeom prst="rect">
            <a:avLst/>
          </a:prstGeom>
          <a:noFill/>
        </p:spPr>
      </p:pic>
      <p:sp>
        <p:nvSpPr>
          <p:cNvPr id="10" name="Rectangle 9"/>
          <p:cNvSpPr/>
          <p:nvPr/>
        </p:nvSpPr>
        <p:spPr>
          <a:xfrm>
            <a:off x="3650976" y="5334000"/>
            <a:ext cx="2667000" cy="923330"/>
          </a:xfrm>
          <a:prstGeom prst="rect">
            <a:avLst/>
          </a:prstGeom>
        </p:spPr>
        <p:txBody>
          <a:bodyPr wrap="square">
            <a:spAutoFit/>
          </a:bodyPr>
          <a:lstStyle/>
          <a:p>
            <a:pPr>
              <a:buFont typeface="Arial" pitchFamily="34" charset="0"/>
              <a:buChar char="•"/>
            </a:pPr>
            <a:r>
              <a:rPr lang="en-US" dirty="0" smtClean="0">
                <a:latin typeface="Century Gothic" pitchFamily="34" charset="0"/>
              </a:rPr>
              <a:t>Female user</a:t>
            </a:r>
          </a:p>
          <a:p>
            <a:pPr>
              <a:buFont typeface="Arial" pitchFamily="34" charset="0"/>
              <a:buChar char="•"/>
            </a:pPr>
            <a:r>
              <a:rPr lang="en-US" dirty="0" smtClean="0">
                <a:latin typeface="Century Gothic" pitchFamily="34" charset="0"/>
              </a:rPr>
              <a:t>Age: 48</a:t>
            </a:r>
          </a:p>
          <a:p>
            <a:pPr>
              <a:buFont typeface="Arial" pitchFamily="34" charset="0"/>
              <a:buChar char="•"/>
            </a:pPr>
            <a:r>
              <a:rPr lang="en-US" dirty="0" smtClean="0">
                <a:latin typeface="Century Gothic" pitchFamily="34" charset="0"/>
              </a:rPr>
              <a:t>Annual HHI of $127k</a:t>
            </a:r>
            <a:endParaRPr lang="en-US" dirty="0">
              <a:latin typeface="Century Gothic" pitchFamily="34" charset="0"/>
            </a:endParaRPr>
          </a:p>
        </p:txBody>
      </p:sp>
      <p:pic>
        <p:nvPicPr>
          <p:cNvPr id="20" name="Picture 2" descr="C:\Ralitsa\01 BLITZ\10-6 Rapid City SD\Las-Vegas-Remarketing.jpg"/>
          <p:cNvPicPr>
            <a:picLocks noChangeAspect="1" noChangeArrowheads="1"/>
          </p:cNvPicPr>
          <p:nvPr/>
        </p:nvPicPr>
        <p:blipFill>
          <a:blip r:embed="rId3" cstate="print"/>
          <a:srcRect l="30062" t="44800" r="35047" b="29600"/>
          <a:stretch>
            <a:fillRect/>
          </a:stretch>
        </p:blipFill>
        <p:spPr bwMode="auto">
          <a:xfrm flipH="1">
            <a:off x="6553200" y="4047530"/>
            <a:ext cx="2133600" cy="1219200"/>
          </a:xfrm>
          <a:prstGeom prst="rect">
            <a:avLst/>
          </a:prstGeom>
          <a:noFill/>
        </p:spPr>
      </p:pic>
      <p:sp>
        <p:nvSpPr>
          <p:cNvPr id="21" name="Rectangle 20"/>
          <p:cNvSpPr/>
          <p:nvPr/>
        </p:nvSpPr>
        <p:spPr>
          <a:xfrm>
            <a:off x="6477000" y="5181600"/>
            <a:ext cx="2667000" cy="923330"/>
          </a:xfrm>
          <a:prstGeom prst="rect">
            <a:avLst/>
          </a:prstGeom>
        </p:spPr>
        <p:txBody>
          <a:bodyPr wrap="square">
            <a:spAutoFit/>
          </a:bodyPr>
          <a:lstStyle/>
          <a:p>
            <a:pPr>
              <a:buFont typeface="Arial" pitchFamily="34" charset="0"/>
              <a:buChar char="•"/>
            </a:pPr>
            <a:r>
              <a:rPr lang="en-US" dirty="0" smtClean="0">
                <a:latin typeface="Century Gothic" pitchFamily="34" charset="0"/>
              </a:rPr>
              <a:t>Female user</a:t>
            </a:r>
          </a:p>
          <a:p>
            <a:pPr>
              <a:buFont typeface="Arial" pitchFamily="34" charset="0"/>
              <a:buChar char="•"/>
            </a:pPr>
            <a:r>
              <a:rPr lang="en-US" dirty="0" smtClean="0">
                <a:latin typeface="Century Gothic" pitchFamily="34" charset="0"/>
              </a:rPr>
              <a:t>Age: 40</a:t>
            </a:r>
          </a:p>
          <a:p>
            <a:pPr>
              <a:buFont typeface="Arial" pitchFamily="34" charset="0"/>
              <a:buChar char="•"/>
            </a:pPr>
            <a:r>
              <a:rPr lang="en-US" dirty="0" smtClean="0">
                <a:latin typeface="Century Gothic" pitchFamily="34" charset="0"/>
              </a:rPr>
              <a:t>Annual HHI of $200k</a:t>
            </a:r>
            <a:endParaRPr lang="en-US" dirty="0">
              <a:latin typeface="Century Gothic" pitchFamily="34" charset="0"/>
            </a:endParaRPr>
          </a:p>
        </p:txBody>
      </p:sp>
      <p:sp>
        <p:nvSpPr>
          <p:cNvPr id="24" name="Title 2"/>
          <p:cNvSpPr>
            <a:spLocks noGrp="1"/>
          </p:cNvSpPr>
          <p:nvPr>
            <p:ph type="title"/>
          </p:nvPr>
        </p:nvSpPr>
        <p:spPr/>
        <p:txBody>
          <a:bodyPr>
            <a:normAutofit/>
          </a:bodyPr>
          <a:lstStyle/>
          <a:p>
            <a:r>
              <a:rPr lang="en-US" dirty="0" smtClean="0"/>
              <a:t>Where is your Target Market</a:t>
            </a:r>
            <a:endParaRPr lang="en-US" dirty="0"/>
          </a:p>
        </p:txBody>
      </p:sp>
      <p:grpSp>
        <p:nvGrpSpPr>
          <p:cNvPr id="26" name="Group 25"/>
          <p:cNvGrpSpPr/>
          <p:nvPr/>
        </p:nvGrpSpPr>
        <p:grpSpPr>
          <a:xfrm>
            <a:off x="1143000" y="1524000"/>
            <a:ext cx="7029450" cy="2560630"/>
            <a:chOff x="609600" y="1408044"/>
            <a:chExt cx="8058150" cy="2935356"/>
          </a:xfrm>
        </p:grpSpPr>
        <p:grpSp>
          <p:nvGrpSpPr>
            <p:cNvPr id="4" name="Group 19"/>
            <p:cNvGrpSpPr/>
            <p:nvPr/>
          </p:nvGrpSpPr>
          <p:grpSpPr>
            <a:xfrm>
              <a:off x="3422376" y="2895600"/>
              <a:ext cx="2209800" cy="1447800"/>
              <a:chOff x="5029200" y="1447800"/>
              <a:chExt cx="2209800" cy="1447800"/>
            </a:xfrm>
          </p:grpSpPr>
          <p:sp>
            <p:nvSpPr>
              <p:cNvPr id="12" name="Oval Callout 11"/>
              <p:cNvSpPr/>
              <p:nvPr/>
            </p:nvSpPr>
            <p:spPr>
              <a:xfrm>
                <a:off x="5029200" y="1447800"/>
                <a:ext cx="2209800" cy="1447800"/>
              </a:xfrm>
              <a:prstGeom prst="wedgeEllipseCallout">
                <a:avLst>
                  <a:gd name="adj1" fmla="val -13074"/>
                  <a:gd name="adj2" fmla="val 796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C:\Ralitsa\Presentations\Audience Extension\dR-Header-white.png"/>
              <p:cNvPicPr>
                <a:picLocks noChangeAspect="1" noChangeArrowheads="1"/>
              </p:cNvPicPr>
              <p:nvPr/>
            </p:nvPicPr>
            <p:blipFill>
              <a:blip r:embed="rId4" cstate="print"/>
              <a:srcRect/>
              <a:stretch>
                <a:fillRect/>
              </a:stretch>
            </p:blipFill>
            <p:spPr bwMode="auto">
              <a:xfrm>
                <a:off x="5486400" y="1905000"/>
                <a:ext cx="1390650" cy="457200"/>
              </a:xfrm>
              <a:prstGeom prst="rect">
                <a:avLst/>
              </a:prstGeom>
              <a:noFill/>
            </p:spPr>
          </p:pic>
        </p:grpSp>
        <p:grpSp>
          <p:nvGrpSpPr>
            <p:cNvPr id="5" name="Group 18"/>
            <p:cNvGrpSpPr/>
            <p:nvPr/>
          </p:nvGrpSpPr>
          <p:grpSpPr>
            <a:xfrm>
              <a:off x="609600" y="2514600"/>
              <a:ext cx="2209800" cy="1447800"/>
              <a:chOff x="1905000" y="1447800"/>
              <a:chExt cx="2209800" cy="1447800"/>
            </a:xfrm>
          </p:grpSpPr>
          <p:sp>
            <p:nvSpPr>
              <p:cNvPr id="11" name="Oval Callout 10"/>
              <p:cNvSpPr/>
              <p:nvPr/>
            </p:nvSpPr>
            <p:spPr>
              <a:xfrm>
                <a:off x="1905000" y="1447800"/>
                <a:ext cx="2209800" cy="1447800"/>
              </a:xfrm>
              <a:prstGeom prst="wedgeEllipseCallout">
                <a:avLst>
                  <a:gd name="adj1" fmla="val 26735"/>
                  <a:gd name="adj2" fmla="val 9506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descr="C:\Ralitsa\Presentations\Audience Extension\imgres.jpg"/>
              <p:cNvPicPr>
                <a:picLocks noChangeAspect="1" noChangeArrowheads="1"/>
              </p:cNvPicPr>
              <p:nvPr/>
            </p:nvPicPr>
            <p:blipFill>
              <a:blip r:embed="rId5" cstate="print"/>
              <a:srcRect/>
              <a:stretch>
                <a:fillRect/>
              </a:stretch>
            </p:blipFill>
            <p:spPr bwMode="auto">
              <a:xfrm>
                <a:off x="2209800" y="1828800"/>
                <a:ext cx="1624012" cy="704850"/>
              </a:xfrm>
              <a:prstGeom prst="rect">
                <a:avLst/>
              </a:prstGeom>
              <a:noFill/>
            </p:spPr>
          </p:pic>
        </p:grpSp>
        <p:sp>
          <p:nvSpPr>
            <p:cNvPr id="17" name="Right Arrow 16"/>
            <p:cNvSpPr/>
            <p:nvPr/>
          </p:nvSpPr>
          <p:spPr>
            <a:xfrm rot="9008399">
              <a:off x="2455205" y="2249716"/>
              <a:ext cx="1208841" cy="16623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6200000" flipH="1">
              <a:off x="4305300" y="2705100"/>
              <a:ext cx="5334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2246795" flipH="1">
              <a:off x="5468451" y="2225316"/>
              <a:ext cx="1169513" cy="1545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21"/>
            <p:cNvGrpSpPr/>
            <p:nvPr/>
          </p:nvGrpSpPr>
          <p:grpSpPr>
            <a:xfrm>
              <a:off x="6400800" y="2438400"/>
              <a:ext cx="2266950" cy="1447800"/>
              <a:chOff x="6400800" y="2438400"/>
              <a:chExt cx="2266950" cy="1447800"/>
            </a:xfrm>
          </p:grpSpPr>
          <p:sp>
            <p:nvSpPr>
              <p:cNvPr id="23" name="Oval Callout 22"/>
              <p:cNvSpPr/>
              <p:nvPr/>
            </p:nvSpPr>
            <p:spPr>
              <a:xfrm>
                <a:off x="6400800" y="2438400"/>
                <a:ext cx="2209800" cy="1447800"/>
              </a:xfrm>
              <a:prstGeom prst="wedgeEllipseCallout">
                <a:avLst>
                  <a:gd name="adj1" fmla="val -22956"/>
                  <a:gd name="adj2" fmla="val 8997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254" name="Picture 14" descr="http://www.sudoku-games.net/Temp/assets/images/logo.png"/>
              <p:cNvPicPr>
                <a:picLocks noChangeAspect="1" noChangeArrowheads="1"/>
              </p:cNvPicPr>
              <p:nvPr/>
            </p:nvPicPr>
            <p:blipFill>
              <a:blip r:embed="rId6" cstate="print"/>
              <a:srcRect/>
              <a:stretch>
                <a:fillRect/>
              </a:stretch>
            </p:blipFill>
            <p:spPr bwMode="auto">
              <a:xfrm>
                <a:off x="6477000" y="2743200"/>
                <a:ext cx="2190750" cy="699627"/>
              </a:xfrm>
              <a:prstGeom prst="rect">
                <a:avLst/>
              </a:prstGeom>
              <a:noFill/>
            </p:spPr>
          </p:pic>
        </p:grpSp>
        <p:pic>
          <p:nvPicPr>
            <p:cNvPr id="22" name="Picture 3"/>
            <p:cNvPicPr>
              <a:picLocks noChangeAspect="1" noChangeArrowheads="1"/>
            </p:cNvPicPr>
            <p:nvPr/>
          </p:nvPicPr>
          <p:blipFill>
            <a:blip r:embed="rId7" cstate="print"/>
            <a:srcRect/>
            <a:stretch>
              <a:fillRect/>
            </a:stretch>
          </p:blipFill>
          <p:spPr bwMode="auto">
            <a:xfrm>
              <a:off x="3931453" y="1408044"/>
              <a:ext cx="1286591" cy="1035257"/>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p:nvPr/>
        </p:nvGrpSpPr>
        <p:grpSpPr>
          <a:xfrm>
            <a:off x="1946628" y="3291067"/>
            <a:ext cx="5249334" cy="1479141"/>
            <a:chOff x="1946628" y="2468300"/>
            <a:chExt cx="5249334" cy="829735"/>
          </a:xfrm>
        </p:grpSpPr>
        <p:cxnSp>
          <p:nvCxnSpPr>
            <p:cNvPr id="3" name="Straight Connector 2"/>
            <p:cNvCxnSpPr/>
            <p:nvPr/>
          </p:nvCxnSpPr>
          <p:spPr>
            <a:xfrm>
              <a:off x="1946628" y="2468300"/>
              <a:ext cx="0" cy="829735"/>
            </a:xfrm>
            <a:prstGeom prst="line">
              <a:avLst/>
            </a:prstGeom>
            <a:ln w="635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3696406" y="2468300"/>
              <a:ext cx="0" cy="829735"/>
            </a:xfrm>
            <a:prstGeom prst="line">
              <a:avLst/>
            </a:prstGeom>
            <a:ln w="635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5446184" y="2468300"/>
              <a:ext cx="0" cy="829735"/>
            </a:xfrm>
            <a:prstGeom prst="line">
              <a:avLst/>
            </a:prstGeom>
            <a:ln w="635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7195962" y="2468300"/>
              <a:ext cx="0" cy="829735"/>
            </a:xfrm>
            <a:prstGeom prst="line">
              <a:avLst/>
            </a:prstGeom>
            <a:ln w="6350" cmpd="sng">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grpSp>
      <p:pic>
        <p:nvPicPr>
          <p:cNvPr id="7" name="Picture 6" descr="PUBLISHER.eps"/>
          <p:cNvPicPr>
            <a:picLocks noChangeAspect="1"/>
          </p:cNvPicPr>
          <p:nvPr/>
        </p:nvPicPr>
        <p:blipFill>
          <a:blip r:embed="rId3" cstate="email">
            <a:extLst>
              <a:ext uri="{28A0092B-C50C-407E-A947-70E740481C1C}">
                <a14:useLocalDpi xmlns="" xmlns:a14="http://schemas.microsoft.com/office/drawing/2010/main"/>
              </a:ext>
            </a:extLst>
          </a:blip>
          <a:stretch>
            <a:fillRect/>
          </a:stretch>
        </p:blipFill>
        <p:spPr>
          <a:xfrm>
            <a:off x="546503" y="3633865"/>
            <a:ext cx="1116464" cy="807522"/>
          </a:xfrm>
          <a:prstGeom prst="rect">
            <a:avLst/>
          </a:prstGeom>
        </p:spPr>
      </p:pic>
      <p:sp>
        <p:nvSpPr>
          <p:cNvPr id="8" name="Rectangle 7"/>
          <p:cNvSpPr/>
          <p:nvPr/>
        </p:nvSpPr>
        <p:spPr>
          <a:xfrm>
            <a:off x="0" y="2667000"/>
            <a:ext cx="9144000" cy="609398"/>
          </a:xfrm>
          <a:prstGeom prst="rect">
            <a:avLst/>
          </a:prstGeom>
          <a:noFill/>
        </p:spPr>
        <p:txBody>
          <a:bodyPr wrap="square">
            <a:spAutoFit/>
          </a:bodyPr>
          <a:lstStyle/>
          <a:p>
            <a:pPr algn="ctr">
              <a:lnSpc>
                <a:spcPct val="120000"/>
              </a:lnSpc>
            </a:pPr>
            <a:r>
              <a:rPr lang="en-US" sz="2800" b="1" dirty="0" smtClean="0">
                <a:solidFill>
                  <a:srgbClr val="22282B"/>
                </a:solidFill>
                <a:latin typeface="Sintony"/>
                <a:cs typeface="Sintony"/>
              </a:rPr>
              <a:t>LOCAL CORE + TARGETING = MEDIA MIX</a:t>
            </a:r>
            <a:endParaRPr lang="en-US" sz="2800" b="1" dirty="0">
              <a:solidFill>
                <a:srgbClr val="22282B"/>
              </a:solidFill>
              <a:latin typeface="Sintony"/>
              <a:cs typeface="Sintony"/>
            </a:endParaRPr>
          </a:p>
        </p:txBody>
      </p:sp>
      <p:pic>
        <p:nvPicPr>
          <p:cNvPr id="9" name="Picture 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7580143" y="3660643"/>
            <a:ext cx="852771" cy="852771"/>
          </a:xfrm>
          <a:prstGeom prst="rect">
            <a:avLst/>
          </a:prstGeom>
        </p:spPr>
      </p:pic>
      <p:pic>
        <p:nvPicPr>
          <p:cNvPr id="10" name="Picture 2" descr="http://businessoptimizer.us/wp-content/uploads/2014/06/Mobile-Compatability-Icon-Round1.png"/>
          <p:cNvPicPr>
            <a:picLocks noChangeAspect="1" noChangeArrowheads="1"/>
          </p:cNvPicPr>
          <p:nvPr/>
        </p:nvPicPr>
        <p:blipFill>
          <a:blip r:embed="rId5" cstate="print"/>
          <a:srcRect/>
          <a:stretch>
            <a:fillRect/>
          </a:stretch>
        </p:blipFill>
        <p:spPr bwMode="auto">
          <a:xfrm>
            <a:off x="2371724" y="3505200"/>
            <a:ext cx="981076" cy="981076"/>
          </a:xfrm>
          <a:prstGeom prst="rect">
            <a:avLst/>
          </a:prstGeom>
          <a:noFill/>
        </p:spPr>
      </p:pic>
      <p:pic>
        <p:nvPicPr>
          <p:cNvPr id="11" name="Video.eps"/>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960748" y="3487638"/>
            <a:ext cx="1297052" cy="1020244"/>
          </a:xfrm>
          <a:prstGeom prst="rect">
            <a:avLst/>
          </a:prstGeom>
        </p:spPr>
      </p:pic>
      <p:grpSp>
        <p:nvGrpSpPr>
          <p:cNvPr id="12" name="Group 16"/>
          <p:cNvGrpSpPr/>
          <p:nvPr/>
        </p:nvGrpSpPr>
        <p:grpSpPr>
          <a:xfrm>
            <a:off x="5815449" y="3573968"/>
            <a:ext cx="1059481" cy="1045942"/>
            <a:chOff x="5815449" y="3573968"/>
            <a:chExt cx="1059481" cy="1045942"/>
          </a:xfrm>
        </p:grpSpPr>
        <p:pic>
          <p:nvPicPr>
            <p:cNvPr id="13" name="Picture 12" descr="KeyWordExpansion.eps"/>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5815449" y="3573968"/>
              <a:ext cx="1059481" cy="1045942"/>
            </a:xfrm>
            <a:prstGeom prst="rect">
              <a:avLst/>
            </a:prstGeom>
          </p:spPr>
        </p:pic>
        <p:sp>
          <p:nvSpPr>
            <p:cNvPr id="14" name="Oval 13"/>
            <p:cNvSpPr/>
            <p:nvPr/>
          </p:nvSpPr>
          <p:spPr>
            <a:xfrm>
              <a:off x="6162675" y="3667125"/>
              <a:ext cx="609600" cy="609600"/>
            </a:xfrm>
            <a:prstGeom prst="ellipse">
              <a:avLst/>
            </a:prstGeom>
            <a:solidFill>
              <a:schemeClr val="bg1">
                <a:lumMod val="8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itle 15"/>
          <p:cNvSpPr>
            <a:spLocks noGrp="1"/>
          </p:cNvSpPr>
          <p:nvPr>
            <p:ph type="title"/>
          </p:nvPr>
        </p:nvSpPr>
        <p:spPr>
          <a:xfrm>
            <a:off x="457200" y="228600"/>
            <a:ext cx="8229600" cy="1143000"/>
          </a:xfrm>
        </p:spPr>
        <p:txBody>
          <a:bodyPr/>
          <a:lstStyle/>
          <a:p>
            <a:r>
              <a:rPr lang="en-US" dirty="0" smtClean="0"/>
              <a:t>Integrated Marketing Plan</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l"/>
            <a:r>
              <a:rPr lang="en-US" dirty="0" smtClean="0">
                <a:solidFill>
                  <a:schemeClr val="bg1"/>
                </a:solidFill>
              </a:rPr>
              <a:t>Fulfillment</a:t>
            </a:r>
            <a:endParaRPr lang="en-US" dirty="0">
              <a:solidFill>
                <a:schemeClr val="bg1"/>
              </a:solidFill>
            </a:endParaRPr>
          </a:p>
        </p:txBody>
      </p:sp>
      <p:sp>
        <p:nvSpPr>
          <p:cNvPr id="5" name="Rectangle 4"/>
          <p:cNvSpPr/>
          <p:nvPr/>
        </p:nvSpPr>
        <p:spPr>
          <a:xfrm>
            <a:off x="4953000" y="2209800"/>
            <a:ext cx="3429000" cy="3276600"/>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4978" name="Picture 2" descr="http://images.clipartof.com/thumbnails/91282-3d-Blanco-Man-Writing-With-A-Yellow-Pencil.jpg"/>
          <p:cNvPicPr>
            <a:picLocks noChangeAspect="1" noChangeArrowheads="1"/>
          </p:cNvPicPr>
          <p:nvPr/>
        </p:nvPicPr>
        <p:blipFill>
          <a:blip r:embed="rId2" cstate="print"/>
          <a:srcRect b="15294"/>
          <a:stretch>
            <a:fillRect/>
          </a:stretch>
        </p:blipFill>
        <p:spPr bwMode="auto">
          <a:xfrm>
            <a:off x="5181600" y="2438400"/>
            <a:ext cx="2917825" cy="2801112"/>
          </a:xfrm>
          <a:prstGeom prst="rect">
            <a:avLst/>
          </a:prstGeom>
          <a:noFill/>
        </p:spPr>
      </p:pic>
      <p:sp>
        <p:nvSpPr>
          <p:cNvPr id="12" name="Title 2"/>
          <p:cNvSpPr txBox="1">
            <a:spLocks/>
          </p:cNvSpPr>
          <p:nvPr/>
        </p:nvSpPr>
        <p:spPr>
          <a:xfrm>
            <a:off x="381000" y="1390650"/>
            <a:ext cx="8229600" cy="1885950"/>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bg1"/>
                </a:solidFill>
                <a:effectLst/>
                <a:uLnTx/>
                <a:uFillTx/>
                <a:latin typeface="Century Gothic" panose="020B0502020202020204" pitchFamily="34" charset="0"/>
                <a:ea typeface="+mj-ea"/>
                <a:cs typeface="+mj-cs"/>
              </a:rPr>
              <a:t>Reporting</a:t>
            </a:r>
            <a:r>
              <a:rPr kumimoji="0" lang="en-US" sz="6000" b="1" i="0" u="none" strike="noStrike" kern="1200" cap="none" spc="0" normalizeH="0" noProof="0" dirty="0" smtClean="0">
                <a:ln>
                  <a:noFill/>
                </a:ln>
                <a:solidFill>
                  <a:schemeClr val="bg1"/>
                </a:solidFill>
                <a:effectLst/>
                <a:uLnTx/>
                <a:uFillTx/>
                <a:latin typeface="Century Gothic" panose="020B0502020202020204" pitchFamily="34" charset="0"/>
                <a:ea typeface="+mj-ea"/>
                <a:cs typeface="+mj-cs"/>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noProof="0" dirty="0" smtClean="0">
                <a:ln>
                  <a:noFill/>
                </a:ln>
                <a:solidFill>
                  <a:schemeClr val="bg1"/>
                </a:solidFill>
                <a:effectLst/>
                <a:uLnTx/>
                <a:uFillTx/>
                <a:latin typeface="Century Gothic" panose="020B0502020202020204" pitchFamily="34" charset="0"/>
                <a:ea typeface="+mj-ea"/>
                <a:cs typeface="+mj-cs"/>
              </a:rPr>
              <a:t>&amp; Analytics</a:t>
            </a:r>
            <a:endParaRPr kumimoji="0" lang="en-US" sz="6000" b="1" i="0" u="none" strike="noStrike" kern="1200" cap="none" spc="0" normalizeH="0" baseline="0" noProof="0" dirty="0" smtClean="0">
              <a:ln>
                <a:noFill/>
              </a:ln>
              <a:solidFill>
                <a:schemeClr val="bg1"/>
              </a:solidFill>
              <a:effectLst/>
              <a:uLnTx/>
              <a:uFillTx/>
              <a:latin typeface="Century Gothic" panose="020B0502020202020204" pitchFamily="34" charset="0"/>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3"/>
          <p:cNvSpPr>
            <a:spLocks noGrp="1"/>
          </p:cNvSpPr>
          <p:nvPr>
            <p:ph type="title"/>
          </p:nvPr>
        </p:nvSpPr>
        <p:spPr>
          <a:xfrm>
            <a:off x="457200" y="228600"/>
            <a:ext cx="8382000" cy="1143000"/>
          </a:xfrm>
        </p:spPr>
        <p:txBody>
          <a:bodyPr>
            <a:normAutofit/>
          </a:bodyPr>
          <a:lstStyle/>
          <a:p>
            <a:pPr eaLnBrk="1" hangingPunct="1"/>
            <a:r>
              <a:rPr lang="en-US" dirty="0">
                <a:latin typeface="Century Gothic" charset="0"/>
              </a:rPr>
              <a:t>Full Transparency</a:t>
            </a:r>
          </a:p>
        </p:txBody>
      </p:sp>
      <p:sp>
        <p:nvSpPr>
          <p:cNvPr id="64515" name="Content Placeholder 4"/>
          <p:cNvSpPr>
            <a:spLocks noGrp="1"/>
          </p:cNvSpPr>
          <p:nvPr>
            <p:ph idx="1"/>
          </p:nvPr>
        </p:nvSpPr>
        <p:spPr>
          <a:xfrm>
            <a:off x="152400" y="1600200"/>
            <a:ext cx="3429000" cy="4525963"/>
          </a:xfrm>
          <a:ln>
            <a:noFill/>
          </a:ln>
          <a:extLst>
            <a:ext uri="{91240B29-F687-4F45-9708-019B960494DF}">
              <a14:hiddenLine xmlns="" xmlns:a14="http://schemas.microsoft.com/office/drawing/2010/main" w="9525">
                <a:solidFill>
                  <a:srgbClr val="000000"/>
                </a:solidFill>
                <a:miter lim="800000"/>
                <a:headEnd/>
                <a:tailEnd/>
              </a14:hiddenLine>
            </a:ext>
          </a:extLst>
        </p:spPr>
        <p:style>
          <a:lnRef idx="2">
            <a:schemeClr val="accent3"/>
          </a:lnRef>
          <a:fillRef idx="1">
            <a:schemeClr val="lt1"/>
          </a:fillRef>
          <a:effectRef idx="0">
            <a:schemeClr val="accent3"/>
          </a:effectRef>
          <a:fontRef idx="minor">
            <a:schemeClr val="dk1"/>
          </a:fontRef>
        </p:style>
        <p:txBody>
          <a:bodyPr>
            <a:normAutofit/>
          </a:bodyPr>
          <a:lstStyle/>
          <a:p>
            <a:pPr eaLnBrk="1" hangingPunct="1">
              <a:buFont typeface="Wingdings" charset="0"/>
              <a:buChar char="§"/>
              <a:defRPr/>
            </a:pPr>
            <a:r>
              <a:rPr lang="en-US" sz="1800" dirty="0">
                <a:solidFill>
                  <a:srgbClr val="000000"/>
                </a:solidFill>
                <a:latin typeface="Century Gothic" charset="0"/>
                <a:ea typeface="ＭＳ Ｐゴシック" charset="0"/>
                <a:cs typeface="ＭＳ Ｐゴシック" charset="0"/>
              </a:rPr>
              <a:t>We provide full transparency to our advertiser’</a:t>
            </a:r>
            <a:r>
              <a:rPr lang="en-US" altLang="ja-JP" sz="1800" dirty="0">
                <a:solidFill>
                  <a:srgbClr val="000000"/>
                </a:solidFill>
                <a:latin typeface="Century Gothic" charset="0"/>
                <a:ea typeface="ＭＳ Ｐゴシック" charset="0"/>
                <a:cs typeface="ＭＳ Ｐゴシック" charset="0"/>
              </a:rPr>
              <a:t>s </a:t>
            </a:r>
            <a:r>
              <a:rPr lang="en-US" altLang="ja-JP" sz="1800" dirty="0" smtClean="0">
                <a:solidFill>
                  <a:srgbClr val="000000"/>
                </a:solidFill>
                <a:latin typeface="Century Gothic" charset="0"/>
                <a:ea typeface="ＭＳ Ｐゴシック" charset="0"/>
                <a:cs typeface="ＭＳ Ｐゴシック" charset="0"/>
              </a:rPr>
              <a:t>targeted display results</a:t>
            </a:r>
            <a:r>
              <a:rPr lang="en-US" altLang="ja-JP" sz="1800" dirty="0">
                <a:solidFill>
                  <a:srgbClr val="000000"/>
                </a:solidFill>
                <a:latin typeface="Century Gothic" charset="0"/>
                <a:ea typeface="ＭＳ Ｐゴシック" charset="0"/>
                <a:cs typeface="ＭＳ Ｐゴシック" charset="0"/>
              </a:rPr>
              <a:t>.</a:t>
            </a:r>
          </a:p>
          <a:p>
            <a:pPr eaLnBrk="1" hangingPunct="1">
              <a:buFont typeface="Wingdings" charset="0"/>
              <a:buChar char="§"/>
              <a:defRPr/>
            </a:pPr>
            <a:endParaRPr lang="en-US" sz="1800" dirty="0">
              <a:solidFill>
                <a:srgbClr val="000000"/>
              </a:solidFill>
              <a:latin typeface="Century Gothic" charset="0"/>
              <a:ea typeface="ＭＳ Ｐゴシック" charset="0"/>
              <a:cs typeface="ＭＳ Ｐゴシック" charset="0"/>
            </a:endParaRPr>
          </a:p>
          <a:p>
            <a:pPr eaLnBrk="1" hangingPunct="1">
              <a:buFont typeface="Wingdings" charset="0"/>
              <a:buChar char="§"/>
              <a:defRPr/>
            </a:pPr>
            <a:r>
              <a:rPr lang="en-US" sz="1800" dirty="0">
                <a:solidFill>
                  <a:srgbClr val="000000"/>
                </a:solidFill>
                <a:latin typeface="Century Gothic" charset="0"/>
                <a:ea typeface="ＭＳ Ｐゴシック" charset="0"/>
                <a:cs typeface="ＭＳ Ｐゴシック" charset="0"/>
              </a:rPr>
              <a:t>Don’</a:t>
            </a:r>
            <a:r>
              <a:rPr lang="en-US" altLang="ja-JP" sz="1800" dirty="0">
                <a:solidFill>
                  <a:srgbClr val="000000"/>
                </a:solidFill>
                <a:latin typeface="Century Gothic" charset="0"/>
                <a:ea typeface="ＭＳ Ｐゴシック" charset="0"/>
                <a:cs typeface="ＭＳ Ｐゴシック" charset="0"/>
              </a:rPr>
              <a:t>t hide from the results…own them</a:t>
            </a:r>
          </a:p>
          <a:p>
            <a:pPr eaLnBrk="1" hangingPunct="1">
              <a:buFont typeface="Arial" charset="0"/>
              <a:buNone/>
              <a:defRPr/>
            </a:pPr>
            <a:endParaRPr lang="en-US" sz="1800" dirty="0">
              <a:solidFill>
                <a:srgbClr val="000000"/>
              </a:solidFill>
              <a:latin typeface="Century Gothic" charset="0"/>
              <a:ea typeface="ＭＳ Ｐゴシック" charset="0"/>
              <a:cs typeface="ＭＳ Ｐゴシック" charset="0"/>
            </a:endParaRPr>
          </a:p>
          <a:p>
            <a:pPr eaLnBrk="1" hangingPunct="1">
              <a:buFont typeface="Arial" charset="0"/>
              <a:buNone/>
              <a:defRPr/>
            </a:pPr>
            <a:endParaRPr lang="en-US" dirty="0">
              <a:solidFill>
                <a:srgbClr val="000000"/>
              </a:solidFill>
              <a:latin typeface="Century Gothic" charset="0"/>
              <a:ea typeface="ＭＳ Ｐゴシック" charset="0"/>
              <a:cs typeface="ＭＳ Ｐゴシック" charset="0"/>
            </a:endParaRPr>
          </a:p>
          <a:p>
            <a:pPr eaLnBrk="1" hangingPunct="1">
              <a:buFont typeface="Arial" charset="0"/>
              <a:buNone/>
              <a:defRPr/>
            </a:pPr>
            <a:endParaRPr lang="en-US" dirty="0">
              <a:solidFill>
                <a:srgbClr val="000000"/>
              </a:solidFill>
              <a:latin typeface="Century Gothic" charset="0"/>
              <a:ea typeface="ＭＳ Ｐゴシック" charset="0"/>
              <a:cs typeface="ＭＳ Ｐゴシック" charset="0"/>
            </a:endParaRPr>
          </a:p>
        </p:txBody>
      </p:sp>
      <p:grpSp>
        <p:nvGrpSpPr>
          <p:cNvPr id="4" name="Group 3"/>
          <p:cNvGrpSpPr/>
          <p:nvPr/>
        </p:nvGrpSpPr>
        <p:grpSpPr>
          <a:xfrm>
            <a:off x="3657600" y="1219200"/>
            <a:ext cx="5181600" cy="5638800"/>
            <a:chOff x="3657600" y="1524000"/>
            <a:chExt cx="5029200" cy="5257800"/>
          </a:xfrm>
        </p:grpSpPr>
        <p:pic>
          <p:nvPicPr>
            <p:cNvPr id="11" name="Picture 10"/>
            <p:cNvPicPr/>
            <p:nvPr/>
          </p:nvPicPr>
          <p:blipFill rotWithShape="1">
            <a:blip r:embed="rId3" cstate="print"/>
            <a:srcRect b="39163"/>
            <a:stretch/>
          </p:blipFill>
          <p:spPr>
            <a:xfrm>
              <a:off x="3657600" y="1524000"/>
              <a:ext cx="5029200" cy="5257800"/>
            </a:xfrm>
            <a:prstGeom prst="rect">
              <a:avLst/>
            </a:prstGeom>
            <a:ln w="3175">
              <a:solidFill>
                <a:srgbClr val="FFFFFF"/>
              </a:solidFill>
            </a:ln>
          </p:spPr>
        </p:pic>
        <p:pic>
          <p:nvPicPr>
            <p:cNvPr id="3" name="Picture 2"/>
            <p:cNvPicPr>
              <a:picLocks noChangeAspect="1"/>
            </p:cNvPicPr>
            <p:nvPr/>
          </p:nvPicPr>
          <p:blipFill>
            <a:blip r:embed="rId4" cstate="print"/>
            <a:stretch>
              <a:fillRect/>
            </a:stretch>
          </p:blipFill>
          <p:spPr>
            <a:xfrm>
              <a:off x="3733800" y="1524000"/>
              <a:ext cx="4876800" cy="719085"/>
            </a:xfrm>
            <a:prstGeom prst="rect">
              <a:avLst/>
            </a:prstGeom>
          </p:spPr>
        </p:pic>
      </p:grpSp>
    </p:spTree>
    <p:extLst>
      <p:ext uri="{BB962C8B-B14F-4D97-AF65-F5344CB8AC3E}">
        <p14:creationId xmlns="" xmlns:p14="http://schemas.microsoft.com/office/powerpoint/2010/main" val="20819124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p:cNvSpPr>
            <a:spLocks noGrp="1"/>
          </p:cNvSpPr>
          <p:nvPr>
            <p:ph type="title"/>
          </p:nvPr>
        </p:nvSpPr>
        <p:spPr/>
        <p:txBody>
          <a:bodyPr>
            <a:normAutofit/>
          </a:bodyPr>
          <a:lstStyle/>
          <a:p>
            <a:pPr eaLnBrk="1" hangingPunct="1"/>
            <a:r>
              <a:rPr lang="en-US" dirty="0">
                <a:latin typeface="Century Gothic" charset="0"/>
              </a:rPr>
              <a:t>Performance </a:t>
            </a:r>
            <a:r>
              <a:rPr lang="en-US" dirty="0" smtClean="0">
                <a:latin typeface="Century Gothic" charset="0"/>
              </a:rPr>
              <a:t>Summary</a:t>
            </a:r>
            <a:endParaRPr lang="en-US" dirty="0">
              <a:latin typeface="Century Gothic" charset="0"/>
            </a:endParaRPr>
          </a:p>
        </p:txBody>
      </p:sp>
      <p:grpSp>
        <p:nvGrpSpPr>
          <p:cNvPr id="15" name="Group 14"/>
          <p:cNvGrpSpPr/>
          <p:nvPr/>
        </p:nvGrpSpPr>
        <p:grpSpPr>
          <a:xfrm>
            <a:off x="152400" y="1524000"/>
            <a:ext cx="5486400" cy="3886200"/>
            <a:chOff x="3657600" y="1524000"/>
            <a:chExt cx="5029200" cy="3357798"/>
          </a:xfrm>
        </p:grpSpPr>
        <p:pic>
          <p:nvPicPr>
            <p:cNvPr id="16" name="Picture 15"/>
            <p:cNvPicPr/>
            <p:nvPr/>
          </p:nvPicPr>
          <p:blipFill rotWithShape="1">
            <a:blip r:embed="rId3" cstate="print"/>
            <a:srcRect t="1" b="61147"/>
            <a:stretch/>
          </p:blipFill>
          <p:spPr>
            <a:xfrm>
              <a:off x="3657600" y="1524000"/>
              <a:ext cx="5029200" cy="3357798"/>
            </a:xfrm>
            <a:prstGeom prst="rect">
              <a:avLst/>
            </a:prstGeom>
            <a:ln w="3175">
              <a:solidFill>
                <a:srgbClr val="FFFFFF"/>
              </a:solidFill>
            </a:ln>
          </p:spPr>
        </p:pic>
        <p:pic>
          <p:nvPicPr>
            <p:cNvPr id="17" name="Picture 16"/>
            <p:cNvPicPr>
              <a:picLocks noChangeAspect="1"/>
            </p:cNvPicPr>
            <p:nvPr/>
          </p:nvPicPr>
          <p:blipFill>
            <a:blip r:embed="rId4" cstate="print"/>
            <a:stretch>
              <a:fillRect/>
            </a:stretch>
          </p:blipFill>
          <p:spPr>
            <a:xfrm>
              <a:off x="3733800" y="1524000"/>
              <a:ext cx="4876800" cy="719085"/>
            </a:xfrm>
            <a:prstGeom prst="rect">
              <a:avLst/>
            </a:prstGeom>
          </p:spPr>
        </p:pic>
      </p:grpSp>
      <p:sp>
        <p:nvSpPr>
          <p:cNvPr id="5" name="Rectangular Callout 4"/>
          <p:cNvSpPr>
            <a:spLocks noChangeArrowheads="1"/>
          </p:cNvSpPr>
          <p:nvPr/>
        </p:nvSpPr>
        <p:spPr bwMode="auto">
          <a:xfrm>
            <a:off x="6096000" y="1600200"/>
            <a:ext cx="2362200" cy="1981200"/>
          </a:xfrm>
          <a:prstGeom prst="wedgeRectCallout">
            <a:avLst>
              <a:gd name="adj1" fmla="val -86247"/>
              <a:gd name="adj2" fmla="val -2175"/>
            </a:avLst>
          </a:prstGeom>
          <a:solidFill>
            <a:schemeClr val="bg1">
              <a:lumMod val="50000"/>
            </a:schemeClr>
          </a:solidFill>
          <a:ln w="9525">
            <a:solidFill>
              <a:schemeClr val="bg1"/>
            </a:solidFill>
            <a:miter lim="800000"/>
            <a:headEnd/>
            <a:tailEnd/>
          </a:ln>
          <a:effectLst>
            <a:outerShdw dist="38100" dir="2700000" algn="br" rotWithShape="0">
              <a:srgbClr val="808080">
                <a:alpha val="42998"/>
              </a:srgbClr>
            </a:outerShdw>
          </a:effectLst>
        </p:spPr>
        <p:txBody>
          <a:bodyPr anchor="ctr"/>
          <a:lstStyle/>
          <a:p>
            <a:pPr algn="ctr">
              <a:defRPr/>
            </a:pPr>
            <a:r>
              <a:rPr lang="en-US" b="1" dirty="0">
                <a:solidFill>
                  <a:srgbClr val="FFFFFF"/>
                </a:solidFill>
                <a:latin typeface="Century Gothic" pitchFamily="34" charset="0"/>
              </a:rPr>
              <a:t>Data Delivered: Impressions-Clicks-CTR%, </a:t>
            </a:r>
            <a:r>
              <a:rPr lang="en-US" b="1" dirty="0" smtClean="0">
                <a:solidFill>
                  <a:srgbClr val="FFFFFF"/>
                </a:solidFill>
                <a:latin typeface="Century Gothic" pitchFamily="34" charset="0"/>
              </a:rPr>
              <a:t>Click Thru &amp; View Thru Conversions</a:t>
            </a:r>
            <a:endParaRPr lang="en-US" b="1" dirty="0">
              <a:solidFill>
                <a:srgbClr val="FFFFFF"/>
              </a:solidFill>
              <a:latin typeface="Century Gothic" pitchFamily="34" charset="0"/>
            </a:endParaRPr>
          </a:p>
        </p:txBody>
      </p:sp>
      <p:sp>
        <p:nvSpPr>
          <p:cNvPr id="12" name="Rectangular Callout 11"/>
          <p:cNvSpPr>
            <a:spLocks noChangeArrowheads="1"/>
          </p:cNvSpPr>
          <p:nvPr/>
        </p:nvSpPr>
        <p:spPr bwMode="auto">
          <a:xfrm>
            <a:off x="6172200" y="3810000"/>
            <a:ext cx="2667000" cy="2438400"/>
          </a:xfrm>
          <a:prstGeom prst="wedgeRectCallout">
            <a:avLst>
              <a:gd name="adj1" fmla="val -110860"/>
              <a:gd name="adj2" fmla="val -76309"/>
            </a:avLst>
          </a:prstGeom>
          <a:solidFill>
            <a:schemeClr val="bg1">
              <a:lumMod val="50000"/>
            </a:schemeClr>
          </a:solidFill>
          <a:ln w="9525">
            <a:solidFill>
              <a:schemeClr val="bg1"/>
            </a:solidFill>
            <a:miter lim="800000"/>
            <a:headEnd/>
            <a:tailEnd/>
          </a:ln>
          <a:effectLst>
            <a:outerShdw dist="38100" dir="2700000" algn="br" rotWithShape="0">
              <a:srgbClr val="808080">
                <a:alpha val="42998"/>
              </a:srgbClr>
            </a:outerShdw>
          </a:effectLst>
        </p:spPr>
        <p:txBody>
          <a:bodyPr anchor="ctr"/>
          <a:lstStyle/>
          <a:p>
            <a:pPr algn="ctr">
              <a:defRPr/>
            </a:pPr>
            <a:r>
              <a:rPr lang="en-US" b="1" dirty="0" smtClean="0">
                <a:solidFill>
                  <a:srgbClr val="FFFFFF"/>
                </a:solidFill>
                <a:latin typeface="Century Gothic" pitchFamily="34" charset="0"/>
              </a:rPr>
              <a:t>Campaign Type (RON, Site Retargeting, Mobile) &amp; Creative Name, breaking out audience metrics</a:t>
            </a:r>
          </a:p>
          <a:p>
            <a:pPr algn="ctr">
              <a:defRPr/>
            </a:pPr>
            <a:r>
              <a:rPr lang="en-US" b="1" dirty="0" smtClean="0">
                <a:solidFill>
                  <a:srgbClr val="FFFFFF"/>
                </a:solidFill>
                <a:latin typeface="Century Gothic" pitchFamily="34" charset="0"/>
              </a:rPr>
              <a:t>for each. In addition – view the ad creative!</a:t>
            </a:r>
            <a:endParaRPr lang="en-US" b="1" dirty="0">
              <a:solidFill>
                <a:srgbClr val="FFFFFF"/>
              </a:solidFill>
              <a:latin typeface="Century Gothic" pitchFamily="34" charset="0"/>
            </a:endParaRPr>
          </a:p>
        </p:txBody>
      </p:sp>
    </p:spTree>
    <p:extLst>
      <p:ext uri="{BB962C8B-B14F-4D97-AF65-F5344CB8AC3E}">
        <p14:creationId xmlns="" xmlns:p14="http://schemas.microsoft.com/office/powerpoint/2010/main" val="3786159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1143000"/>
          </a:xfrm>
        </p:spPr>
        <p:txBody>
          <a:bodyPr rtlCol="0">
            <a:noAutofit/>
          </a:bodyPr>
          <a:lstStyle/>
          <a:p>
            <a:pPr eaLnBrk="1" fontAlgn="auto" hangingPunct="1">
              <a:spcAft>
                <a:spcPts val="0"/>
              </a:spcAft>
              <a:defRPr/>
            </a:pPr>
            <a:r>
              <a:rPr lang="en-US" dirty="0" smtClean="0">
                <a:cs typeface="Rockwell"/>
              </a:rPr>
              <a:t>Performance Summary </a:t>
            </a:r>
            <a:r>
              <a:rPr lang="en-US" dirty="0">
                <a:cs typeface="Rockwell"/>
              </a:rPr>
              <a:t>C</a:t>
            </a:r>
            <a:r>
              <a:rPr lang="en-US" dirty="0" smtClean="0">
                <a:cs typeface="Rockwell"/>
              </a:rPr>
              <a:t>ontinued</a:t>
            </a:r>
            <a:endParaRPr lang="en-US" dirty="0">
              <a:cs typeface="Rockwell"/>
            </a:endParaRPr>
          </a:p>
        </p:txBody>
      </p:sp>
      <p:pic>
        <p:nvPicPr>
          <p:cNvPr id="12" name="Picture 11"/>
          <p:cNvPicPr/>
          <p:nvPr/>
        </p:nvPicPr>
        <p:blipFill rotWithShape="1">
          <a:blip r:embed="rId3" cstate="print"/>
          <a:srcRect t="21127" b="38519"/>
          <a:stretch/>
        </p:blipFill>
        <p:spPr>
          <a:xfrm>
            <a:off x="3581400" y="1524000"/>
            <a:ext cx="5346700" cy="4114800"/>
          </a:xfrm>
          <a:prstGeom prst="rect">
            <a:avLst/>
          </a:prstGeom>
          <a:ln w="3175">
            <a:solidFill>
              <a:srgbClr val="FFFFFF"/>
            </a:solidFill>
          </a:ln>
        </p:spPr>
      </p:pic>
      <p:sp>
        <p:nvSpPr>
          <p:cNvPr id="5" name="Rectangular Callout 4"/>
          <p:cNvSpPr>
            <a:spLocks noChangeArrowheads="1"/>
          </p:cNvSpPr>
          <p:nvPr/>
        </p:nvSpPr>
        <p:spPr bwMode="auto">
          <a:xfrm>
            <a:off x="457200" y="2362200"/>
            <a:ext cx="2819400" cy="2057400"/>
          </a:xfrm>
          <a:prstGeom prst="wedgeRectCallout">
            <a:avLst>
              <a:gd name="adj1" fmla="val 68023"/>
              <a:gd name="adj2" fmla="val -75231"/>
            </a:avLst>
          </a:prstGeom>
          <a:solidFill>
            <a:schemeClr val="bg1">
              <a:lumMod val="50000"/>
            </a:schemeClr>
          </a:solidFill>
          <a:ln w="9525">
            <a:solidFill>
              <a:schemeClr val="bg1"/>
            </a:solidFill>
            <a:miter lim="800000"/>
            <a:headEnd/>
            <a:tailEnd/>
          </a:ln>
          <a:effectLst>
            <a:outerShdw dist="38100" dir="2700000" algn="br" rotWithShape="0">
              <a:srgbClr val="808080">
                <a:alpha val="42998"/>
              </a:srgbClr>
            </a:outerShdw>
          </a:effectLst>
        </p:spPr>
        <p:txBody>
          <a:bodyPr anchor="ctr"/>
          <a:lstStyle/>
          <a:p>
            <a:pPr algn="ctr">
              <a:defRPr/>
            </a:pPr>
            <a:r>
              <a:rPr lang="en-US" sz="1600" b="1" dirty="0" smtClean="0">
                <a:solidFill>
                  <a:srgbClr val="FFFFFF"/>
                </a:solidFill>
                <a:latin typeface="Century Gothic" pitchFamily="34" charset="0"/>
              </a:rPr>
              <a:t>Video Specific Metrics – Reporting Video Starts, 100% Completed (Sum of all Completed Placements), &amp; Average Completion Rate per Placement</a:t>
            </a:r>
            <a:endParaRPr lang="en-US" sz="1600" b="1" dirty="0">
              <a:solidFill>
                <a:srgbClr val="FFFFFF"/>
              </a:solidFill>
              <a:latin typeface="Century Gothic" pitchFamily="34" charset="0"/>
            </a:endParaRPr>
          </a:p>
        </p:txBody>
      </p:sp>
      <p:sp>
        <p:nvSpPr>
          <p:cNvPr id="7" name="Rectangular Callout 6"/>
          <p:cNvSpPr>
            <a:spLocks noChangeArrowheads="1"/>
          </p:cNvSpPr>
          <p:nvPr/>
        </p:nvSpPr>
        <p:spPr bwMode="auto">
          <a:xfrm>
            <a:off x="457200" y="5105400"/>
            <a:ext cx="2743200" cy="990600"/>
          </a:xfrm>
          <a:prstGeom prst="wedgeRectCallout">
            <a:avLst>
              <a:gd name="adj1" fmla="val 89284"/>
              <a:gd name="adj2" fmla="val -254108"/>
            </a:avLst>
          </a:prstGeom>
          <a:solidFill>
            <a:schemeClr val="bg1">
              <a:lumMod val="50000"/>
            </a:schemeClr>
          </a:solidFill>
          <a:ln w="9525">
            <a:solidFill>
              <a:schemeClr val="bg1"/>
            </a:solidFill>
            <a:miter lim="800000"/>
            <a:headEnd/>
            <a:tailEnd/>
          </a:ln>
          <a:effectLst>
            <a:outerShdw dist="38100" dir="2700000" algn="br" rotWithShape="0">
              <a:srgbClr val="808080">
                <a:alpha val="42998"/>
              </a:srgbClr>
            </a:outerShdw>
          </a:effectLst>
        </p:spPr>
        <p:txBody>
          <a:bodyPr anchor="ctr"/>
          <a:lstStyle/>
          <a:p>
            <a:pPr algn="ctr">
              <a:defRPr/>
            </a:pPr>
            <a:r>
              <a:rPr lang="en-US" sz="1600" b="1" dirty="0" smtClean="0">
                <a:solidFill>
                  <a:srgbClr val="FFFFFF"/>
                </a:solidFill>
                <a:latin typeface="Century Gothic" pitchFamily="34" charset="0"/>
              </a:rPr>
              <a:t>Top Performing Websites: Displayed as top performing sites by CTR</a:t>
            </a:r>
            <a:endParaRPr lang="en-US" sz="1600" b="1" dirty="0">
              <a:solidFill>
                <a:srgbClr val="FFFFFF"/>
              </a:solidFill>
              <a:latin typeface="Century Gothic" pitchFamily="34" charset="0"/>
            </a:endParaRPr>
          </a:p>
        </p:txBody>
      </p:sp>
      <p:sp>
        <p:nvSpPr>
          <p:cNvPr id="8" name="Rectangular Callout 7"/>
          <p:cNvSpPr>
            <a:spLocks noChangeArrowheads="1"/>
          </p:cNvSpPr>
          <p:nvPr/>
        </p:nvSpPr>
        <p:spPr bwMode="auto">
          <a:xfrm>
            <a:off x="3657600" y="5867400"/>
            <a:ext cx="2971800" cy="685800"/>
          </a:xfrm>
          <a:prstGeom prst="wedgeRectCallout">
            <a:avLst>
              <a:gd name="adj1" fmla="val 59785"/>
              <a:gd name="adj2" fmla="val -126542"/>
            </a:avLst>
          </a:prstGeom>
          <a:solidFill>
            <a:schemeClr val="bg1">
              <a:lumMod val="50000"/>
            </a:schemeClr>
          </a:solidFill>
          <a:ln w="9525">
            <a:solidFill>
              <a:schemeClr val="bg1"/>
            </a:solidFill>
            <a:miter lim="800000"/>
            <a:headEnd/>
            <a:tailEnd/>
          </a:ln>
          <a:effectLst>
            <a:outerShdw dist="38100" dir="2700000" algn="br" rotWithShape="0">
              <a:srgbClr val="808080">
                <a:alpha val="42998"/>
              </a:srgbClr>
            </a:outerShdw>
          </a:effectLst>
        </p:spPr>
        <p:txBody>
          <a:bodyPr anchor="ctr"/>
          <a:lstStyle/>
          <a:p>
            <a:pPr algn="ctr">
              <a:defRPr/>
            </a:pPr>
            <a:r>
              <a:rPr lang="en-US" sz="1600" b="1" dirty="0" smtClean="0">
                <a:solidFill>
                  <a:srgbClr val="FFFFFF"/>
                </a:solidFill>
                <a:latin typeface="Century Gothic" pitchFamily="34" charset="0"/>
              </a:rPr>
              <a:t>Graph of Total Daily Clicks</a:t>
            </a:r>
            <a:endParaRPr lang="en-US" sz="1600" b="1" dirty="0">
              <a:solidFill>
                <a:srgbClr val="FFFFFF"/>
              </a:solidFill>
              <a:latin typeface="Century Gothic" pitchFamily="34" charset="0"/>
            </a:endParaRPr>
          </a:p>
        </p:txBody>
      </p:sp>
    </p:spTree>
    <p:extLst>
      <p:ext uri="{BB962C8B-B14F-4D97-AF65-F5344CB8AC3E}">
        <p14:creationId xmlns="" xmlns:p14="http://schemas.microsoft.com/office/powerpoint/2010/main" val="36686188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3" cstate="print"/>
          <a:srcRect t="61840"/>
          <a:stretch/>
        </p:blipFill>
        <p:spPr>
          <a:xfrm>
            <a:off x="3581400" y="1752600"/>
            <a:ext cx="5334000" cy="3810000"/>
          </a:xfrm>
          <a:prstGeom prst="rect">
            <a:avLst/>
          </a:prstGeom>
          <a:ln w="3175">
            <a:solidFill>
              <a:srgbClr val="FFFFFF"/>
            </a:solidFill>
          </a:ln>
        </p:spPr>
      </p:pic>
      <p:sp>
        <p:nvSpPr>
          <p:cNvPr id="7" name="Rectangular Callout 6"/>
          <p:cNvSpPr>
            <a:spLocks noChangeArrowheads="1"/>
          </p:cNvSpPr>
          <p:nvPr/>
        </p:nvSpPr>
        <p:spPr bwMode="auto">
          <a:xfrm>
            <a:off x="533400" y="3048000"/>
            <a:ext cx="2971800" cy="2363788"/>
          </a:xfrm>
          <a:prstGeom prst="wedgeRectCallout">
            <a:avLst>
              <a:gd name="adj1" fmla="val 68023"/>
              <a:gd name="adj2" fmla="val -75231"/>
            </a:avLst>
          </a:prstGeom>
          <a:solidFill>
            <a:schemeClr val="bg1">
              <a:lumMod val="50000"/>
            </a:schemeClr>
          </a:solidFill>
          <a:ln w="9525">
            <a:solidFill>
              <a:schemeClr val="bg1"/>
            </a:solidFill>
            <a:miter lim="800000"/>
            <a:headEnd/>
            <a:tailEnd/>
          </a:ln>
          <a:effectLst>
            <a:outerShdw dist="38100" dir="2700000" algn="br" rotWithShape="0">
              <a:srgbClr val="808080">
                <a:alpha val="42998"/>
              </a:srgbClr>
            </a:outerShdw>
          </a:effectLst>
        </p:spPr>
        <p:txBody>
          <a:bodyPr anchor="ctr"/>
          <a:lstStyle/>
          <a:p>
            <a:pPr algn="ctr">
              <a:defRPr/>
            </a:pPr>
            <a:r>
              <a:rPr lang="en-US" sz="1600" b="1" dirty="0">
                <a:solidFill>
                  <a:srgbClr val="FFFFFF"/>
                </a:solidFill>
                <a:latin typeface="Century Gothic" pitchFamily="34" charset="0"/>
              </a:rPr>
              <a:t>Post Click Activity including: </a:t>
            </a:r>
          </a:p>
          <a:p>
            <a:pPr algn="ctr">
              <a:defRPr/>
            </a:pPr>
            <a:r>
              <a:rPr lang="en-US" sz="1600" b="1" dirty="0">
                <a:solidFill>
                  <a:srgbClr val="FFFFFF"/>
                </a:solidFill>
                <a:latin typeface="Century Gothic" pitchFamily="34" charset="0"/>
              </a:rPr>
              <a:t>Average Time on site, bounce rate, visitors, unique visitors, 10 most visited pages and call data along with emails received.  Leads are identified by the advertiser and surfaced.</a:t>
            </a:r>
          </a:p>
        </p:txBody>
      </p:sp>
      <p:sp>
        <p:nvSpPr>
          <p:cNvPr id="2" name="Title 1"/>
          <p:cNvSpPr>
            <a:spLocks noGrp="1"/>
          </p:cNvSpPr>
          <p:nvPr>
            <p:ph type="title"/>
          </p:nvPr>
        </p:nvSpPr>
        <p:spPr>
          <a:xfrm>
            <a:off x="457200" y="76200"/>
            <a:ext cx="8229600" cy="1143000"/>
          </a:xfrm>
        </p:spPr>
        <p:txBody>
          <a:bodyPr>
            <a:noAutofit/>
          </a:bodyPr>
          <a:lstStyle/>
          <a:p>
            <a:r>
              <a:rPr lang="en-US" dirty="0" smtClean="0"/>
              <a:t>Performance Summary - Engagement</a:t>
            </a:r>
            <a:endParaRPr lang="en-US" dirty="0"/>
          </a:p>
        </p:txBody>
      </p:sp>
    </p:spTree>
    <p:extLst>
      <p:ext uri="{BB962C8B-B14F-4D97-AF65-F5344CB8AC3E}">
        <p14:creationId xmlns="" xmlns:p14="http://schemas.microsoft.com/office/powerpoint/2010/main" val="12952440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pPr algn="l"/>
            <a:r>
              <a:rPr lang="en-US" dirty="0" smtClean="0">
                <a:solidFill>
                  <a:schemeClr val="bg1"/>
                </a:solidFill>
              </a:rPr>
              <a:t>Fulfillment</a:t>
            </a:r>
            <a:endParaRPr lang="en-US" dirty="0">
              <a:solidFill>
                <a:schemeClr val="bg1"/>
              </a:solidFill>
            </a:endParaRPr>
          </a:p>
        </p:txBody>
      </p:sp>
      <p:sp>
        <p:nvSpPr>
          <p:cNvPr id="5" name="Rectangle 4"/>
          <p:cNvSpPr/>
          <p:nvPr/>
        </p:nvSpPr>
        <p:spPr>
          <a:xfrm>
            <a:off x="4953000" y="2209800"/>
            <a:ext cx="3429000" cy="3276600"/>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4978" name="Picture 2" descr="http://images.clipartof.com/thumbnails/91282-3d-Blanco-Man-Writing-With-A-Yellow-Pencil.jpg"/>
          <p:cNvPicPr>
            <a:picLocks noChangeAspect="1" noChangeArrowheads="1"/>
          </p:cNvPicPr>
          <p:nvPr/>
        </p:nvPicPr>
        <p:blipFill>
          <a:blip r:embed="rId2" cstate="print"/>
          <a:srcRect b="15294"/>
          <a:stretch>
            <a:fillRect/>
          </a:stretch>
        </p:blipFill>
        <p:spPr bwMode="auto">
          <a:xfrm>
            <a:off x="5181600" y="2438400"/>
            <a:ext cx="2917825" cy="2801112"/>
          </a:xfrm>
          <a:prstGeom prst="rect">
            <a:avLst/>
          </a:prstGeom>
          <a:noFill/>
        </p:spPr>
      </p:pic>
      <p:sp>
        <p:nvSpPr>
          <p:cNvPr id="12" name="Title 2"/>
          <p:cNvSpPr txBox="1">
            <a:spLocks/>
          </p:cNvSpPr>
          <p:nvPr/>
        </p:nvSpPr>
        <p:spPr>
          <a:xfrm>
            <a:off x="381000" y="1676400"/>
            <a:ext cx="82296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smtClean="0">
                <a:ln>
                  <a:noFill/>
                </a:ln>
                <a:solidFill>
                  <a:schemeClr val="bg1"/>
                </a:solidFill>
                <a:effectLst/>
                <a:uLnTx/>
                <a:uFillTx/>
                <a:latin typeface="Century Gothic" panose="020B0502020202020204" pitchFamily="34" charset="0"/>
                <a:ea typeface="+mj-ea"/>
                <a:cs typeface="+mj-cs"/>
              </a:rPr>
              <a:t>Fulfillment</a:t>
            </a:r>
          </a:p>
        </p:txBody>
      </p:sp>
    </p:spTree>
    <p:extLst>
      <p:ext uri="{BB962C8B-B14F-4D97-AF65-F5344CB8AC3E}">
        <p14:creationId xmlns="" xmlns:p14="http://schemas.microsoft.com/office/powerpoint/2010/main" val="6691382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74638"/>
            <a:ext cx="8458200" cy="1143000"/>
          </a:xfrm>
        </p:spPr>
        <p:txBody>
          <a:bodyPr>
            <a:noAutofit/>
          </a:bodyPr>
          <a:lstStyle/>
          <a:p>
            <a:r>
              <a:rPr lang="en-US" sz="3600" dirty="0" smtClean="0"/>
              <a:t>Lee’s Audience Extension Philosophy</a:t>
            </a:r>
            <a:endParaRPr lang="en-US" sz="3600" dirty="0"/>
          </a:p>
        </p:txBody>
      </p:sp>
      <p:sp>
        <p:nvSpPr>
          <p:cNvPr id="5" name="Content Placeholder 4"/>
          <p:cNvSpPr>
            <a:spLocks noGrp="1"/>
          </p:cNvSpPr>
          <p:nvPr>
            <p:ph idx="1"/>
          </p:nvPr>
        </p:nvSpPr>
        <p:spPr/>
        <p:txBody>
          <a:bodyPr>
            <a:normAutofit/>
          </a:bodyPr>
          <a:lstStyle/>
          <a:p>
            <a:r>
              <a:rPr lang="en-US" dirty="0" smtClean="0"/>
              <a:t>Vendor Agnostic – best performing inventory at lowest cost</a:t>
            </a:r>
          </a:p>
          <a:p>
            <a:r>
              <a:rPr lang="en-US" dirty="0" smtClean="0"/>
              <a:t>Always bundle owned and operated with audience buys</a:t>
            </a:r>
          </a:p>
          <a:p>
            <a:r>
              <a:rPr lang="en-US" dirty="0" smtClean="0"/>
              <a:t>Remember that audience inventory has a </a:t>
            </a:r>
          </a:p>
          <a:p>
            <a:pPr>
              <a:buNone/>
            </a:pPr>
            <a:r>
              <a:rPr lang="en-US" dirty="0"/>
              <a:t> </a:t>
            </a:r>
            <a:r>
              <a:rPr lang="en-US" dirty="0" smtClean="0"/>
              <a:t>   hard cost – </a:t>
            </a:r>
            <a:r>
              <a:rPr lang="en-US" sz="2400" dirty="0" smtClean="0"/>
              <a:t>always build in margin!</a:t>
            </a:r>
          </a:p>
          <a:p>
            <a:r>
              <a:rPr lang="en-US" dirty="0" smtClean="0"/>
              <a:t>Central Media Planning Team has access to all vendors and are subject matter experts on what is available and performing well</a:t>
            </a:r>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upcakeryDotCom.eps"/>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458328" y="2805183"/>
            <a:ext cx="3189872" cy="3172295"/>
          </a:xfrm>
          <a:prstGeom prst="rect">
            <a:avLst/>
          </a:prstGeom>
        </p:spPr>
      </p:pic>
      <p:pic>
        <p:nvPicPr>
          <p:cNvPr id="7" name="Picture 6" descr="YourNewsDotCom.eps"/>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887968" y="2805183"/>
            <a:ext cx="3189231" cy="3172295"/>
          </a:xfrm>
          <a:prstGeom prst="rect">
            <a:avLst/>
          </a:prstGeom>
        </p:spPr>
      </p:pic>
      <p:sp>
        <p:nvSpPr>
          <p:cNvPr id="8" name="Title 7"/>
          <p:cNvSpPr>
            <a:spLocks noGrp="1"/>
          </p:cNvSpPr>
          <p:nvPr>
            <p:ph type="title"/>
          </p:nvPr>
        </p:nvSpPr>
        <p:spPr>
          <a:xfrm>
            <a:off x="457200" y="152400"/>
            <a:ext cx="8229600" cy="1143000"/>
          </a:xfrm>
        </p:spPr>
        <p:txBody>
          <a:bodyPr>
            <a:normAutofit fontScale="90000"/>
          </a:bodyPr>
          <a:lstStyle/>
          <a:p>
            <a:r>
              <a:rPr lang="en-US" dirty="0" smtClean="0"/>
              <a:t>Engage the Customer’s buy in…</a:t>
            </a:r>
            <a:endParaRPr lang="en-US" dirty="0"/>
          </a:p>
        </p:txBody>
      </p:sp>
      <p:sp>
        <p:nvSpPr>
          <p:cNvPr id="9" name="Content Placeholder 8"/>
          <p:cNvSpPr>
            <a:spLocks noGrp="1"/>
          </p:cNvSpPr>
          <p:nvPr>
            <p:ph idx="1"/>
          </p:nvPr>
        </p:nvSpPr>
        <p:spPr>
          <a:xfrm>
            <a:off x="457200" y="1828800"/>
            <a:ext cx="8229600" cy="4297363"/>
          </a:xfrm>
        </p:spPr>
        <p:txBody>
          <a:bodyPr/>
          <a:lstStyle/>
          <a:p>
            <a:r>
              <a:rPr lang="en-US" dirty="0" smtClean="0"/>
              <a:t>Ask the business owner about their own internet experience.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par>
                          <p:cTn id="10" fill="hold">
                            <p:stCondLst>
                              <p:cond delay="1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000" fill="hold"/>
                                        <p:tgtEl>
                                          <p:spTgt spid="7"/>
                                        </p:tgtEl>
                                        <p:attrNameLst>
                                          <p:attrName>ppt_w</p:attrName>
                                        </p:attrNameLst>
                                      </p:cBhvr>
                                      <p:tavLst>
                                        <p:tav tm="0">
                                          <p:val>
                                            <p:fltVal val="0"/>
                                          </p:val>
                                        </p:tav>
                                        <p:tav tm="100000">
                                          <p:val>
                                            <p:strVal val="#ppt_w"/>
                                          </p:val>
                                        </p:tav>
                                      </p:tavLst>
                                    </p:anim>
                                    <p:anim calcmode="lin" valueType="num">
                                      <p:cBhvr>
                                        <p:cTn id="14" dur="2000" fill="hold"/>
                                        <p:tgtEl>
                                          <p:spTgt spid="7"/>
                                        </p:tgtEl>
                                        <p:attrNameLst>
                                          <p:attrName>ppt_h</p:attrName>
                                        </p:attrNameLst>
                                      </p:cBhvr>
                                      <p:tavLst>
                                        <p:tav tm="0">
                                          <p:val>
                                            <p:fltVal val="0"/>
                                          </p:val>
                                        </p:tav>
                                        <p:tav tm="100000">
                                          <p:val>
                                            <p:strVal val="#ppt_h"/>
                                          </p:val>
                                        </p:tav>
                                      </p:tavLst>
                                    </p:anim>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t>Campaign Fulfillment Overview</a:t>
            </a:r>
            <a:endParaRPr lang="en-US" sz="4000" dirty="0"/>
          </a:p>
        </p:txBody>
      </p:sp>
      <p:sp>
        <p:nvSpPr>
          <p:cNvPr id="4" name="Content Placeholder 3"/>
          <p:cNvSpPr>
            <a:spLocks noGrp="1"/>
          </p:cNvSpPr>
          <p:nvPr>
            <p:ph idx="1"/>
          </p:nvPr>
        </p:nvSpPr>
        <p:spPr>
          <a:xfrm>
            <a:off x="457200" y="1447800"/>
            <a:ext cx="8229600" cy="4525963"/>
          </a:xfrm>
        </p:spPr>
        <p:txBody>
          <a:bodyPr>
            <a:normAutofit/>
          </a:bodyPr>
          <a:lstStyle/>
          <a:p>
            <a:endParaRPr lang="en-US" dirty="0" smtClean="0"/>
          </a:p>
          <a:p>
            <a:endParaRPr lang="en-US" dirty="0"/>
          </a:p>
        </p:txBody>
      </p:sp>
      <p:sp>
        <p:nvSpPr>
          <p:cNvPr id="7" name="Slide Number Placeholder 6"/>
          <p:cNvSpPr>
            <a:spLocks noGrp="1"/>
          </p:cNvSpPr>
          <p:nvPr>
            <p:ph type="sldNum" sz="quarter" idx="12"/>
          </p:nvPr>
        </p:nvSpPr>
        <p:spPr>
          <a:xfrm>
            <a:off x="6553200" y="6203950"/>
            <a:ext cx="2133600" cy="365125"/>
          </a:xfrm>
          <a:prstGeom prst="rect">
            <a:avLst/>
          </a:prstGeom>
        </p:spPr>
        <p:txBody>
          <a:bodyPr>
            <a:normAutofit/>
          </a:bodyPr>
          <a:lstStyle/>
          <a:p>
            <a:fld id="{D19F480B-208D-4379-9181-EFFA6D231900}" type="slidenum">
              <a:rPr lang="en-US" smtClean="0"/>
              <a:pPr/>
              <a:t>30</a:t>
            </a:fld>
            <a:endParaRPr lang="en-US"/>
          </a:p>
        </p:txBody>
      </p:sp>
      <p:sp>
        <p:nvSpPr>
          <p:cNvPr id="5" name="Rectangle 4"/>
          <p:cNvSpPr/>
          <p:nvPr/>
        </p:nvSpPr>
        <p:spPr>
          <a:xfrm>
            <a:off x="609600" y="1676400"/>
            <a:ext cx="1905000" cy="914400"/>
          </a:xfrm>
          <a:prstGeom prst="rect">
            <a:avLst/>
          </a:prstGeom>
          <a:solidFill>
            <a:srgbClr val="98CA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Interest Identified</a:t>
            </a:r>
            <a:endParaRPr lang="en-US" b="1" dirty="0"/>
          </a:p>
        </p:txBody>
      </p:sp>
      <p:cxnSp>
        <p:nvCxnSpPr>
          <p:cNvPr id="10" name="Straight Arrow Connector 9"/>
          <p:cNvCxnSpPr/>
          <p:nvPr/>
        </p:nvCxnSpPr>
        <p:spPr>
          <a:xfrm>
            <a:off x="2667000" y="21336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505200" y="1676400"/>
            <a:ext cx="1905000" cy="914400"/>
          </a:xfrm>
          <a:prstGeom prst="rect">
            <a:avLst/>
          </a:prstGeom>
          <a:solidFill>
            <a:srgbClr val="98CA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Sales Rep completes Needs Assessment</a:t>
            </a:r>
            <a:endParaRPr lang="en-US" b="1" dirty="0"/>
          </a:p>
        </p:txBody>
      </p:sp>
      <p:cxnSp>
        <p:nvCxnSpPr>
          <p:cNvPr id="12" name="Straight Arrow Connector 11"/>
          <p:cNvCxnSpPr/>
          <p:nvPr/>
        </p:nvCxnSpPr>
        <p:spPr>
          <a:xfrm>
            <a:off x="5638800" y="21336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477000" y="1600200"/>
            <a:ext cx="2057400" cy="990600"/>
          </a:xfrm>
          <a:prstGeom prst="rect">
            <a:avLst/>
          </a:prstGeom>
          <a:solidFill>
            <a:srgbClr val="98CA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Sales Rep submits digital Request for Proposal</a:t>
            </a:r>
            <a:endParaRPr lang="en-US" b="1" dirty="0"/>
          </a:p>
        </p:txBody>
      </p:sp>
      <p:sp>
        <p:nvSpPr>
          <p:cNvPr id="18" name="Rectangle 17"/>
          <p:cNvSpPr/>
          <p:nvPr/>
        </p:nvSpPr>
        <p:spPr>
          <a:xfrm>
            <a:off x="609600" y="3276600"/>
            <a:ext cx="1905000" cy="914400"/>
          </a:xfrm>
          <a:prstGeom prst="rect">
            <a:avLst/>
          </a:prstGeom>
          <a:solidFill>
            <a:srgbClr val="98CA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Lee Ops returns Quote</a:t>
            </a:r>
            <a:endParaRPr lang="en-US" b="1" dirty="0"/>
          </a:p>
        </p:txBody>
      </p:sp>
      <p:cxnSp>
        <p:nvCxnSpPr>
          <p:cNvPr id="26" name="Straight Arrow Connector 25"/>
          <p:cNvCxnSpPr/>
          <p:nvPr/>
        </p:nvCxnSpPr>
        <p:spPr>
          <a:xfrm>
            <a:off x="2743200" y="37338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505200" y="3352800"/>
            <a:ext cx="1905000" cy="914400"/>
          </a:xfrm>
          <a:prstGeom prst="rect">
            <a:avLst/>
          </a:prstGeom>
          <a:solidFill>
            <a:srgbClr val="98CA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Sales Rep confirms buy and submits creative</a:t>
            </a:r>
            <a:endParaRPr lang="en-US" b="1" dirty="0"/>
          </a:p>
        </p:txBody>
      </p:sp>
      <p:cxnSp>
        <p:nvCxnSpPr>
          <p:cNvPr id="28" name="Straight Arrow Connector 27"/>
          <p:cNvCxnSpPr/>
          <p:nvPr/>
        </p:nvCxnSpPr>
        <p:spPr>
          <a:xfrm>
            <a:off x="5638800" y="38100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553200" y="3352800"/>
            <a:ext cx="1905000" cy="914400"/>
          </a:xfrm>
          <a:prstGeom prst="rect">
            <a:avLst/>
          </a:prstGeom>
          <a:solidFill>
            <a:srgbClr val="98CA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Campaign goes live</a:t>
            </a:r>
            <a:endParaRPr lang="en-US" b="1" dirty="0"/>
          </a:p>
        </p:txBody>
      </p:sp>
      <p:cxnSp>
        <p:nvCxnSpPr>
          <p:cNvPr id="30" name="Shape 23"/>
          <p:cNvCxnSpPr/>
          <p:nvPr/>
        </p:nvCxnSpPr>
        <p:spPr>
          <a:xfrm rot="5400000">
            <a:off x="4267200" y="1752600"/>
            <a:ext cx="685800" cy="58674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685800" y="5181600"/>
            <a:ext cx="1905000" cy="914400"/>
          </a:xfrm>
          <a:prstGeom prst="rect">
            <a:avLst/>
          </a:prstGeom>
          <a:solidFill>
            <a:srgbClr val="98CA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Optimization as needed</a:t>
            </a:r>
            <a:endParaRPr lang="en-US" b="1" dirty="0"/>
          </a:p>
        </p:txBody>
      </p:sp>
      <p:cxnSp>
        <p:nvCxnSpPr>
          <p:cNvPr id="32" name="Straight Arrow Connector 31"/>
          <p:cNvCxnSpPr/>
          <p:nvPr/>
        </p:nvCxnSpPr>
        <p:spPr>
          <a:xfrm>
            <a:off x="2743200" y="56388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3505200" y="5181600"/>
            <a:ext cx="1905000" cy="914400"/>
          </a:xfrm>
          <a:prstGeom prst="rect">
            <a:avLst/>
          </a:prstGeom>
          <a:solidFill>
            <a:srgbClr val="98CA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Final campaign report sent</a:t>
            </a:r>
            <a:endParaRPr lang="en-US" b="1" dirty="0"/>
          </a:p>
        </p:txBody>
      </p:sp>
      <p:cxnSp>
        <p:nvCxnSpPr>
          <p:cNvPr id="34" name="Straight Arrow Connector 33"/>
          <p:cNvCxnSpPr/>
          <p:nvPr/>
        </p:nvCxnSpPr>
        <p:spPr>
          <a:xfrm>
            <a:off x="5638800" y="56388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6477000" y="5181600"/>
            <a:ext cx="1905000" cy="914400"/>
          </a:xfrm>
          <a:prstGeom prst="rect">
            <a:avLst/>
          </a:prstGeom>
          <a:solidFill>
            <a:srgbClr val="98CA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Chargeback for wholesale cost</a:t>
            </a:r>
            <a:endParaRPr lang="en-US" b="1" dirty="0"/>
          </a:p>
        </p:txBody>
      </p:sp>
      <p:cxnSp>
        <p:nvCxnSpPr>
          <p:cNvPr id="68" name="Shape 23"/>
          <p:cNvCxnSpPr/>
          <p:nvPr/>
        </p:nvCxnSpPr>
        <p:spPr>
          <a:xfrm rot="5400000">
            <a:off x="4267200" y="-76200"/>
            <a:ext cx="685800" cy="58674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5745592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Fulfillment Process Overview - Support Forms</a:t>
            </a:r>
            <a:endParaRPr lang="en-US" dirty="0"/>
          </a:p>
        </p:txBody>
      </p:sp>
      <p:pic>
        <p:nvPicPr>
          <p:cNvPr id="1027" name="Picture 3"/>
          <p:cNvPicPr>
            <a:picLocks noGrp="1" noChangeAspect="1" noChangeArrowheads="1"/>
          </p:cNvPicPr>
          <p:nvPr>
            <p:ph idx="1"/>
          </p:nvPr>
        </p:nvPicPr>
        <p:blipFill>
          <a:blip r:embed="rId3" cstate="print"/>
          <a:srcRect/>
          <a:stretch>
            <a:fillRect/>
          </a:stretch>
        </p:blipFill>
        <p:spPr bwMode="auto">
          <a:xfrm>
            <a:off x="762000" y="1600200"/>
            <a:ext cx="5332570" cy="4525963"/>
          </a:xfrm>
          <a:prstGeom prst="rect">
            <a:avLst/>
          </a:prstGeom>
          <a:noFill/>
          <a:ln w="9525">
            <a:solidFill>
              <a:schemeClr val="bg1">
                <a:lumMod val="75000"/>
              </a:schemeClr>
            </a:solidFill>
            <a:miter lim="800000"/>
            <a:headEnd/>
            <a:tailEnd/>
          </a:ln>
          <a:effectLst/>
        </p:spPr>
      </p:pic>
      <p:sp>
        <p:nvSpPr>
          <p:cNvPr id="7" name="Rectangle 6"/>
          <p:cNvSpPr/>
          <p:nvPr/>
        </p:nvSpPr>
        <p:spPr>
          <a:xfrm>
            <a:off x="457200" y="6211669"/>
            <a:ext cx="8686800" cy="646331"/>
          </a:xfrm>
          <a:prstGeom prst="rect">
            <a:avLst/>
          </a:prstGeom>
          <a:solidFill>
            <a:schemeClr val="bg1"/>
          </a:solidFill>
        </p:spPr>
        <p:txBody>
          <a:bodyPr wrap="square">
            <a:spAutoFit/>
          </a:bodyPr>
          <a:lstStyle/>
          <a:p>
            <a:r>
              <a:rPr lang="en-US" dirty="0" smtClean="0">
                <a:hlinkClick r:id="rId4"/>
              </a:rPr>
              <a:t>http://intranet.lee.net/online/other/html_2a6fcb16-403f-11e0-870b-001cc4c03286.html</a:t>
            </a:r>
            <a:endParaRPr lang="en-US" dirty="0" smtClean="0"/>
          </a:p>
          <a:p>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dirty="0" smtClean="0"/>
              <a:t>Fulfillment Process Overview – Preparing for the Sale</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533400" y="1676400"/>
            <a:ext cx="8344593" cy="4343400"/>
          </a:xfrm>
          <a:prstGeom prst="rect">
            <a:avLst/>
          </a:prstGeom>
          <a:noFill/>
          <a:ln w="9525">
            <a:solidFill>
              <a:schemeClr val="bg1">
                <a:lumMod val="75000"/>
              </a:schemeClr>
            </a:solidFill>
            <a:miter lim="800000"/>
            <a:headEnd/>
            <a:tailEnd/>
          </a:ln>
          <a:effectLst/>
        </p:spPr>
      </p:pic>
      <p:sp>
        <p:nvSpPr>
          <p:cNvPr id="5" name="TextBox 4"/>
          <p:cNvSpPr txBox="1"/>
          <p:nvPr/>
        </p:nvSpPr>
        <p:spPr>
          <a:xfrm>
            <a:off x="533401" y="6172200"/>
            <a:ext cx="8229600" cy="584775"/>
          </a:xfrm>
          <a:prstGeom prst="rect">
            <a:avLst/>
          </a:prstGeom>
          <a:solidFill>
            <a:schemeClr val="bg1"/>
          </a:solidFill>
        </p:spPr>
        <p:txBody>
          <a:bodyPr wrap="square" rtlCol="0">
            <a:spAutoFit/>
          </a:bodyPr>
          <a:lstStyle/>
          <a:p>
            <a:r>
              <a:rPr lang="en-US" sz="1600" dirty="0" smtClean="0">
                <a:latin typeface="Century Gothic" pitchFamily="34" charset="0"/>
              </a:rPr>
              <a:t>NOTE: Media plans are completed and returned within 24-48 hours depending upon how complete the information is and the vendors selected.</a:t>
            </a:r>
            <a:endParaRPr lang="en-US" sz="1600" dirty="0">
              <a:latin typeface="Century Gothic"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Media Plan</a:t>
            </a:r>
            <a:endParaRPr lang="en-US" dirty="0"/>
          </a:p>
        </p:txBody>
      </p:sp>
      <p:pic>
        <p:nvPicPr>
          <p:cNvPr id="1026" name="Picture 2"/>
          <p:cNvPicPr>
            <a:picLocks noGrp="1" noChangeAspect="1" noChangeArrowheads="1"/>
          </p:cNvPicPr>
          <p:nvPr>
            <p:ph idx="1"/>
          </p:nvPr>
        </p:nvPicPr>
        <p:blipFill>
          <a:blip r:embed="rId3" cstate="print"/>
          <a:stretch>
            <a:fillRect/>
          </a:stretch>
        </p:blipFill>
        <p:spPr bwMode="auto">
          <a:xfrm>
            <a:off x="457200" y="2498305"/>
            <a:ext cx="8229600" cy="2729753"/>
          </a:xfrm>
          <a:prstGeom prst="rect">
            <a:avLst/>
          </a:prstGeom>
          <a:noFill/>
          <a:ln w="9525">
            <a:solidFill>
              <a:schemeClr val="bg1">
                <a:lumMod val="75000"/>
              </a:schemeClr>
            </a:solid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Fulfillment Process Overview – The Order is Sold!</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1828800" y="1524000"/>
            <a:ext cx="5071942" cy="4724401"/>
          </a:xfrm>
          <a:prstGeom prst="rect">
            <a:avLst/>
          </a:prstGeom>
          <a:noFill/>
          <a:ln w="9525">
            <a:solidFill>
              <a:schemeClr val="bg1">
                <a:lumMod val="75000"/>
              </a:schemeClr>
            </a:solid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Fulfillment Process Overview – The Order is Sold!</a:t>
            </a:r>
            <a:endParaRPr lang="en-US" dirty="0"/>
          </a:p>
        </p:txBody>
      </p:sp>
      <p:sp>
        <p:nvSpPr>
          <p:cNvPr id="4" name="Content Placeholder 4"/>
          <p:cNvSpPr txBox="1">
            <a:spLocks/>
          </p:cNvSpPr>
          <p:nvPr/>
        </p:nvSpPr>
        <p:spPr>
          <a:xfrm>
            <a:off x="457200" y="1600200"/>
            <a:ext cx="8229600" cy="4525963"/>
          </a:xfrm>
          <a:prstGeom prst="rect">
            <a:avLst/>
          </a:prstGeom>
        </p:spPr>
        <p:txBody>
          <a:bodyPr vert="horz" lIns="91440" tIns="45720" rIns="91440" bIns="45720" rtlCol="0">
            <a:normAutofit fontScale="62500" lnSpcReduction="20000"/>
          </a:bodyPr>
          <a:lstStyle/>
          <a:p>
            <a:pPr marL="342900" lvl="0" indent="-342900">
              <a:spcBef>
                <a:spcPct val="20000"/>
              </a:spcBef>
            </a:pPr>
            <a:r>
              <a:rPr lang="en-US" sz="2600" b="1" dirty="0" err="1" smtClean="0">
                <a:latin typeface="Century Gothic" panose="020B0502020202020204" pitchFamily="34" charset="0"/>
              </a:rPr>
              <a:t>Creatives</a:t>
            </a:r>
            <a:endParaRPr lang="en-US" sz="2600" b="1" dirty="0" smtClean="0">
              <a:latin typeface="Century Gothic" panose="020B0502020202020204" pitchFamily="34" charset="0"/>
            </a:endParaRPr>
          </a:p>
          <a:p>
            <a:pPr marL="342900" lvl="0" indent="-342900">
              <a:spcBef>
                <a:spcPct val="20000"/>
              </a:spcBef>
              <a:buFont typeface="Arial" pitchFamily="34" charset="0"/>
              <a:buChar char="•"/>
            </a:pPr>
            <a:r>
              <a:rPr lang="en-US" sz="2600" dirty="0" smtClean="0">
                <a:latin typeface="Century Gothic" panose="020B0502020202020204" pitchFamily="34" charset="0"/>
              </a:rPr>
              <a:t>Upon close of the sale all creative files need to be submitted. Campaigns cannot be started until </a:t>
            </a:r>
            <a:r>
              <a:rPr lang="en-US" sz="2600" dirty="0" err="1" smtClean="0">
                <a:latin typeface="Century Gothic" panose="020B0502020202020204" pitchFamily="34" charset="0"/>
              </a:rPr>
              <a:t>creatives</a:t>
            </a:r>
            <a:r>
              <a:rPr lang="en-US" sz="2600" dirty="0" smtClean="0">
                <a:latin typeface="Century Gothic" panose="020B0502020202020204" pitchFamily="34" charset="0"/>
              </a:rPr>
              <a:t> are received. Allow a 1-2 day buffer for campaign setup to be completed to allow for the creative review process by the exchanges.</a:t>
            </a:r>
          </a:p>
          <a:p>
            <a:pPr marL="342900" lvl="0" indent="-342900">
              <a:spcBef>
                <a:spcPct val="20000"/>
              </a:spcBef>
              <a:buFont typeface="Arial" pitchFamily="34" charset="0"/>
              <a:buChar char="•"/>
            </a:pPr>
            <a:endParaRPr lang="en-US" sz="2600" dirty="0" smtClean="0">
              <a:latin typeface="Century Gothic" panose="020B0502020202020204" pitchFamily="34" charset="0"/>
            </a:endParaRPr>
          </a:p>
          <a:p>
            <a:pPr marL="342900" lvl="0" indent="-342900">
              <a:spcBef>
                <a:spcPct val="20000"/>
              </a:spcBef>
            </a:pPr>
            <a:r>
              <a:rPr lang="en-US" sz="2600" b="1" dirty="0" smtClean="0">
                <a:latin typeface="Century Gothic" panose="020B0502020202020204" pitchFamily="34" charset="0"/>
              </a:rPr>
              <a:t>Monitoring and Optimizing Campaigns</a:t>
            </a:r>
          </a:p>
          <a:p>
            <a:pPr marL="342900" lvl="0" indent="-342900">
              <a:spcBef>
                <a:spcPct val="20000"/>
              </a:spcBef>
              <a:buFont typeface="Arial" pitchFamily="34" charset="0"/>
              <a:buChar char="•"/>
            </a:pPr>
            <a:r>
              <a:rPr lang="en-US" sz="2600" dirty="0" smtClean="0">
                <a:latin typeface="Century Gothic" panose="020B0502020202020204" pitchFamily="34" charset="0"/>
              </a:rPr>
              <a:t>Once live - campaigns are monitored constantly. Weekly each line item is checked and optimizations are made based on the advertiser's goals and KPI's.</a:t>
            </a:r>
          </a:p>
          <a:p>
            <a:pPr marL="342900" lvl="0" indent="-342900">
              <a:spcBef>
                <a:spcPct val="20000"/>
              </a:spcBef>
              <a:buFont typeface="Arial" pitchFamily="34" charset="0"/>
              <a:buChar char="•"/>
            </a:pPr>
            <a:endParaRPr lang="en-US" sz="2600" dirty="0" smtClean="0">
              <a:latin typeface="Century Gothic" panose="020B0502020202020204" pitchFamily="34" charset="0"/>
            </a:endParaRPr>
          </a:p>
          <a:p>
            <a:pPr marL="342900" lvl="0" indent="-342900">
              <a:spcBef>
                <a:spcPct val="20000"/>
              </a:spcBef>
            </a:pPr>
            <a:r>
              <a:rPr lang="en-US" sz="2600" b="1" dirty="0" smtClean="0">
                <a:latin typeface="Century Gothic" panose="020B0502020202020204" pitchFamily="34" charset="0"/>
              </a:rPr>
              <a:t>Reporting</a:t>
            </a:r>
          </a:p>
          <a:p>
            <a:pPr marL="342900" lvl="0" indent="-342900">
              <a:spcBef>
                <a:spcPct val="20000"/>
              </a:spcBef>
              <a:buFont typeface="Arial" pitchFamily="34" charset="0"/>
              <a:buChar char="•"/>
            </a:pPr>
            <a:r>
              <a:rPr lang="en-US" sz="2600" dirty="0" smtClean="0">
                <a:latin typeface="Century Gothic" panose="020B0502020202020204" pitchFamily="34" charset="0"/>
              </a:rPr>
              <a:t>Weekly audit reports are provided by the Media Planning team. Monthly reporting will now be available in the </a:t>
            </a:r>
            <a:r>
              <a:rPr lang="en-US" sz="2600" dirty="0" err="1" smtClean="0">
                <a:latin typeface="Century Gothic" panose="020B0502020202020204" pitchFamily="34" charset="0"/>
              </a:rPr>
              <a:t>TruMeasure</a:t>
            </a:r>
            <a:r>
              <a:rPr lang="en-US" sz="2600" dirty="0" smtClean="0">
                <a:latin typeface="Century Gothic" panose="020B0502020202020204" pitchFamily="34" charset="0"/>
              </a:rPr>
              <a:t> platform and will be pulled by each enterprise.</a:t>
            </a:r>
          </a:p>
          <a:p>
            <a:pPr marL="342900" lvl="0" indent="-342900">
              <a:spcBef>
                <a:spcPct val="20000"/>
              </a:spcBef>
              <a:buFont typeface="Arial" pitchFamily="34" charset="0"/>
              <a:buChar char="•"/>
            </a:pPr>
            <a:endParaRPr lang="en-US" sz="2600" dirty="0" smtClean="0">
              <a:latin typeface="Century Gothic" panose="020B0502020202020204" pitchFamily="34" charset="0"/>
            </a:endParaRPr>
          </a:p>
          <a:p>
            <a:pPr marL="342900" lvl="0" indent="-342900">
              <a:spcBef>
                <a:spcPct val="20000"/>
              </a:spcBef>
            </a:pPr>
            <a:r>
              <a:rPr lang="en-US" sz="2600" b="1" dirty="0" smtClean="0">
                <a:latin typeface="Century Gothic" panose="020B0502020202020204" pitchFamily="34" charset="0"/>
              </a:rPr>
              <a:t>Monthly Calls</a:t>
            </a:r>
          </a:p>
          <a:p>
            <a:pPr marL="342900" lvl="0" indent="-342900">
              <a:spcBef>
                <a:spcPct val="20000"/>
              </a:spcBef>
              <a:buFont typeface="Arial" pitchFamily="34" charset="0"/>
              <a:buChar char="•"/>
            </a:pPr>
            <a:r>
              <a:rPr lang="en-US" sz="2600" dirty="0" smtClean="0">
                <a:latin typeface="Century Gothic" panose="020B0502020202020204" pitchFamily="34" charset="0"/>
              </a:rPr>
              <a:t>Each enterprise has the option of setting up a monthly call with Media Planning team to go over campaigns in depth and to touch based  on any questions or concerns</a:t>
            </a:r>
            <a:r>
              <a:rPr lang="en-US" sz="2400" dirty="0" smtClean="0">
                <a:latin typeface="Century Gothic" panose="020B0502020202020204" pitchFamily="34" charset="0"/>
              </a:rPr>
              <a:t>.</a:t>
            </a:r>
            <a:endParaRPr kumimoji="0" lang="en-US" sz="2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Fulfillment Process Overview – FAQ’s</a:t>
            </a:r>
            <a:endParaRPr lang="en-US" dirty="0"/>
          </a:p>
        </p:txBody>
      </p:sp>
      <p:sp>
        <p:nvSpPr>
          <p:cNvPr id="3" name="Content Placeholder 2"/>
          <p:cNvSpPr>
            <a:spLocks noGrp="1"/>
          </p:cNvSpPr>
          <p:nvPr>
            <p:ph idx="1"/>
          </p:nvPr>
        </p:nvSpPr>
        <p:spPr>
          <a:xfrm>
            <a:off x="533400" y="1524000"/>
            <a:ext cx="8305800" cy="4648200"/>
          </a:xfrm>
        </p:spPr>
        <p:txBody>
          <a:bodyPr>
            <a:normAutofit fontScale="70000" lnSpcReduction="20000"/>
          </a:bodyPr>
          <a:lstStyle/>
          <a:p>
            <a:r>
              <a:rPr lang="en-US" b="1" dirty="0" smtClean="0"/>
              <a:t>How Should We Sell Audience Extension Campaigns?</a:t>
            </a:r>
          </a:p>
          <a:p>
            <a:pPr>
              <a:buNone/>
            </a:pPr>
            <a:r>
              <a:rPr lang="en-US" dirty="0" smtClean="0"/>
              <a:t>	Audience Extension campaigns should be sold based on a budget and optimized to achieve an advertiser’s goals. We estimate impressions based on the retail CPM, however, because we purchase impressions in real time the impressions are simply an estimate.</a:t>
            </a:r>
          </a:p>
          <a:p>
            <a:endParaRPr lang="en-US" dirty="0" smtClean="0"/>
          </a:p>
          <a:p>
            <a:r>
              <a:rPr lang="en-US" b="1" dirty="0" smtClean="0"/>
              <a:t>What is the Smallest Monthly Retail Budget?</a:t>
            </a:r>
          </a:p>
          <a:p>
            <a:pPr>
              <a:buNone/>
            </a:pPr>
            <a:r>
              <a:rPr lang="en-US" dirty="0" smtClean="0"/>
              <a:t>	Campaigns under a $500 monthly retail must have a Manager’s approval. </a:t>
            </a:r>
          </a:p>
          <a:p>
            <a:endParaRPr lang="en-US" dirty="0" smtClean="0"/>
          </a:p>
          <a:p>
            <a:r>
              <a:rPr lang="en-US" b="1" dirty="0" smtClean="0"/>
              <a:t>What Retail CPM’s do you recommend?</a:t>
            </a:r>
          </a:p>
          <a:p>
            <a:pPr>
              <a:buNone/>
            </a:pPr>
            <a:r>
              <a:rPr lang="en-US" dirty="0" smtClean="0"/>
              <a:t>	Wholesale CPM rates (the hard costs) vary depending on levels of targeting requested. Recommended retail CPM ranges $12-$15.</a:t>
            </a:r>
          </a:p>
          <a:p>
            <a:endParaRPr lang="en-US" dirty="0" smtClean="0"/>
          </a:p>
          <a:p>
            <a:r>
              <a:rPr lang="en-US" b="1" dirty="0" smtClean="0"/>
              <a:t>Why is Audience Extension beneficial for my advertiser?</a:t>
            </a:r>
          </a:p>
          <a:p>
            <a:pPr>
              <a:buNone/>
            </a:pPr>
            <a:r>
              <a:rPr lang="en-US" dirty="0" smtClean="0"/>
              <a:t>	Audience Extension allows your advertiser to reach their audience far beyond their website with the capability to reach a specific audience that is of major interest to them, in greater numbers and with more frequency.</a:t>
            </a:r>
          </a:p>
          <a:p>
            <a:endParaRPr lang="en-US" dirty="0" smtClean="0"/>
          </a:p>
          <a:p>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Fulfillment Process Overview – FAQ’s</a:t>
            </a:r>
            <a:endParaRPr lang="en-US" dirty="0"/>
          </a:p>
        </p:txBody>
      </p:sp>
      <p:sp>
        <p:nvSpPr>
          <p:cNvPr id="3" name="Content Placeholder 2"/>
          <p:cNvSpPr>
            <a:spLocks noGrp="1"/>
          </p:cNvSpPr>
          <p:nvPr>
            <p:ph idx="1"/>
          </p:nvPr>
        </p:nvSpPr>
        <p:spPr>
          <a:xfrm>
            <a:off x="457200" y="1676400"/>
            <a:ext cx="8686800" cy="4800600"/>
          </a:xfrm>
        </p:spPr>
        <p:txBody>
          <a:bodyPr>
            <a:normAutofit fontScale="62500" lnSpcReduction="20000"/>
          </a:bodyPr>
          <a:lstStyle/>
          <a:p>
            <a:r>
              <a:rPr lang="en-US" b="1" dirty="0" smtClean="0"/>
              <a:t>How Do I Ensure The Campaign produces great results?</a:t>
            </a:r>
          </a:p>
          <a:p>
            <a:pPr lvl="1"/>
            <a:r>
              <a:rPr lang="en-US" dirty="0" smtClean="0"/>
              <a:t>Clarify your advertiser’s key performance indicators – how do they want to measure the success of the campaign? Make sure the Media Planning team understands both the goals and KPI’s.</a:t>
            </a:r>
          </a:p>
          <a:p>
            <a:pPr lvl="1"/>
            <a:r>
              <a:rPr lang="en-US" dirty="0" smtClean="0"/>
              <a:t>We recommend having the following ad sizes available for desktop campaigns: 160x600, 300x250, 300x600 and 728x90; and for mobile campaigns: 300x250 and 320x50.</a:t>
            </a:r>
          </a:p>
          <a:p>
            <a:pPr lvl="1"/>
            <a:r>
              <a:rPr lang="en-US" dirty="0" smtClean="0"/>
              <a:t>Refresh the </a:t>
            </a:r>
            <a:r>
              <a:rPr lang="en-US" dirty="0" err="1" smtClean="0"/>
              <a:t>creatives</a:t>
            </a:r>
            <a:r>
              <a:rPr lang="en-US" dirty="0" smtClean="0"/>
              <a:t> periodically for long term campaigns so the message doesn’t get stale.</a:t>
            </a:r>
          </a:p>
          <a:p>
            <a:pPr lvl="1"/>
            <a:endParaRPr lang="en-US" dirty="0" smtClean="0"/>
          </a:p>
          <a:p>
            <a:pPr lvl="1"/>
            <a:endParaRPr lang="en-US" dirty="0" smtClean="0"/>
          </a:p>
          <a:p>
            <a:r>
              <a:rPr lang="en-US" b="1" dirty="0" smtClean="0"/>
              <a:t>Why isn’t My Advertiser Seeing Their Ad? </a:t>
            </a:r>
          </a:p>
          <a:p>
            <a:pPr>
              <a:buNone/>
            </a:pPr>
            <a:r>
              <a:rPr lang="en-US" dirty="0" smtClean="0"/>
              <a:t>	Your ad could appear on literally ANY website that sells their inventory via the Real Time Bidding environment. There are millions of websites and hundreds of exchanges that sell their inventory – they include news sites, celebrity gossip sites, weather sites and gaming sites.</a:t>
            </a:r>
          </a:p>
          <a:p>
            <a:pPr>
              <a:buNone/>
            </a:pPr>
            <a:r>
              <a:rPr lang="en-US" dirty="0" smtClean="0"/>
              <a:t> </a:t>
            </a:r>
          </a:p>
          <a:p>
            <a:r>
              <a:rPr lang="en-US" b="1" dirty="0" smtClean="0"/>
              <a:t>Can we Obtain Tear sheets for our campaigns?</a:t>
            </a:r>
          </a:p>
          <a:p>
            <a:pPr>
              <a:buNone/>
            </a:pPr>
            <a:r>
              <a:rPr lang="en-US" dirty="0" smtClean="0"/>
              <a:t>	Unfortunately, we are unable to provide tear sheets for audience extension campaigns. This is due to the nature of this type of advertising. Given that the ad could appear on ANY of millions of websites throughout the viewer’s journey on the internet, this is nearly impossible to track. All of our campaigns are </a:t>
            </a:r>
            <a:r>
              <a:rPr lang="en-US" dirty="0" err="1" smtClean="0"/>
              <a:t>geotargeted</a:t>
            </a:r>
            <a:r>
              <a:rPr lang="en-US" dirty="0" smtClean="0"/>
              <a:t> and the Media Planning team most likely will never see the ads in question.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b="1" dirty="0" smtClean="0"/>
              <a:t>Google Analytics UTM Link Tagging</a:t>
            </a:r>
            <a:endParaRPr lang="en-US" sz="3600" dirty="0"/>
          </a:p>
        </p:txBody>
      </p:sp>
      <p:sp>
        <p:nvSpPr>
          <p:cNvPr id="6" name="TextBox 5"/>
          <p:cNvSpPr txBox="1"/>
          <p:nvPr/>
        </p:nvSpPr>
        <p:spPr>
          <a:xfrm>
            <a:off x="381000" y="1752600"/>
            <a:ext cx="8534400" cy="3970318"/>
          </a:xfrm>
          <a:prstGeom prst="rect">
            <a:avLst/>
          </a:prstGeom>
          <a:noFill/>
        </p:spPr>
        <p:txBody>
          <a:bodyPr wrap="square" rtlCol="0">
            <a:spAutoFit/>
          </a:bodyPr>
          <a:lstStyle/>
          <a:p>
            <a:pPr>
              <a:buFont typeface="Wingdings" pitchFamily="2" charset="2"/>
              <a:buChar char="§"/>
            </a:pPr>
            <a:r>
              <a:rPr lang="en-US" dirty="0" smtClean="0">
                <a:latin typeface="Century Gothic" pitchFamily="34" charset="0"/>
              </a:rPr>
              <a:t>Google Link Tagging (UTM code) is a free tool offered by Google.  It provides an </a:t>
            </a:r>
            <a:r>
              <a:rPr lang="en-US" b="1" dirty="0" smtClean="0">
                <a:latin typeface="Century Gothic" pitchFamily="34" charset="0"/>
              </a:rPr>
              <a:t>easy way for your advertiser to track the source of click </a:t>
            </a:r>
            <a:r>
              <a:rPr lang="en-US" b="1" dirty="0" err="1" smtClean="0">
                <a:latin typeface="Century Gothic" pitchFamily="34" charset="0"/>
              </a:rPr>
              <a:t>thrus</a:t>
            </a:r>
            <a:r>
              <a:rPr lang="en-US" b="1" dirty="0" smtClean="0">
                <a:latin typeface="Century Gothic" pitchFamily="34" charset="0"/>
              </a:rPr>
              <a:t> from digital banner advertising </a:t>
            </a:r>
            <a:r>
              <a:rPr lang="en-US" dirty="0" smtClean="0">
                <a:latin typeface="Century Gothic" pitchFamily="34" charset="0"/>
              </a:rPr>
              <a:t>via their Google Analytics dashboard.  </a:t>
            </a:r>
          </a:p>
          <a:p>
            <a:endParaRPr lang="en-US" dirty="0" smtClean="0">
              <a:latin typeface="Century Gothic" pitchFamily="34" charset="0"/>
            </a:endParaRPr>
          </a:p>
          <a:p>
            <a:pPr>
              <a:buFont typeface="Wingdings" pitchFamily="2" charset="2"/>
              <a:buChar char="§"/>
            </a:pPr>
            <a:r>
              <a:rPr lang="en-US" dirty="0" smtClean="0">
                <a:latin typeface="Century Gothic" pitchFamily="34" charset="0"/>
              </a:rPr>
              <a:t>This enables the advertiser to see in their Analytics Dashboard what domain the click thru came from and can also identify a specific creative or promotion. </a:t>
            </a:r>
          </a:p>
          <a:p>
            <a:pPr>
              <a:buFont typeface="Wingdings" pitchFamily="2" charset="2"/>
              <a:buChar char="§"/>
            </a:pPr>
            <a:endParaRPr lang="en-US" dirty="0" smtClean="0">
              <a:latin typeface="Century Gothic" pitchFamily="34" charset="0"/>
            </a:endParaRPr>
          </a:p>
          <a:p>
            <a:pPr>
              <a:buFont typeface="Wingdings" pitchFamily="2" charset="2"/>
              <a:buChar char="§"/>
            </a:pPr>
            <a:r>
              <a:rPr lang="en-US" dirty="0" smtClean="0">
                <a:latin typeface="Century Gothic" pitchFamily="34" charset="0"/>
              </a:rPr>
              <a:t>UTM Tags give us credit for the click-thru from a banner on our sites or any display campaign Lee manages; including Targeted Display, FB, SEM, etc.</a:t>
            </a:r>
          </a:p>
          <a:p>
            <a:pPr>
              <a:buFont typeface="Wingdings" pitchFamily="2" charset="2"/>
              <a:buChar char="§"/>
            </a:pPr>
            <a:endParaRPr lang="en-US" dirty="0" smtClean="0">
              <a:latin typeface="Century Gothic" pitchFamily="34" charset="0"/>
            </a:endParaRPr>
          </a:p>
          <a:p>
            <a:pPr>
              <a:buFont typeface="Wingdings" pitchFamily="2" charset="2"/>
              <a:buChar char="§"/>
            </a:pPr>
            <a:r>
              <a:rPr lang="en-US" dirty="0" smtClean="0">
                <a:latin typeface="Century Gothic" pitchFamily="34" charset="0"/>
              </a:rPr>
              <a:t>Available now and currently supported across all Lee properties</a:t>
            </a:r>
          </a:p>
          <a:p>
            <a:pPr>
              <a:buFont typeface="Wingdings" pitchFamily="2" charset="2"/>
              <a:buChar char="§"/>
            </a:pPr>
            <a:endParaRPr lang="en-US" dirty="0" smtClean="0">
              <a:latin typeface="Century Gothic" pitchFamily="34" charset="0"/>
            </a:endParaRPr>
          </a:p>
          <a:p>
            <a:pPr>
              <a:buFont typeface="Wingdings" pitchFamily="2" charset="2"/>
              <a:buChar char="§"/>
            </a:pPr>
            <a:r>
              <a:rPr lang="en-US" dirty="0" smtClean="0">
                <a:latin typeface="Century Gothic" pitchFamily="34" charset="0"/>
              </a:rPr>
              <a:t> Setting expectations with the customer </a:t>
            </a:r>
            <a:r>
              <a:rPr lang="en-US" b="1" dirty="0" smtClean="0">
                <a:latin typeface="Century Gothic" pitchFamily="34" charset="0"/>
              </a:rPr>
              <a:t>VERY</a:t>
            </a:r>
            <a:r>
              <a:rPr lang="en-US" dirty="0" smtClean="0">
                <a:latin typeface="Century Gothic" pitchFamily="34" charset="0"/>
              </a:rPr>
              <a:t> important with UTM Tags.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b="1" dirty="0" smtClean="0"/>
              <a:t>UTM – URL Builder</a:t>
            </a:r>
            <a:endParaRPr lang="en-US" dirty="0"/>
          </a:p>
        </p:txBody>
      </p:sp>
      <p:sp>
        <p:nvSpPr>
          <p:cNvPr id="5" name="Content Placeholder 4"/>
          <p:cNvSpPr>
            <a:spLocks noGrp="1"/>
          </p:cNvSpPr>
          <p:nvPr>
            <p:ph idx="1"/>
          </p:nvPr>
        </p:nvSpPr>
        <p:spPr>
          <a:xfrm>
            <a:off x="228600" y="1600200"/>
            <a:ext cx="8458200" cy="4648199"/>
          </a:xfrm>
        </p:spPr>
        <p:txBody>
          <a:bodyPr>
            <a:normAutofit fontScale="55000" lnSpcReduction="20000"/>
          </a:bodyPr>
          <a:lstStyle/>
          <a:p>
            <a:r>
              <a:rPr lang="en-US" dirty="0" smtClean="0"/>
              <a:t>URLs must be constructed in a standard format in order for the results to flow into Google Analytics.  The URL Builder available at:   allows three parameters to be included; source, medium and campaign.  </a:t>
            </a:r>
          </a:p>
          <a:p>
            <a:r>
              <a:rPr lang="en-US" dirty="0" smtClean="0"/>
              <a:t>The URL Builder instructions below will walk you through the process for adding UTM parameters to the click thru URLs used in digital campaigns.  </a:t>
            </a:r>
          </a:p>
          <a:p>
            <a:r>
              <a:rPr lang="en-US" dirty="0" smtClean="0"/>
              <a:t>In the example below apple.com is the creative’s click thru landing page. The URL Builder supplied the new URL including the UTM parameters. This URL replaces the original click thru URL.]</a:t>
            </a:r>
          </a:p>
          <a:p>
            <a:pPr>
              <a:buNone/>
            </a:pPr>
            <a:r>
              <a:rPr lang="en-US" b="1" dirty="0" smtClean="0"/>
              <a:t>Step 1:</a:t>
            </a:r>
            <a:endParaRPr lang="en-US" dirty="0" smtClean="0"/>
          </a:p>
          <a:p>
            <a:r>
              <a:rPr lang="en-US" dirty="0" smtClean="0"/>
              <a:t>Obtain the click thru URL for the advertiser’s campaign.</a:t>
            </a:r>
          </a:p>
          <a:p>
            <a:pPr>
              <a:buNone/>
            </a:pPr>
            <a:r>
              <a:rPr lang="en-US" b="1" dirty="0" smtClean="0"/>
              <a:t>Step 2:</a:t>
            </a:r>
            <a:endParaRPr lang="en-US" dirty="0" smtClean="0"/>
          </a:p>
          <a:p>
            <a:r>
              <a:rPr lang="en-US" dirty="0" smtClean="0"/>
              <a:t>Access the URL builder at: </a:t>
            </a:r>
            <a:r>
              <a:rPr lang="en-US" u="sng" dirty="0" smtClean="0">
                <a:hlinkClick r:id="rId2"/>
              </a:rPr>
              <a:t>https://leeenterprises.formstack.com/forms/utm_url</a:t>
            </a:r>
            <a:r>
              <a:rPr lang="en-US" dirty="0" smtClean="0"/>
              <a:t> and paste in the campaign’s click thru URL.  </a:t>
            </a:r>
          </a:p>
          <a:p>
            <a:r>
              <a:rPr lang="en-US" dirty="0" smtClean="0"/>
              <a:t>Click ‘submit’ to obtain the final click thru URL with the UTM parameters:</a:t>
            </a:r>
          </a:p>
          <a:p>
            <a:r>
              <a:rPr lang="en-US" u="sng" dirty="0" smtClean="0">
                <a:hlinkClick r:id="rId3"/>
              </a:rPr>
              <a:t>http://www.apple.com?utm_</a:t>
            </a:r>
            <a:r>
              <a:rPr lang="en-US" b="1" u="sng" dirty="0" smtClean="0">
                <a:hlinkClick r:id="rId3"/>
              </a:rPr>
              <a:t>source</a:t>
            </a:r>
            <a:r>
              <a:rPr lang="en-US" u="sng" dirty="0" smtClean="0">
                <a:hlinkClick r:id="rId3"/>
              </a:rPr>
              <a:t>=</a:t>
            </a:r>
            <a:r>
              <a:rPr lang="en-US" b="1" u="sng" dirty="0" smtClean="0">
                <a:hlinkClick r:id="rId3"/>
              </a:rPr>
              <a:t>journalstar.com</a:t>
            </a:r>
            <a:r>
              <a:rPr lang="en-US" u="sng" dirty="0" smtClean="0">
                <a:hlinkClick r:id="rId3"/>
              </a:rPr>
              <a:t>&amp;utm_</a:t>
            </a:r>
            <a:r>
              <a:rPr lang="en-US" b="1" u="sng" dirty="0" smtClean="0">
                <a:hlinkClick r:id="rId3"/>
              </a:rPr>
              <a:t>medium</a:t>
            </a:r>
            <a:r>
              <a:rPr lang="en-US" u="sng" dirty="0" smtClean="0">
                <a:hlinkClick r:id="rId3"/>
              </a:rPr>
              <a:t>=</a:t>
            </a:r>
            <a:r>
              <a:rPr lang="en-US" b="1" u="sng" dirty="0" smtClean="0">
                <a:hlinkClick r:id="rId3"/>
              </a:rPr>
              <a:t>display</a:t>
            </a:r>
            <a:r>
              <a:rPr lang="en-US" u="sng" dirty="0" smtClean="0">
                <a:hlinkClick r:id="rId3"/>
              </a:rPr>
              <a:t>&amp;utm_</a:t>
            </a:r>
            <a:r>
              <a:rPr lang="en-US" b="1" u="sng" dirty="0" smtClean="0">
                <a:hlinkClick r:id="rId3"/>
              </a:rPr>
              <a:t>campaign</a:t>
            </a:r>
            <a:r>
              <a:rPr lang="en-US" u="sng" dirty="0" smtClean="0">
                <a:hlinkClick r:id="rId3"/>
              </a:rPr>
              <a:t>=</a:t>
            </a:r>
            <a:r>
              <a:rPr lang="en-US" b="1" u="sng" dirty="0" smtClean="0">
                <a:hlinkClick r:id="rId3"/>
              </a:rPr>
              <a:t>iPhone6promotion</a:t>
            </a:r>
            <a:endParaRPr lang="en-US" dirty="0" smtClean="0"/>
          </a:p>
          <a:p>
            <a:r>
              <a:rPr lang="en-US" dirty="0" smtClean="0"/>
              <a:t>If your advertiser’s URL already has a ‘?’, instead of adding another “?’ replace with ‘&amp;’ as outlined below:</a:t>
            </a:r>
          </a:p>
          <a:p>
            <a:r>
              <a:rPr lang="en-US" b="1" u="sng" dirty="0" smtClean="0">
                <a:solidFill>
                  <a:srgbClr val="FF0000"/>
                </a:solidFill>
              </a:rPr>
              <a:t>http://www.apple.com? </a:t>
            </a:r>
            <a:r>
              <a:rPr lang="en-US" b="1" u="sng" dirty="0" err="1" smtClean="0">
                <a:solidFill>
                  <a:srgbClr val="FF0000"/>
                </a:solidFill>
              </a:rPr>
              <a:t>NavID</a:t>
            </a:r>
            <a:r>
              <a:rPr lang="en-US" b="1" u="sng" dirty="0" smtClean="0">
                <a:solidFill>
                  <a:srgbClr val="FF0000"/>
                </a:solidFill>
              </a:rPr>
              <a:t>=50&amp;utm_source=</a:t>
            </a:r>
            <a:r>
              <a:rPr lang="en-US" b="1" u="sng" dirty="0" err="1" smtClean="0">
                <a:solidFill>
                  <a:srgbClr val="FF0000"/>
                </a:solidFill>
              </a:rPr>
              <a:t>journalstar.com&amp;utm_medium</a:t>
            </a:r>
            <a:r>
              <a:rPr lang="en-US" b="1" u="sng" dirty="0" smtClean="0">
                <a:solidFill>
                  <a:srgbClr val="FF0000"/>
                </a:solidFill>
              </a:rPr>
              <a:t>=</a:t>
            </a:r>
            <a:r>
              <a:rPr lang="en-US" b="1" u="sng" dirty="0" err="1" smtClean="0">
                <a:solidFill>
                  <a:srgbClr val="FF0000"/>
                </a:solidFill>
              </a:rPr>
              <a:t>display&amp;utm_campaign</a:t>
            </a:r>
            <a:r>
              <a:rPr lang="en-US" b="1" u="sng" dirty="0" smtClean="0">
                <a:solidFill>
                  <a:srgbClr val="FF0000"/>
                </a:solidFill>
              </a:rPr>
              <a:t>=iPhone6promotion</a:t>
            </a:r>
            <a:endParaRPr lang="en-US" dirty="0" smtClean="0">
              <a:solidFill>
                <a:srgbClr val="FF0000"/>
              </a:solidFill>
            </a:endParaRPr>
          </a:p>
          <a:p>
            <a:r>
              <a:rPr lang="en-US" dirty="0" err="1" smtClean="0"/>
              <a:t>Bitly</a:t>
            </a:r>
            <a:r>
              <a:rPr lang="en-US" dirty="0" smtClean="0"/>
              <a:t> URLs can also be supported although this adds another layer of tracking that may cause reporting discrepancies.</a:t>
            </a:r>
          </a:p>
          <a:p>
            <a:pPr>
              <a:buNone/>
            </a:pPr>
            <a:r>
              <a:rPr lang="en-US" b="1" dirty="0" smtClean="0"/>
              <a:t>Step 3:</a:t>
            </a:r>
            <a:endParaRPr lang="en-US" dirty="0" smtClean="0"/>
          </a:p>
          <a:p>
            <a:r>
              <a:rPr lang="en-US" dirty="0" smtClean="0"/>
              <a:t>Use this URL as the click thru URL for the campaign and remind your advertiser to check their Google Analytics for results.</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504374" y="59666"/>
            <a:ext cx="8153400" cy="990600"/>
          </a:xfrm>
          <a:prstGeom prst="rect">
            <a:avLst/>
          </a:prstGeom>
        </p:spPr>
        <p:txBody>
          <a:bodyPr vert="horz"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sz="4000" b="1" dirty="0" smtClean="0">
                <a:solidFill>
                  <a:schemeClr val="bg1"/>
                </a:solidFill>
                <a:latin typeface="Century Gothic" panose="020B0502020202020204" pitchFamily="34" charset="0"/>
                <a:ea typeface="+mj-ea"/>
                <a:cs typeface="+mj-cs"/>
              </a:rPr>
              <a:t>Discovering the Need</a:t>
            </a:r>
            <a:endParaRPr lang="en-US" sz="4000" b="1" dirty="0">
              <a:solidFill>
                <a:schemeClr val="bg1"/>
              </a:solidFill>
              <a:latin typeface="Century Gothic" panose="020B0502020202020204" pitchFamily="34" charset="0"/>
              <a:ea typeface="+mj-ea"/>
              <a:cs typeface="+mj-cs"/>
            </a:endParaRPr>
          </a:p>
        </p:txBody>
      </p:sp>
      <p:sp>
        <p:nvSpPr>
          <p:cNvPr id="5" name="TextBox 4"/>
          <p:cNvSpPr txBox="1"/>
          <p:nvPr/>
        </p:nvSpPr>
        <p:spPr>
          <a:xfrm>
            <a:off x="400050" y="1676400"/>
            <a:ext cx="8743950" cy="1015663"/>
          </a:xfrm>
          <a:prstGeom prst="rect">
            <a:avLst/>
          </a:prstGeom>
          <a:noFill/>
        </p:spPr>
        <p:txBody>
          <a:bodyPr wrap="square" rtlCol="0">
            <a:spAutoFit/>
          </a:bodyPr>
          <a:lstStyle/>
          <a:p>
            <a:r>
              <a:rPr lang="en-US" sz="3000" b="1" dirty="0" smtClean="0">
                <a:solidFill>
                  <a:schemeClr val="tx1">
                    <a:lumMod val="85000"/>
                    <a:lumOff val="15000"/>
                  </a:schemeClr>
                </a:solidFill>
                <a:latin typeface="Century Gothic" pitchFamily="34" charset="0"/>
                <a:cs typeface="Sintony"/>
              </a:rPr>
              <a:t>“IF I COULD SHOW YOU A WAY TO  </a:t>
            </a:r>
          </a:p>
          <a:p>
            <a:r>
              <a:rPr lang="en-US" sz="2200" b="1" dirty="0" smtClean="0">
                <a:solidFill>
                  <a:schemeClr val="tx1">
                    <a:lumMod val="85000"/>
                    <a:lumOff val="15000"/>
                  </a:schemeClr>
                </a:solidFill>
                <a:latin typeface="Century Gothic" pitchFamily="34" charset="0"/>
                <a:cs typeface="Sintony"/>
              </a:rPr>
              <a:t>  </a:t>
            </a:r>
            <a:r>
              <a:rPr lang="en-US" sz="3000" b="1" dirty="0" smtClean="0">
                <a:solidFill>
                  <a:schemeClr val="tx1">
                    <a:lumMod val="85000"/>
                    <a:lumOff val="15000"/>
                  </a:schemeClr>
                </a:solidFill>
                <a:latin typeface="Century Gothic" pitchFamily="34" charset="0"/>
                <a:cs typeface="Sintony"/>
              </a:rPr>
              <a:t>GET YOUR BUSINESS SEEN BY…</a:t>
            </a:r>
            <a:endParaRPr lang="en-US" sz="3000" b="1" dirty="0">
              <a:solidFill>
                <a:schemeClr val="tx1">
                  <a:lumMod val="85000"/>
                  <a:lumOff val="15000"/>
                </a:schemeClr>
              </a:solidFill>
              <a:latin typeface="Century Gothic" pitchFamily="34" charset="0"/>
              <a:cs typeface="Sintony"/>
            </a:endParaRPr>
          </a:p>
        </p:txBody>
      </p:sp>
      <p:sp>
        <p:nvSpPr>
          <p:cNvPr id="6" name="Content Placeholder 6"/>
          <p:cNvSpPr txBox="1">
            <a:spLocks/>
          </p:cNvSpPr>
          <p:nvPr/>
        </p:nvSpPr>
        <p:spPr>
          <a:xfrm>
            <a:off x="685800" y="2819400"/>
            <a:ext cx="8458200" cy="1392369"/>
          </a:xfrm>
          <a:prstGeom prst="rect">
            <a:avLst/>
          </a:prstGeom>
        </p:spPr>
        <p:txBody>
          <a:bodyPr wrap="square">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40000"/>
              </a:lnSpc>
              <a:buNone/>
            </a:pPr>
            <a:r>
              <a:rPr lang="en-US" sz="1400" dirty="0" smtClean="0">
                <a:solidFill>
                  <a:schemeClr val="tx1">
                    <a:lumMod val="85000"/>
                    <a:lumOff val="15000"/>
                  </a:schemeClr>
                </a:solidFill>
                <a:latin typeface="Century Gothic" pitchFamily="34" charset="0"/>
                <a:cs typeface="Source Sans Pro"/>
              </a:rPr>
              <a:t>… people who have </a:t>
            </a:r>
            <a:r>
              <a:rPr lang="en-US" sz="1400" b="1" dirty="0" smtClean="0">
                <a:solidFill>
                  <a:schemeClr val="tx1">
                    <a:lumMod val="85000"/>
                    <a:lumOff val="15000"/>
                  </a:schemeClr>
                </a:solidFill>
                <a:latin typeface="Century Gothic" pitchFamily="34" charset="0"/>
                <a:cs typeface="Source Sans Pro"/>
              </a:rPr>
              <a:t>visited your website</a:t>
            </a:r>
            <a:r>
              <a:rPr lang="en-US" sz="1400" dirty="0" smtClean="0">
                <a:solidFill>
                  <a:schemeClr val="tx1">
                    <a:lumMod val="85000"/>
                    <a:lumOff val="15000"/>
                  </a:schemeClr>
                </a:solidFill>
                <a:latin typeface="Century Gothic" pitchFamily="34" charset="0"/>
                <a:cs typeface="Source Sans Pro"/>
              </a:rPr>
              <a:t>, and then left…</a:t>
            </a:r>
          </a:p>
          <a:p>
            <a:pPr marL="0" indent="0">
              <a:lnSpc>
                <a:spcPct val="140000"/>
              </a:lnSpc>
              <a:buNone/>
            </a:pPr>
            <a:r>
              <a:rPr lang="en-US" sz="1400" dirty="0">
                <a:solidFill>
                  <a:schemeClr val="tx1">
                    <a:lumMod val="85000"/>
                    <a:lumOff val="15000"/>
                  </a:schemeClr>
                </a:solidFill>
                <a:latin typeface="Century Gothic" pitchFamily="34" charset="0"/>
                <a:cs typeface="Source Sans Pro"/>
              </a:rPr>
              <a:t>… people </a:t>
            </a:r>
            <a:r>
              <a:rPr lang="en-US" sz="1400" b="1" dirty="0">
                <a:solidFill>
                  <a:schemeClr val="tx1">
                    <a:lumMod val="85000"/>
                    <a:lumOff val="15000"/>
                  </a:schemeClr>
                </a:solidFill>
                <a:latin typeface="Century Gothic" pitchFamily="34" charset="0"/>
                <a:cs typeface="Source Sans Pro"/>
              </a:rPr>
              <a:t>within your service area </a:t>
            </a:r>
            <a:r>
              <a:rPr lang="en-US" sz="1400" dirty="0">
                <a:solidFill>
                  <a:schemeClr val="tx1">
                    <a:lumMod val="85000"/>
                    <a:lumOff val="15000"/>
                  </a:schemeClr>
                </a:solidFill>
                <a:latin typeface="Century Gothic" pitchFamily="34" charset="0"/>
                <a:cs typeface="Source Sans Pro"/>
              </a:rPr>
              <a:t>who use laptops, desktops, tablets and mobile devices</a:t>
            </a:r>
            <a:r>
              <a:rPr lang="en-US" sz="1400" dirty="0" smtClean="0">
                <a:solidFill>
                  <a:schemeClr val="tx1">
                    <a:lumMod val="85000"/>
                    <a:lumOff val="15000"/>
                  </a:schemeClr>
                </a:solidFill>
                <a:latin typeface="Century Gothic" pitchFamily="34" charset="0"/>
                <a:cs typeface="Source Sans Pro"/>
              </a:rPr>
              <a:t>…</a:t>
            </a:r>
          </a:p>
          <a:p>
            <a:pPr marL="0" indent="0">
              <a:lnSpc>
                <a:spcPct val="140000"/>
              </a:lnSpc>
              <a:buNone/>
            </a:pPr>
            <a:r>
              <a:rPr lang="en-US" sz="1400" dirty="0" smtClean="0">
                <a:solidFill>
                  <a:schemeClr val="tx1">
                    <a:lumMod val="85000"/>
                    <a:lumOff val="15000"/>
                  </a:schemeClr>
                </a:solidFill>
                <a:latin typeface="Century Gothic" pitchFamily="34" charset="0"/>
                <a:cs typeface="Source Sans Pro"/>
              </a:rPr>
              <a:t>… people who are </a:t>
            </a:r>
            <a:r>
              <a:rPr lang="en-US" sz="1400" b="1" dirty="0" smtClean="0">
                <a:solidFill>
                  <a:schemeClr val="tx1">
                    <a:lumMod val="85000"/>
                    <a:lumOff val="15000"/>
                  </a:schemeClr>
                </a:solidFill>
                <a:latin typeface="Century Gothic" pitchFamily="34" charset="0"/>
                <a:cs typeface="Source Sans Pro"/>
              </a:rPr>
              <a:t>searching for your products and services</a:t>
            </a:r>
            <a:r>
              <a:rPr lang="en-US" sz="1400" dirty="0" smtClean="0">
                <a:solidFill>
                  <a:schemeClr val="tx1">
                    <a:lumMod val="85000"/>
                    <a:lumOff val="15000"/>
                  </a:schemeClr>
                </a:solidFill>
                <a:latin typeface="Century Gothic" pitchFamily="34" charset="0"/>
                <a:cs typeface="Source Sans Pro"/>
              </a:rPr>
              <a:t>…</a:t>
            </a:r>
          </a:p>
          <a:p>
            <a:pPr marL="0" indent="0">
              <a:lnSpc>
                <a:spcPct val="140000"/>
              </a:lnSpc>
              <a:buNone/>
            </a:pPr>
            <a:r>
              <a:rPr lang="en-US" sz="1400" dirty="0" smtClean="0">
                <a:solidFill>
                  <a:schemeClr val="tx1">
                    <a:lumMod val="85000"/>
                    <a:lumOff val="15000"/>
                  </a:schemeClr>
                </a:solidFill>
                <a:latin typeface="Century Gothic" pitchFamily="34" charset="0"/>
                <a:cs typeface="Source Sans Pro"/>
              </a:rPr>
              <a:t>… people who are </a:t>
            </a:r>
            <a:r>
              <a:rPr lang="en-US" sz="1400" b="1" dirty="0" smtClean="0">
                <a:solidFill>
                  <a:schemeClr val="tx1">
                    <a:lumMod val="85000"/>
                    <a:lumOff val="15000"/>
                  </a:schemeClr>
                </a:solidFill>
                <a:latin typeface="Century Gothic" pitchFamily="34" charset="0"/>
                <a:cs typeface="Source Sans Pro"/>
              </a:rPr>
              <a:t>reading content related to what you sell</a:t>
            </a:r>
            <a:r>
              <a:rPr lang="en-US" sz="1400" dirty="0" smtClean="0">
                <a:solidFill>
                  <a:schemeClr val="tx1">
                    <a:lumMod val="85000"/>
                    <a:lumOff val="15000"/>
                  </a:schemeClr>
                </a:solidFill>
                <a:latin typeface="Century Gothic" pitchFamily="34" charset="0"/>
                <a:cs typeface="Source Sans Pro"/>
              </a:rPr>
              <a:t>…</a:t>
            </a:r>
          </a:p>
        </p:txBody>
      </p:sp>
      <p:sp>
        <p:nvSpPr>
          <p:cNvPr id="7" name="TextBox 6"/>
          <p:cNvSpPr txBox="1">
            <a:spLocks/>
          </p:cNvSpPr>
          <p:nvPr/>
        </p:nvSpPr>
        <p:spPr>
          <a:xfrm>
            <a:off x="0" y="5134797"/>
            <a:ext cx="9144000" cy="780580"/>
          </a:xfrm>
          <a:prstGeom prst="rect">
            <a:avLst/>
          </a:prstGeom>
          <a:solidFill>
            <a:schemeClr val="bg2"/>
          </a:solidFill>
        </p:spPr>
        <p:txBody>
          <a:bodyPr wrap="square" rtlCol="0" anchor="ctr">
            <a:noAutofit/>
          </a:bodyPr>
          <a:lstStyle/>
          <a:p>
            <a:pPr algn="ctr"/>
            <a:r>
              <a:rPr lang="en-US" sz="2000" b="1" dirty="0" smtClean="0">
                <a:solidFill>
                  <a:schemeClr val="tx1">
                    <a:lumMod val="85000"/>
                    <a:lumOff val="15000"/>
                  </a:schemeClr>
                </a:solidFill>
                <a:latin typeface="Century Gothic" pitchFamily="34" charset="0"/>
                <a:cs typeface="Sintony"/>
              </a:rPr>
              <a:t>…WOULD THAT BE OF INTEREST TO YOU?”…</a:t>
            </a:r>
            <a:endParaRPr lang="en-US" sz="2000" b="1" dirty="0">
              <a:solidFill>
                <a:schemeClr val="tx1">
                  <a:lumMod val="85000"/>
                  <a:lumOff val="15000"/>
                </a:schemeClr>
              </a:solidFill>
              <a:latin typeface="Century Gothic" pitchFamily="34" charset="0"/>
              <a:cs typeface="Sintony"/>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Box 4"/>
          <p:cNvSpPr txBox="1">
            <a:spLocks noChangeArrowheads="1"/>
          </p:cNvSpPr>
          <p:nvPr/>
        </p:nvSpPr>
        <p:spPr bwMode="auto">
          <a:xfrm>
            <a:off x="228600" y="1447800"/>
            <a:ext cx="8915400" cy="647700"/>
          </a:xfrm>
          <a:prstGeom prst="rect">
            <a:avLst/>
          </a:prstGeom>
          <a:noFill/>
          <a:ln w="9525">
            <a:noFill/>
            <a:miter lim="800000"/>
            <a:headEnd/>
            <a:tailEnd/>
          </a:ln>
        </p:spPr>
        <p:txBody>
          <a:bodyPr wrap="square">
            <a:spAutoFit/>
          </a:bodyPr>
          <a:lstStyle/>
          <a:p>
            <a:pPr algn="ctr"/>
            <a:r>
              <a:rPr lang="en-US" altLang="en-US" i="1" dirty="0">
                <a:latin typeface="Century Gothic" pitchFamily="34" charset="0"/>
              </a:rPr>
              <a:t>Google Analytics and custom UTM codes help advertisers better understand the behavior of their website visitors. </a:t>
            </a:r>
            <a:r>
              <a:rPr lang="en-US" altLang="en-US" b="1" i="1" dirty="0">
                <a:solidFill>
                  <a:srgbClr val="00B0F0"/>
                </a:solidFill>
                <a:latin typeface="Century Gothic" pitchFamily="34" charset="0"/>
              </a:rPr>
              <a:t>But how do you track them?</a:t>
            </a:r>
          </a:p>
        </p:txBody>
      </p:sp>
      <p:pic>
        <p:nvPicPr>
          <p:cNvPr id="11269" name="Picture 9"/>
          <p:cNvPicPr>
            <a:picLocks noChangeAspect="1"/>
          </p:cNvPicPr>
          <p:nvPr/>
        </p:nvPicPr>
        <p:blipFill>
          <a:blip r:embed="rId2" cstate="print"/>
          <a:srcRect/>
          <a:stretch>
            <a:fillRect/>
          </a:stretch>
        </p:blipFill>
        <p:spPr bwMode="auto">
          <a:xfrm>
            <a:off x="228600" y="2133600"/>
            <a:ext cx="4668430" cy="4288883"/>
          </a:xfrm>
          <a:prstGeom prst="rect">
            <a:avLst/>
          </a:prstGeom>
          <a:noFill/>
          <a:ln w="9525">
            <a:noFill/>
            <a:miter lim="800000"/>
            <a:headEnd/>
            <a:tailEnd/>
          </a:ln>
        </p:spPr>
      </p:pic>
      <p:sp>
        <p:nvSpPr>
          <p:cNvPr id="11" name="TextBox 10"/>
          <p:cNvSpPr txBox="1"/>
          <p:nvPr/>
        </p:nvSpPr>
        <p:spPr>
          <a:xfrm>
            <a:off x="4953000" y="2286000"/>
            <a:ext cx="3886200" cy="4185761"/>
          </a:xfrm>
          <a:prstGeom prst="rect">
            <a:avLst/>
          </a:prstGeom>
          <a:noFill/>
        </p:spPr>
        <p:txBody>
          <a:bodyPr wrap="square">
            <a:spAutoFit/>
          </a:bodyPr>
          <a:lstStyle/>
          <a:p>
            <a:pPr>
              <a:defRPr/>
            </a:pPr>
            <a:r>
              <a:rPr lang="en-US" sz="1400" b="1" dirty="0">
                <a:latin typeface="Century Gothic" pitchFamily="34" charset="0"/>
                <a:cs typeface="Arial" panose="020B0604020202020204" pitchFamily="34" charset="0"/>
              </a:rPr>
              <a:t>Tracking specific campaigns within Google Analytics is as simple as following these steps:</a:t>
            </a:r>
          </a:p>
          <a:p>
            <a:pPr>
              <a:defRPr/>
            </a:pPr>
            <a:endParaRPr lang="en-US" sz="1400" b="1" dirty="0">
              <a:latin typeface="Century Gothic" pitchFamily="34" charset="0"/>
              <a:cs typeface="Arial" panose="020B0604020202020204" pitchFamily="34" charset="0"/>
            </a:endParaRPr>
          </a:p>
          <a:p>
            <a:pPr marL="285750" indent="-285750">
              <a:buFont typeface="Courier New" panose="02070309020205020404" pitchFamily="49" charset="0"/>
              <a:buChar char="o"/>
              <a:defRPr/>
            </a:pPr>
            <a:r>
              <a:rPr lang="en-US" sz="1400" dirty="0">
                <a:latin typeface="Century Gothic" pitchFamily="34" charset="0"/>
                <a:cs typeface="Arial" panose="020B0604020202020204" pitchFamily="34" charset="0"/>
              </a:rPr>
              <a:t>Click on </a:t>
            </a:r>
            <a:r>
              <a:rPr lang="en-US" sz="1400" b="1" dirty="0">
                <a:solidFill>
                  <a:srgbClr val="00B0F0"/>
                </a:solidFill>
                <a:latin typeface="Century Gothic" pitchFamily="34" charset="0"/>
                <a:cs typeface="Arial" panose="020B0604020202020204" pitchFamily="34" charset="0"/>
              </a:rPr>
              <a:t>Acquisition&gt;All Traffic&gt;Source/Medium</a:t>
            </a:r>
          </a:p>
          <a:p>
            <a:pPr marL="742950" lvl="1" indent="-285750">
              <a:buFont typeface="Wingdings" panose="05000000000000000000" pitchFamily="2" charset="2"/>
              <a:buChar char="v"/>
              <a:defRPr/>
            </a:pPr>
            <a:r>
              <a:rPr lang="en-US" sz="1400" dirty="0">
                <a:latin typeface="Century Gothic" pitchFamily="34" charset="0"/>
                <a:cs typeface="Arial" panose="020B0604020202020204" pitchFamily="34" charset="0"/>
              </a:rPr>
              <a:t>This page allows you to view combined traffic from the site or agency the ads originated, plus the way they run (i.e. banner, mobile, social, Facebook, etc.) </a:t>
            </a:r>
          </a:p>
          <a:p>
            <a:pPr marL="742950" lvl="1" indent="-285750">
              <a:buFont typeface="Courier New" panose="02070309020205020404" pitchFamily="49" charset="0"/>
              <a:buChar char="o"/>
              <a:defRPr/>
            </a:pPr>
            <a:endParaRPr lang="en-US" sz="1400" dirty="0">
              <a:latin typeface="Century Gothic" pitchFamily="34" charset="0"/>
              <a:cs typeface="Arial" panose="020B0604020202020204" pitchFamily="34" charset="0"/>
            </a:endParaRPr>
          </a:p>
          <a:p>
            <a:pPr marL="285750" indent="-285750">
              <a:buFont typeface="Courier New" panose="02070309020205020404" pitchFamily="49" charset="0"/>
              <a:buChar char="o"/>
              <a:defRPr/>
            </a:pPr>
            <a:r>
              <a:rPr lang="en-US" sz="1400" dirty="0">
                <a:latin typeface="Century Gothic" pitchFamily="34" charset="0"/>
                <a:cs typeface="Arial" panose="020B0604020202020204" pitchFamily="34" charset="0"/>
              </a:rPr>
              <a:t>Select </a:t>
            </a:r>
            <a:r>
              <a:rPr lang="en-US" sz="1400" b="1" dirty="0">
                <a:solidFill>
                  <a:srgbClr val="00B0F0"/>
                </a:solidFill>
                <a:latin typeface="Century Gothic" pitchFamily="34" charset="0"/>
                <a:cs typeface="Arial" panose="020B0604020202020204" pitchFamily="34" charset="0"/>
              </a:rPr>
              <a:t>Secondary Dimension</a:t>
            </a:r>
            <a:r>
              <a:rPr lang="en-US" sz="1400" dirty="0">
                <a:latin typeface="Century Gothic" pitchFamily="34" charset="0"/>
                <a:cs typeface="Arial" panose="020B0604020202020204" pitchFamily="34" charset="0"/>
              </a:rPr>
              <a:t>, and type in “</a:t>
            </a:r>
            <a:r>
              <a:rPr lang="en-US" sz="1400" b="1" dirty="0">
                <a:solidFill>
                  <a:srgbClr val="00B0F0"/>
                </a:solidFill>
                <a:latin typeface="Century Gothic" pitchFamily="34" charset="0"/>
                <a:cs typeface="Arial" panose="020B0604020202020204" pitchFamily="34" charset="0"/>
              </a:rPr>
              <a:t>Campaign</a:t>
            </a:r>
            <a:r>
              <a:rPr lang="en-US" sz="1400" dirty="0">
                <a:latin typeface="Century Gothic" pitchFamily="34" charset="0"/>
                <a:cs typeface="Arial" panose="020B0604020202020204" pitchFamily="34" charset="0"/>
              </a:rPr>
              <a:t>”</a:t>
            </a:r>
          </a:p>
          <a:p>
            <a:pPr marL="742950" lvl="1" indent="-285750">
              <a:buFont typeface="Wingdings" panose="05000000000000000000" pitchFamily="2" charset="2"/>
              <a:buChar char="v"/>
              <a:defRPr/>
            </a:pPr>
            <a:r>
              <a:rPr lang="en-US" sz="1400" dirty="0">
                <a:latin typeface="Century Gothic" pitchFamily="34" charset="0"/>
                <a:cs typeface="Arial" panose="020B0604020202020204" pitchFamily="34" charset="0"/>
              </a:rPr>
              <a:t>This will allow you to break down traffic by the Campaign Name field entered in the URL Builder, including ad sizes (if used in the URL).</a:t>
            </a:r>
          </a:p>
        </p:txBody>
      </p:sp>
      <p:sp>
        <p:nvSpPr>
          <p:cNvPr id="9" name="Title 8"/>
          <p:cNvSpPr>
            <a:spLocks noGrp="1"/>
          </p:cNvSpPr>
          <p:nvPr>
            <p:ph type="title"/>
          </p:nvPr>
        </p:nvSpPr>
        <p:spPr>
          <a:xfrm>
            <a:off x="381000" y="152400"/>
            <a:ext cx="8229600" cy="1143000"/>
          </a:xfrm>
        </p:spPr>
        <p:txBody>
          <a:bodyPr/>
          <a:lstStyle/>
          <a:p>
            <a:r>
              <a:rPr lang="en-US" dirty="0" smtClean="0"/>
              <a:t>Tracking UTM Codes</a:t>
            </a:r>
            <a:endParaRPr lang="en-US" dirty="0"/>
          </a:p>
        </p:txBody>
      </p:sp>
      <p:sp>
        <p:nvSpPr>
          <p:cNvPr id="17" name="Oval 16"/>
          <p:cNvSpPr/>
          <p:nvPr/>
        </p:nvSpPr>
        <p:spPr>
          <a:xfrm>
            <a:off x="914400" y="2362200"/>
            <a:ext cx="1295400" cy="3810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04800" y="5257800"/>
            <a:ext cx="4800600" cy="45720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dirty="0" smtClean="0"/>
              <a:t>Why choose us?</a:t>
            </a:r>
          </a:p>
        </p:txBody>
      </p:sp>
      <p:sp>
        <p:nvSpPr>
          <p:cNvPr id="2" name="Content Placeholder 1"/>
          <p:cNvSpPr>
            <a:spLocks noGrp="1"/>
          </p:cNvSpPr>
          <p:nvPr>
            <p:ph idx="1"/>
          </p:nvPr>
        </p:nvSpPr>
        <p:spPr>
          <a:xfrm>
            <a:off x="457200" y="1524000"/>
            <a:ext cx="8229600" cy="4800600"/>
          </a:xfrm>
        </p:spPr>
        <p:txBody>
          <a:bodyPr>
            <a:normAutofit fontScale="62500" lnSpcReduction="20000"/>
          </a:bodyPr>
          <a:lstStyle/>
          <a:p>
            <a:pPr>
              <a:buNone/>
            </a:pPr>
            <a:r>
              <a:rPr lang="en-US" sz="3200" b="1" dirty="0" smtClean="0"/>
              <a:t>Why Choose Lee Enterprises to manage your campaign- </a:t>
            </a:r>
            <a:endParaRPr lang="en-US" sz="3200" dirty="0" smtClean="0"/>
          </a:p>
          <a:p>
            <a:pPr>
              <a:buFont typeface="Wingdings" pitchFamily="2" charset="2"/>
              <a:buChar char="§"/>
            </a:pPr>
            <a:r>
              <a:rPr lang="en-US" sz="3200" b="1" dirty="0" smtClean="0"/>
              <a:t>We are performance driven: </a:t>
            </a:r>
            <a:r>
              <a:rPr lang="en-US" sz="2900" dirty="0" smtClean="0"/>
              <a:t>Partnering with us allows for continuous optimization of performance and results. Our campaigns are not optimized by machines – they are optimized by Lee </a:t>
            </a:r>
            <a:r>
              <a:rPr lang="en-US" sz="2900" dirty="0" err="1" smtClean="0"/>
              <a:t>Ent</a:t>
            </a:r>
            <a:r>
              <a:rPr lang="en-US" sz="2900" dirty="0" smtClean="0"/>
              <a:t>. campaign managers who have a stake in each order they set up and continually optimize throughout the duration of the campaign. </a:t>
            </a:r>
          </a:p>
          <a:p>
            <a:pPr lvl="1">
              <a:buFont typeface="Wingdings" pitchFamily="2" charset="2"/>
              <a:buChar char="v"/>
            </a:pPr>
            <a:r>
              <a:rPr lang="en-US" dirty="0" smtClean="0"/>
              <a:t>We actually invested to have a seat on the ad exchanges. Giving us access to over 50 ad exchanges including Google, Yahoo, Bing which include top media publishers like ESPN, Martha Stewart Living, New York Times, Travel Magazine and thousands of other brand safe websites.  </a:t>
            </a:r>
          </a:p>
          <a:p>
            <a:pPr lvl="1">
              <a:buFont typeface="Wingdings" pitchFamily="2" charset="2"/>
              <a:buChar char="v"/>
            </a:pPr>
            <a:r>
              <a:rPr lang="en-US" dirty="0" smtClean="0"/>
              <a:t>When we manage a campaign for our customers e will move impressions around the platform (ad exchanges) to maximize performance and get the best possible results - so it is not a set and forget it mindset. </a:t>
            </a:r>
            <a:endParaRPr lang="en-US" sz="3700" dirty="0" smtClean="0"/>
          </a:p>
          <a:p>
            <a:pPr lvl="1">
              <a:buFont typeface="Wingdings" pitchFamily="2" charset="2"/>
              <a:buChar char="v"/>
            </a:pPr>
            <a:r>
              <a:rPr lang="en-US" dirty="0" smtClean="0"/>
              <a:t>There are billions of daily impressions to choose from and what we do for our customers is buy impressions (on the web &amp; mobile) based on the customer’s business goals under various targets and then as it runs, </a:t>
            </a:r>
            <a:r>
              <a:rPr lang="en-US" i="1" dirty="0" smtClean="0"/>
              <a:t>we continually modify for optimal </a:t>
            </a:r>
            <a:r>
              <a:rPr lang="en-US" i="1" dirty="0" err="1" smtClean="0"/>
              <a:t>viewabilty</a:t>
            </a:r>
            <a:r>
              <a:rPr lang="en-US" i="1" dirty="0" smtClean="0"/>
              <a:t>, reach and interaction</a:t>
            </a:r>
            <a:r>
              <a:rPr lang="en-US" dirty="0" smtClean="0"/>
              <a:t>.</a:t>
            </a:r>
            <a:endParaRPr lang="en-US" sz="3700" dirty="0" smtClean="0"/>
          </a:p>
          <a:p>
            <a:pPr lvl="1">
              <a:buFont typeface="Wingdings" pitchFamily="2" charset="2"/>
              <a:buChar char="v"/>
            </a:pPr>
            <a:r>
              <a:rPr lang="en-US" dirty="0" smtClean="0"/>
              <a:t>Based on the customer’s goals and who their best customer is,  we buy targeted impressions for the customer on various sites by setting up audience targets (such as behavior, contextual, search, job title, retargeting, HHI, demographics, etc). We DO NOT SELL TARGETS (such as the aforementioned)… but rather audience based on the needs and goals.</a:t>
            </a:r>
            <a:endParaRPr lang="en-US" sz="3700" dirty="0" smtClean="0"/>
          </a:p>
          <a:p>
            <a:pPr lvl="1">
              <a:buFont typeface="Wingdings" pitchFamily="2" charset="2"/>
              <a:buChar char="v"/>
            </a:pPr>
            <a:r>
              <a:rPr lang="en-US" b="1" dirty="0" smtClean="0"/>
              <a:t>Analytics provided on all digital products for campaign analysis weekly.</a:t>
            </a:r>
            <a:endParaRPr lang="en-US" sz="3700"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dirty="0" smtClean="0"/>
              <a:t>Why choose us?</a:t>
            </a:r>
          </a:p>
        </p:txBody>
      </p:sp>
      <p:sp>
        <p:nvSpPr>
          <p:cNvPr id="2" name="Content Placeholder 1"/>
          <p:cNvSpPr>
            <a:spLocks noGrp="1"/>
          </p:cNvSpPr>
          <p:nvPr>
            <p:ph idx="1"/>
          </p:nvPr>
        </p:nvSpPr>
        <p:spPr>
          <a:xfrm>
            <a:off x="457200" y="1600200"/>
            <a:ext cx="8229600" cy="4648200"/>
          </a:xfrm>
        </p:spPr>
        <p:txBody>
          <a:bodyPr>
            <a:normAutofit fontScale="77500" lnSpcReduction="20000"/>
          </a:bodyPr>
          <a:lstStyle/>
          <a:p>
            <a:pPr>
              <a:buFont typeface="Wingdings" pitchFamily="2" charset="2"/>
              <a:buChar char="§"/>
            </a:pPr>
            <a:r>
              <a:rPr lang="en-US" sz="3200" b="1" dirty="0" smtClean="0"/>
              <a:t>Targeted audience to drive activation and ROI</a:t>
            </a:r>
            <a:endParaRPr lang="en-US" sz="4000" dirty="0" smtClean="0"/>
          </a:p>
          <a:p>
            <a:pPr lvl="1">
              <a:buFont typeface="Wingdings" pitchFamily="2" charset="2"/>
              <a:buChar char="v"/>
            </a:pPr>
            <a:r>
              <a:rPr lang="en-US" dirty="0" smtClean="0"/>
              <a:t>We have tested and vetted many vendors and ad exchanges in this space; running campaigns simultaneously in order to determine the best quality ad sites and exchanges for our customers to drive results.</a:t>
            </a:r>
          </a:p>
          <a:p>
            <a:pPr lvl="1">
              <a:buFont typeface="Wingdings" pitchFamily="2" charset="2"/>
              <a:buChar char="v"/>
            </a:pPr>
            <a:r>
              <a:rPr lang="en-US" dirty="0" smtClean="0"/>
              <a:t>We can target extended audiences in specific DMA’s wherever they are online with our access to over 50 ad exchanges including Google, Yahoo, Bing which include top media publishers (BH Media, Scripps, McClatchy) and other brand safe websites.</a:t>
            </a:r>
            <a:endParaRPr lang="en-US" sz="3700" dirty="0" smtClean="0"/>
          </a:p>
          <a:p>
            <a:pPr lvl="1">
              <a:buFont typeface="Wingdings" pitchFamily="2" charset="2"/>
              <a:buChar char="v"/>
            </a:pPr>
            <a:r>
              <a:rPr lang="en-US" dirty="0" smtClean="0"/>
              <a:t>We have access to over 30 billion impressions per day to </a:t>
            </a:r>
            <a:r>
              <a:rPr lang="en-US" b="1" dirty="0" smtClean="0"/>
              <a:t>quality</a:t>
            </a:r>
            <a:r>
              <a:rPr lang="en-US" dirty="0" smtClean="0"/>
              <a:t> and brand safe websites.</a:t>
            </a:r>
          </a:p>
          <a:p>
            <a:pPr lvl="1">
              <a:buFont typeface="Wingdings" pitchFamily="2" charset="2"/>
              <a:buChar char="v"/>
            </a:pPr>
            <a:r>
              <a:rPr lang="en-US" dirty="0" smtClean="0"/>
              <a:t>We own the largest and most affluent local audiences in our markets and have access to guaranteed impressions on all of Lee Enterprises’ owned and operated sites (50+); these are well respected and highly read sites within each of Lee’s markets.</a:t>
            </a:r>
            <a:endParaRPr lang="en-US" sz="3700" dirty="0" smtClean="0"/>
          </a:p>
          <a:p>
            <a:pPr lvl="2"/>
            <a:r>
              <a:rPr lang="en-US" sz="2500" dirty="0" smtClean="0"/>
              <a:t>Other networks may purchase our sites but the impressions and ad positions are </a:t>
            </a:r>
            <a:r>
              <a:rPr lang="en-US" sz="2500" b="1" i="1" u="sng" dirty="0" smtClean="0"/>
              <a:t>never</a:t>
            </a:r>
            <a:r>
              <a:rPr lang="en-US" sz="2500" dirty="0" smtClean="0"/>
              <a:t> guaranteed. </a:t>
            </a:r>
            <a:endParaRPr lang="en-US" sz="3300" dirty="0" smtClean="0"/>
          </a:p>
          <a:p>
            <a:pPr lvl="2"/>
            <a:r>
              <a:rPr lang="en-US" sz="2500" dirty="0" smtClean="0"/>
              <a:t>We can also target our own audiences within our owned and operated sites.</a:t>
            </a:r>
            <a:endParaRPr lang="en-US" sz="3300" dirty="0"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2743200" y="1676400"/>
            <a:ext cx="3785936" cy="4495800"/>
            <a:chOff x="2743200" y="1676400"/>
            <a:chExt cx="3785936" cy="4495800"/>
          </a:xfrm>
        </p:grpSpPr>
        <p:pic>
          <p:nvPicPr>
            <p:cNvPr id="154626" name="Picture 2" descr="C:\Users\crpthomsu\Desktop\man sign.png"/>
            <p:cNvPicPr>
              <a:picLocks noChangeAspect="1" noChangeArrowheads="1"/>
            </p:cNvPicPr>
            <p:nvPr/>
          </p:nvPicPr>
          <p:blipFill>
            <a:blip r:embed="rId2" cstate="print">
              <a:clrChange>
                <a:clrFrom>
                  <a:srgbClr val="FFFFFF"/>
                </a:clrFrom>
                <a:clrTo>
                  <a:srgbClr val="FFFFFF">
                    <a:alpha val="0"/>
                  </a:srgbClr>
                </a:clrTo>
              </a:clrChange>
            </a:blip>
            <a:srcRect r="23353" b="17690"/>
            <a:stretch>
              <a:fillRect/>
            </a:stretch>
          </p:blipFill>
          <p:spPr bwMode="auto">
            <a:xfrm>
              <a:off x="2743200" y="1676400"/>
              <a:ext cx="3785936" cy="4495800"/>
            </a:xfrm>
            <a:prstGeom prst="rect">
              <a:avLst/>
            </a:prstGeom>
            <a:noFill/>
          </p:spPr>
        </p:pic>
        <p:sp>
          <p:nvSpPr>
            <p:cNvPr id="5" name="TextBox 4"/>
            <p:cNvSpPr txBox="1"/>
            <p:nvPr/>
          </p:nvSpPr>
          <p:spPr>
            <a:xfrm rot="406527">
              <a:off x="3505816" y="2119988"/>
              <a:ext cx="2438400" cy="1446550"/>
            </a:xfrm>
            <a:prstGeom prst="rect">
              <a:avLst/>
            </a:prstGeom>
            <a:noFill/>
          </p:spPr>
          <p:txBody>
            <a:bodyPr wrap="square" rtlCol="0">
              <a:spAutoFit/>
            </a:bodyPr>
            <a:lstStyle/>
            <a:p>
              <a:pPr algn="ctr"/>
              <a:r>
                <a:rPr lang="en-US" sz="4400" b="1" dirty="0" smtClean="0">
                  <a:solidFill>
                    <a:srgbClr val="FF0000"/>
                  </a:solidFill>
                  <a:latin typeface="Century Gothic" pitchFamily="34" charset="0"/>
                </a:rPr>
                <a:t>Thank you!</a:t>
              </a:r>
              <a:endParaRPr lang="en-US" sz="4400" b="1" dirty="0">
                <a:solidFill>
                  <a:srgbClr val="FF0000"/>
                </a:solidFill>
                <a:latin typeface="Century Gothic" pitchFamily="34" charset="0"/>
              </a:endParaRPr>
            </a:p>
          </p:txBody>
        </p:sp>
      </p:grpSp>
      <p:sp>
        <p:nvSpPr>
          <p:cNvPr id="6" name="Title 5"/>
          <p:cNvSpPr>
            <a:spLocks noGrp="1"/>
          </p:cNvSpPr>
          <p:nvPr>
            <p:ph type="title"/>
          </p:nvPr>
        </p:nvSpPr>
        <p:spPr/>
        <p:txBody>
          <a:bodyPr/>
          <a:lstStyle/>
          <a:p>
            <a:r>
              <a:rPr lang="en-US" dirty="0" smtClean="0"/>
              <a:t>Questions?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t>Identifying the Need</a:t>
            </a:r>
            <a:endParaRPr lang="en-US" sz="4000" dirty="0"/>
          </a:p>
        </p:txBody>
      </p:sp>
      <p:sp>
        <p:nvSpPr>
          <p:cNvPr id="19" name="Content Placeholder 2"/>
          <p:cNvSpPr>
            <a:spLocks noGrp="1"/>
          </p:cNvSpPr>
          <p:nvPr>
            <p:ph idx="1"/>
          </p:nvPr>
        </p:nvSpPr>
        <p:spPr/>
        <p:txBody>
          <a:bodyPr>
            <a:normAutofit fontScale="92500" lnSpcReduction="10000"/>
          </a:bodyPr>
          <a:lstStyle/>
          <a:p>
            <a:pPr>
              <a:buFont typeface="Arial" pitchFamily="34" charset="0"/>
              <a:buChar char="•"/>
            </a:pPr>
            <a:r>
              <a:rPr lang="en-US" dirty="0" smtClean="0"/>
              <a:t>Who is the existing customer base?</a:t>
            </a:r>
          </a:p>
          <a:p>
            <a:pPr lvl="2">
              <a:buFont typeface="Arial" pitchFamily="34" charset="0"/>
              <a:buChar char="•"/>
            </a:pPr>
            <a:r>
              <a:rPr lang="en-US" dirty="0" smtClean="0"/>
              <a:t>Geography </a:t>
            </a:r>
            <a:r>
              <a:rPr lang="en-US" sz="1900" dirty="0" smtClean="0"/>
              <a:t>(city, state, zip. . .)</a:t>
            </a:r>
          </a:p>
          <a:p>
            <a:pPr lvl="2">
              <a:buFont typeface="Arial" pitchFamily="34" charset="0"/>
              <a:buChar char="•"/>
            </a:pPr>
            <a:r>
              <a:rPr lang="en-US" dirty="0" smtClean="0"/>
              <a:t>Age </a:t>
            </a:r>
            <a:r>
              <a:rPr lang="en-US" sz="1900" dirty="0" smtClean="0"/>
              <a:t>(age span)</a:t>
            </a:r>
          </a:p>
          <a:p>
            <a:pPr lvl="2">
              <a:buFont typeface="Arial" pitchFamily="34" charset="0"/>
              <a:buChar char="•"/>
            </a:pPr>
            <a:r>
              <a:rPr lang="en-US" dirty="0" smtClean="0"/>
              <a:t>Gender</a:t>
            </a:r>
          </a:p>
          <a:p>
            <a:pPr lvl="2">
              <a:buFont typeface="Arial" pitchFamily="34" charset="0"/>
              <a:buChar char="•"/>
            </a:pPr>
            <a:r>
              <a:rPr lang="en-US" dirty="0" smtClean="0"/>
              <a:t>What needs is the business fulfilling?</a:t>
            </a:r>
          </a:p>
          <a:p>
            <a:pPr lvl="2">
              <a:buFont typeface="Arial" pitchFamily="34" charset="0"/>
              <a:buChar char="•"/>
            </a:pPr>
            <a:r>
              <a:rPr lang="en-US" dirty="0" smtClean="0"/>
              <a:t>What life styles do the existing clients have?</a:t>
            </a:r>
          </a:p>
          <a:p>
            <a:pPr lvl="2">
              <a:buFont typeface="Arial" pitchFamily="34" charset="0"/>
              <a:buChar char="•"/>
            </a:pPr>
            <a:r>
              <a:rPr lang="en-US" dirty="0" smtClean="0"/>
              <a:t>What occupations do they have?</a:t>
            </a:r>
          </a:p>
          <a:p>
            <a:pPr lvl="2">
              <a:buFont typeface="Arial" pitchFamily="34" charset="0"/>
              <a:buChar char="•"/>
            </a:pPr>
            <a:r>
              <a:rPr lang="en-US" dirty="0" smtClean="0"/>
              <a:t>What do they buy?</a:t>
            </a:r>
          </a:p>
          <a:p>
            <a:pPr lvl="2">
              <a:buFont typeface="Arial" pitchFamily="34" charset="0"/>
              <a:buChar char="•"/>
            </a:pPr>
            <a:r>
              <a:rPr lang="en-US" dirty="0" smtClean="0"/>
              <a:t>How much do they buy?</a:t>
            </a:r>
          </a:p>
          <a:p>
            <a:pPr lvl="2">
              <a:buFont typeface="Arial" pitchFamily="34" charset="0"/>
              <a:buChar char="•"/>
            </a:pPr>
            <a:r>
              <a:rPr lang="en-US" dirty="0" smtClean="0"/>
              <a:t>How often do they buy?</a:t>
            </a:r>
          </a:p>
          <a:p>
            <a:pPr lvl="2">
              <a:buNone/>
            </a:pPr>
            <a:endParaRPr lang="en-US" dirty="0" smtClean="0"/>
          </a:p>
          <a:p>
            <a:pPr>
              <a:buFont typeface="Arial" pitchFamily="34" charset="0"/>
              <a:buChar char="•"/>
            </a:pPr>
            <a:r>
              <a:rPr lang="en-US" dirty="0" smtClean="0"/>
              <a:t>Who are the people who should be coming in more?</a:t>
            </a:r>
          </a:p>
          <a:p>
            <a:pPr lvl="2">
              <a:buFont typeface="Arial" pitchFamily="34" charset="0"/>
              <a:buChar char="•"/>
            </a:pPr>
            <a:r>
              <a:rPr lang="en-US" dirty="0" smtClean="0"/>
              <a:t>What are those people like?</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http://t2.gstatic.com/images?q=tbn:ANd9GcTXRzPBBIUEWYkDEwNCaRjiEOxXB6LhOc-yS5LzT3xFhJGojsE1">
            <a:hlinkClick r:id="rId3"/>
          </p:cNvPr>
          <p:cNvPicPr>
            <a:picLocks noChangeAspect="1" noChangeArrowheads="1"/>
          </p:cNvPicPr>
          <p:nvPr/>
        </p:nvPicPr>
        <p:blipFill>
          <a:blip r:embed="rId4" cstate="print"/>
          <a:srcRect l="10000"/>
          <a:stretch>
            <a:fillRect/>
          </a:stretch>
        </p:blipFill>
        <p:spPr bwMode="auto">
          <a:xfrm flipH="1">
            <a:off x="5715000" y="4224280"/>
            <a:ext cx="3429000" cy="2633720"/>
          </a:xfrm>
          <a:prstGeom prst="rect">
            <a:avLst/>
          </a:prstGeom>
          <a:noFill/>
        </p:spPr>
      </p:pic>
      <p:sp>
        <p:nvSpPr>
          <p:cNvPr id="4" name="TextBox 3"/>
          <p:cNvSpPr txBox="1"/>
          <p:nvPr/>
        </p:nvSpPr>
        <p:spPr>
          <a:xfrm>
            <a:off x="533400" y="3200400"/>
            <a:ext cx="7543800" cy="2308324"/>
          </a:xfrm>
          <a:prstGeom prst="rect">
            <a:avLst/>
          </a:prstGeom>
          <a:noFill/>
        </p:spPr>
        <p:txBody>
          <a:bodyPr wrap="square" rtlCol="0">
            <a:spAutoFit/>
          </a:bodyPr>
          <a:lstStyle/>
          <a:p>
            <a:pPr>
              <a:buClr>
                <a:srgbClr val="98CA3C"/>
              </a:buClr>
              <a:buFont typeface="Wingdings" pitchFamily="2" charset="2"/>
              <a:buChar char="§"/>
            </a:pPr>
            <a:r>
              <a:rPr lang="en-US" sz="2000" dirty="0" smtClean="0">
                <a:latin typeface="Century Gothic" pitchFamily="34" charset="0"/>
              </a:rPr>
              <a:t> About their business goals</a:t>
            </a:r>
          </a:p>
          <a:p>
            <a:pPr>
              <a:buClr>
                <a:srgbClr val="98CA3C"/>
              </a:buClr>
              <a:buFont typeface="Wingdings" pitchFamily="2" charset="2"/>
              <a:buChar char="§"/>
            </a:pPr>
            <a:r>
              <a:rPr lang="en-US" sz="2000" dirty="0" smtClean="0">
                <a:latin typeface="Century Gothic" pitchFamily="34" charset="0"/>
              </a:rPr>
              <a:t> About their personal goals</a:t>
            </a:r>
          </a:p>
          <a:p>
            <a:pPr>
              <a:buClr>
                <a:srgbClr val="98CA3C"/>
              </a:buClr>
              <a:buFont typeface="Wingdings" pitchFamily="2" charset="2"/>
              <a:buChar char="§"/>
            </a:pPr>
            <a:r>
              <a:rPr lang="en-US" sz="2000" dirty="0" smtClean="0">
                <a:latin typeface="Century Gothic" pitchFamily="34" charset="0"/>
              </a:rPr>
              <a:t> About other advertising that they are doing</a:t>
            </a:r>
          </a:p>
          <a:p>
            <a:pPr>
              <a:buClr>
                <a:srgbClr val="98CA3C"/>
              </a:buClr>
              <a:buFont typeface="Wingdings" pitchFamily="2" charset="2"/>
              <a:buChar char="§"/>
            </a:pPr>
            <a:r>
              <a:rPr lang="en-US" sz="2000" dirty="0" smtClean="0">
                <a:latin typeface="Century Gothic" pitchFamily="34" charset="0"/>
              </a:rPr>
              <a:t> About their competitors</a:t>
            </a:r>
          </a:p>
          <a:p>
            <a:pPr>
              <a:buClr>
                <a:srgbClr val="98CA3C"/>
              </a:buClr>
              <a:buFont typeface="Wingdings" pitchFamily="2" charset="2"/>
              <a:buChar char="§"/>
            </a:pPr>
            <a:r>
              <a:rPr lang="en-US" sz="2000" dirty="0" smtClean="0">
                <a:latin typeface="Century Gothic" pitchFamily="34" charset="0"/>
              </a:rPr>
              <a:t> About their audience</a:t>
            </a:r>
          </a:p>
          <a:p>
            <a:pPr>
              <a:buClr>
                <a:srgbClr val="98CA3C"/>
              </a:buClr>
              <a:buFont typeface="Wingdings" pitchFamily="2" charset="2"/>
              <a:buChar char="§"/>
            </a:pPr>
            <a:r>
              <a:rPr lang="en-US" sz="2000" dirty="0" smtClean="0">
                <a:latin typeface="Century Gothic" pitchFamily="34" charset="0"/>
              </a:rPr>
              <a:t> About their best customer</a:t>
            </a:r>
          </a:p>
          <a:p>
            <a:pPr>
              <a:buClr>
                <a:schemeClr val="bg2">
                  <a:lumMod val="50000"/>
                </a:schemeClr>
              </a:buClr>
              <a:buFont typeface="Wingdings" pitchFamily="2" charset="2"/>
              <a:buChar char="§"/>
            </a:pPr>
            <a:endParaRPr lang="en-US" sz="2400" dirty="0">
              <a:latin typeface="Century Gothic" pitchFamily="34" charset="0"/>
            </a:endParaRPr>
          </a:p>
        </p:txBody>
      </p:sp>
      <p:sp>
        <p:nvSpPr>
          <p:cNvPr id="5" name="TextBox 4"/>
          <p:cNvSpPr txBox="1"/>
          <p:nvPr/>
        </p:nvSpPr>
        <p:spPr>
          <a:xfrm>
            <a:off x="533400" y="1600200"/>
            <a:ext cx="8382000" cy="830997"/>
          </a:xfrm>
          <a:prstGeom prst="rect">
            <a:avLst/>
          </a:prstGeom>
          <a:noFill/>
        </p:spPr>
        <p:txBody>
          <a:bodyPr wrap="square" rtlCol="0">
            <a:spAutoFit/>
          </a:bodyPr>
          <a:lstStyle/>
          <a:p>
            <a:r>
              <a:rPr lang="en-US" sz="2400" dirty="0" smtClean="0">
                <a:latin typeface="Century Gothic" pitchFamily="34" charset="0"/>
              </a:rPr>
              <a:t>Remember the goal of a needs assessment is not about fact finding, it is about </a:t>
            </a:r>
            <a:r>
              <a:rPr lang="en-US" sz="2400" b="1" dirty="0" smtClean="0">
                <a:latin typeface="Century Gothic" pitchFamily="34" charset="0"/>
              </a:rPr>
              <a:t>FINDING THE NEED</a:t>
            </a:r>
            <a:endParaRPr lang="en-US" sz="2400" b="1" dirty="0">
              <a:latin typeface="Century Gothic" pitchFamily="34" charset="0"/>
            </a:endParaRPr>
          </a:p>
        </p:txBody>
      </p:sp>
      <p:sp>
        <p:nvSpPr>
          <p:cNvPr id="6" name="TextBox 5"/>
          <p:cNvSpPr txBox="1"/>
          <p:nvPr/>
        </p:nvSpPr>
        <p:spPr>
          <a:xfrm>
            <a:off x="533400" y="2590800"/>
            <a:ext cx="3733800" cy="523220"/>
          </a:xfrm>
          <a:prstGeom prst="rect">
            <a:avLst/>
          </a:prstGeom>
          <a:noFill/>
        </p:spPr>
        <p:txBody>
          <a:bodyPr wrap="square" rtlCol="0">
            <a:spAutoFit/>
          </a:bodyPr>
          <a:lstStyle/>
          <a:p>
            <a:r>
              <a:rPr lang="en-US" sz="2800" b="1" dirty="0" smtClean="0">
                <a:latin typeface="Century Gothic" pitchFamily="34" charset="0"/>
              </a:rPr>
              <a:t>Ask Questions. . . </a:t>
            </a:r>
            <a:endParaRPr lang="en-US" sz="2800" b="1" dirty="0">
              <a:latin typeface="Century Gothic" pitchFamily="34" charset="0"/>
            </a:endParaRPr>
          </a:p>
        </p:txBody>
      </p:sp>
      <p:sp>
        <p:nvSpPr>
          <p:cNvPr id="8" name="Title 12"/>
          <p:cNvSpPr>
            <a:spLocks noGrp="1"/>
          </p:cNvSpPr>
          <p:nvPr>
            <p:ph type="title"/>
          </p:nvPr>
        </p:nvSpPr>
        <p:spPr/>
        <p:txBody>
          <a:bodyPr>
            <a:normAutofit/>
          </a:bodyPr>
          <a:lstStyle/>
          <a:p>
            <a:pPr algn="l"/>
            <a:r>
              <a:rPr lang="en-US" sz="4000" dirty="0" smtClean="0"/>
              <a:t>Identifying the Need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2536989"/>
            <a:ext cx="1828800" cy="769441"/>
          </a:xfrm>
          <a:prstGeom prst="rect">
            <a:avLst/>
          </a:prstGeom>
          <a:noFill/>
        </p:spPr>
        <p:txBody>
          <a:bodyPr wrap="square" rtlCol="0">
            <a:spAutoFit/>
          </a:bodyPr>
          <a:lstStyle/>
          <a:p>
            <a:r>
              <a:rPr lang="en-US" sz="4400" b="1" dirty="0" smtClean="0">
                <a:solidFill>
                  <a:srgbClr val="0070C0"/>
                </a:solidFill>
                <a:latin typeface="Aachen" pitchFamily="18" charset="0"/>
              </a:rPr>
              <a:t>age</a:t>
            </a:r>
            <a:endParaRPr lang="en-US" sz="4400" b="1" dirty="0">
              <a:solidFill>
                <a:srgbClr val="0070C0"/>
              </a:solidFill>
              <a:latin typeface="Aachen" pitchFamily="18" charset="0"/>
            </a:endParaRPr>
          </a:p>
        </p:txBody>
      </p:sp>
      <p:sp>
        <p:nvSpPr>
          <p:cNvPr id="7" name="TextBox 6"/>
          <p:cNvSpPr txBox="1"/>
          <p:nvPr/>
        </p:nvSpPr>
        <p:spPr>
          <a:xfrm>
            <a:off x="5867400" y="3773269"/>
            <a:ext cx="1796197" cy="646331"/>
          </a:xfrm>
          <a:prstGeom prst="rect">
            <a:avLst/>
          </a:prstGeom>
          <a:noFill/>
        </p:spPr>
        <p:txBody>
          <a:bodyPr wrap="none" rtlCol="0">
            <a:spAutoFit/>
          </a:bodyPr>
          <a:lstStyle/>
          <a:p>
            <a:r>
              <a:rPr lang="en-US" sz="3600" dirty="0" smtClean="0">
                <a:solidFill>
                  <a:srgbClr val="00B0F0"/>
                </a:solidFill>
                <a:latin typeface="Cooper Black" panose="0208090404030B020404" pitchFamily="18" charset="0"/>
              </a:rPr>
              <a:t>gender</a:t>
            </a:r>
            <a:endParaRPr lang="en-US" sz="3600" dirty="0">
              <a:solidFill>
                <a:srgbClr val="00B0F0"/>
              </a:solidFill>
              <a:latin typeface="Cooper Black" panose="0208090404030B020404" pitchFamily="18" charset="0"/>
            </a:endParaRPr>
          </a:p>
        </p:txBody>
      </p:sp>
      <p:sp>
        <p:nvSpPr>
          <p:cNvPr id="8" name="TextBox 7"/>
          <p:cNvSpPr txBox="1"/>
          <p:nvPr/>
        </p:nvSpPr>
        <p:spPr>
          <a:xfrm>
            <a:off x="2819400" y="3773269"/>
            <a:ext cx="2064989" cy="830997"/>
          </a:xfrm>
          <a:prstGeom prst="rect">
            <a:avLst/>
          </a:prstGeom>
          <a:noFill/>
        </p:spPr>
        <p:txBody>
          <a:bodyPr wrap="none" rtlCol="0">
            <a:spAutoFit/>
          </a:bodyPr>
          <a:lstStyle/>
          <a:p>
            <a:r>
              <a:rPr lang="en-US" sz="4800" b="1" i="1" dirty="0" smtClean="0">
                <a:solidFill>
                  <a:srgbClr val="92D050"/>
                </a:solidFill>
                <a:latin typeface="Times" pitchFamily="18" charset="0"/>
              </a:rPr>
              <a:t>income</a:t>
            </a:r>
            <a:endParaRPr lang="en-US" sz="4800" b="1" i="1" dirty="0">
              <a:solidFill>
                <a:srgbClr val="92D050"/>
              </a:solidFill>
              <a:latin typeface="Times" pitchFamily="18" charset="0"/>
            </a:endParaRPr>
          </a:p>
        </p:txBody>
      </p:sp>
      <p:sp>
        <p:nvSpPr>
          <p:cNvPr id="9" name="TextBox 8"/>
          <p:cNvSpPr txBox="1"/>
          <p:nvPr/>
        </p:nvSpPr>
        <p:spPr>
          <a:xfrm>
            <a:off x="5029200" y="1578114"/>
            <a:ext cx="1824410" cy="707886"/>
          </a:xfrm>
          <a:prstGeom prst="rect">
            <a:avLst/>
          </a:prstGeom>
          <a:noFill/>
        </p:spPr>
        <p:txBody>
          <a:bodyPr wrap="none" rtlCol="0">
            <a:spAutoFit/>
          </a:bodyPr>
          <a:lstStyle/>
          <a:p>
            <a:r>
              <a:rPr lang="en-US" sz="4000" b="1" dirty="0" smtClean="0">
                <a:solidFill>
                  <a:srgbClr val="32B9D4"/>
                </a:solidFill>
                <a:effectLst>
                  <a:outerShdw blurRad="38100" dist="38100" dir="2700000" algn="tl">
                    <a:srgbClr val="000000">
                      <a:alpha val="43137"/>
                    </a:srgbClr>
                  </a:outerShdw>
                </a:effectLst>
              </a:rPr>
              <a:t>interest</a:t>
            </a:r>
            <a:endParaRPr lang="en-US" sz="4000" b="1" dirty="0">
              <a:solidFill>
                <a:srgbClr val="32B9D4"/>
              </a:solidFill>
              <a:effectLst>
                <a:outerShdw blurRad="38100" dist="38100" dir="2700000" algn="tl">
                  <a:srgbClr val="000000">
                    <a:alpha val="43137"/>
                  </a:srgbClr>
                </a:outerShdw>
              </a:effectLst>
            </a:endParaRPr>
          </a:p>
        </p:txBody>
      </p:sp>
      <p:sp>
        <p:nvSpPr>
          <p:cNvPr id="10" name="TextBox 9"/>
          <p:cNvSpPr txBox="1"/>
          <p:nvPr/>
        </p:nvSpPr>
        <p:spPr>
          <a:xfrm>
            <a:off x="457200" y="4179094"/>
            <a:ext cx="2363147" cy="584775"/>
          </a:xfrm>
          <a:prstGeom prst="rect">
            <a:avLst/>
          </a:prstGeom>
          <a:noFill/>
        </p:spPr>
        <p:txBody>
          <a:bodyPr wrap="none" rtlCol="0">
            <a:spAutoFit/>
          </a:bodyPr>
          <a:lstStyle/>
          <a:p>
            <a:r>
              <a:rPr lang="en-US" sz="3200" dirty="0" smtClean="0">
                <a:solidFill>
                  <a:schemeClr val="tx1">
                    <a:lumMod val="85000"/>
                  </a:schemeClr>
                </a:solidFill>
                <a:latin typeface="Aachen" pitchFamily="18" charset="0"/>
              </a:rPr>
              <a:t>Occupation</a:t>
            </a:r>
            <a:endParaRPr lang="en-US" sz="3200" dirty="0">
              <a:solidFill>
                <a:schemeClr val="tx1">
                  <a:lumMod val="85000"/>
                </a:schemeClr>
              </a:solidFill>
              <a:latin typeface="Aachen" pitchFamily="18" charset="0"/>
            </a:endParaRPr>
          </a:p>
        </p:txBody>
      </p:sp>
      <p:sp>
        <p:nvSpPr>
          <p:cNvPr id="11" name="TextBox 10"/>
          <p:cNvSpPr txBox="1"/>
          <p:nvPr/>
        </p:nvSpPr>
        <p:spPr>
          <a:xfrm>
            <a:off x="4419600" y="4763869"/>
            <a:ext cx="3015569" cy="584775"/>
          </a:xfrm>
          <a:prstGeom prst="rect">
            <a:avLst/>
          </a:prstGeom>
          <a:noFill/>
        </p:spPr>
        <p:txBody>
          <a:bodyPr wrap="none" rtlCol="0">
            <a:spAutoFit/>
          </a:bodyPr>
          <a:lstStyle/>
          <a:p>
            <a:r>
              <a:rPr lang="en-US" sz="3200" b="1" dirty="0"/>
              <a:t>k</a:t>
            </a:r>
            <a:r>
              <a:rPr lang="en-US" sz="3200" b="1" dirty="0" smtClean="0"/>
              <a:t>ids in the home</a:t>
            </a:r>
            <a:endParaRPr lang="en-US" sz="3200" b="1" dirty="0"/>
          </a:p>
        </p:txBody>
      </p:sp>
      <p:sp>
        <p:nvSpPr>
          <p:cNvPr id="12" name="TextBox 11"/>
          <p:cNvSpPr txBox="1"/>
          <p:nvPr/>
        </p:nvSpPr>
        <p:spPr>
          <a:xfrm>
            <a:off x="6629400" y="2173069"/>
            <a:ext cx="1762727" cy="400110"/>
          </a:xfrm>
          <a:prstGeom prst="rect">
            <a:avLst/>
          </a:prstGeom>
          <a:noFill/>
        </p:spPr>
        <p:txBody>
          <a:bodyPr wrap="none" rtlCol="0">
            <a:spAutoFit/>
          </a:bodyPr>
          <a:lstStyle/>
          <a:p>
            <a:r>
              <a:rPr lang="en-US" sz="2000" dirty="0" smtClean="0">
                <a:solidFill>
                  <a:srgbClr val="92D050"/>
                </a:solidFill>
                <a:latin typeface="Gill Sans Ultra Bold" panose="020B0A02020104020203" pitchFamily="34" charset="0"/>
              </a:rPr>
              <a:t>Education</a:t>
            </a:r>
            <a:endParaRPr lang="en-US" sz="2000" dirty="0">
              <a:solidFill>
                <a:srgbClr val="92D050"/>
              </a:solidFill>
              <a:latin typeface="Gill Sans Ultra Bold" panose="020B0A02020104020203" pitchFamily="34" charset="0"/>
            </a:endParaRPr>
          </a:p>
        </p:txBody>
      </p:sp>
      <p:sp>
        <p:nvSpPr>
          <p:cNvPr id="13" name="TextBox 12"/>
          <p:cNvSpPr txBox="1"/>
          <p:nvPr/>
        </p:nvSpPr>
        <p:spPr>
          <a:xfrm>
            <a:off x="1905000" y="1411069"/>
            <a:ext cx="2205668" cy="523220"/>
          </a:xfrm>
          <a:prstGeom prst="rect">
            <a:avLst/>
          </a:prstGeom>
          <a:noFill/>
        </p:spPr>
        <p:txBody>
          <a:bodyPr wrap="none" rtlCol="0">
            <a:spAutoFit/>
          </a:bodyPr>
          <a:lstStyle/>
          <a:p>
            <a:r>
              <a:rPr lang="en-US" sz="2800" b="1" dirty="0">
                <a:solidFill>
                  <a:schemeClr val="tx1">
                    <a:lumMod val="50000"/>
                    <a:lumOff val="50000"/>
                  </a:schemeClr>
                </a:solidFill>
                <a:latin typeface="Times" pitchFamily="18" charset="0"/>
              </a:rPr>
              <a:t>h</a:t>
            </a:r>
            <a:r>
              <a:rPr lang="en-US" sz="2800" b="1" dirty="0" smtClean="0">
                <a:solidFill>
                  <a:schemeClr val="tx1">
                    <a:lumMod val="50000"/>
                    <a:lumOff val="50000"/>
                  </a:schemeClr>
                </a:solidFill>
                <a:latin typeface="Times" pitchFamily="18" charset="0"/>
              </a:rPr>
              <a:t>ome owners</a:t>
            </a:r>
            <a:endParaRPr lang="en-US" sz="2800" b="1" dirty="0">
              <a:solidFill>
                <a:schemeClr val="tx1">
                  <a:lumMod val="50000"/>
                  <a:lumOff val="50000"/>
                </a:schemeClr>
              </a:solidFill>
              <a:latin typeface="Times" pitchFamily="18" charset="0"/>
            </a:endParaRPr>
          </a:p>
        </p:txBody>
      </p:sp>
      <p:sp>
        <p:nvSpPr>
          <p:cNvPr id="14" name="TextBox 13"/>
          <p:cNvSpPr txBox="1"/>
          <p:nvPr/>
        </p:nvSpPr>
        <p:spPr>
          <a:xfrm>
            <a:off x="2971800" y="2935069"/>
            <a:ext cx="2066400" cy="646331"/>
          </a:xfrm>
          <a:prstGeom prst="rect">
            <a:avLst/>
          </a:prstGeom>
          <a:noFill/>
        </p:spPr>
        <p:txBody>
          <a:bodyPr wrap="none" rtlCol="0">
            <a:spAutoFit/>
          </a:bodyPr>
          <a:lstStyle/>
          <a:p>
            <a:r>
              <a:rPr lang="en-US" sz="3600" dirty="0" smtClean="0">
                <a:solidFill>
                  <a:schemeClr val="bg1">
                    <a:lumMod val="65000"/>
                  </a:schemeClr>
                </a:solidFill>
              </a:rPr>
              <a:t>ENGAGED</a:t>
            </a:r>
            <a:endParaRPr lang="en-US" sz="3600" dirty="0">
              <a:solidFill>
                <a:schemeClr val="bg1">
                  <a:lumMod val="65000"/>
                </a:schemeClr>
              </a:solidFill>
            </a:endParaRPr>
          </a:p>
        </p:txBody>
      </p:sp>
      <p:sp>
        <p:nvSpPr>
          <p:cNvPr id="15" name="TextBox 14"/>
          <p:cNvSpPr txBox="1"/>
          <p:nvPr/>
        </p:nvSpPr>
        <p:spPr>
          <a:xfrm>
            <a:off x="3652345" y="5347193"/>
            <a:ext cx="1700915" cy="461665"/>
          </a:xfrm>
          <a:prstGeom prst="rect">
            <a:avLst/>
          </a:prstGeom>
          <a:noFill/>
        </p:spPr>
        <p:txBody>
          <a:bodyPr wrap="none" rtlCol="0">
            <a:spAutoFit/>
          </a:bodyPr>
          <a:lstStyle/>
          <a:p>
            <a:r>
              <a:rPr lang="en-US" sz="2400" dirty="0" smtClean="0">
                <a:solidFill>
                  <a:schemeClr val="accent1">
                    <a:lumMod val="50000"/>
                  </a:schemeClr>
                </a:solidFill>
                <a:latin typeface="Arial Black" panose="020B0A04020102090204" pitchFamily="34" charset="0"/>
              </a:rPr>
              <a:t>pregnant</a:t>
            </a:r>
            <a:endParaRPr lang="en-US" sz="2400" dirty="0">
              <a:solidFill>
                <a:schemeClr val="accent1">
                  <a:lumMod val="50000"/>
                </a:schemeClr>
              </a:solidFill>
              <a:latin typeface="Arial Black" panose="020B0A04020102090204" pitchFamily="34" charset="0"/>
            </a:endParaRPr>
          </a:p>
        </p:txBody>
      </p:sp>
      <p:sp>
        <p:nvSpPr>
          <p:cNvPr id="16" name="TextBox 15"/>
          <p:cNvSpPr txBox="1"/>
          <p:nvPr/>
        </p:nvSpPr>
        <p:spPr>
          <a:xfrm>
            <a:off x="4648200" y="5602069"/>
            <a:ext cx="3975768" cy="646331"/>
          </a:xfrm>
          <a:prstGeom prst="rect">
            <a:avLst/>
          </a:prstGeom>
          <a:noFill/>
        </p:spPr>
        <p:txBody>
          <a:bodyPr wrap="none" rtlCol="0">
            <a:spAutoFit/>
          </a:bodyPr>
          <a:lstStyle/>
          <a:p>
            <a:r>
              <a:rPr lang="en-US" sz="3600" b="1" dirty="0">
                <a:solidFill>
                  <a:schemeClr val="accent5">
                    <a:lumMod val="60000"/>
                    <a:lumOff val="40000"/>
                  </a:schemeClr>
                </a:solidFill>
                <a:effectLst>
                  <a:outerShdw blurRad="38100" dist="38100" dir="2700000" algn="tl">
                    <a:srgbClr val="000000">
                      <a:alpha val="43137"/>
                    </a:srgbClr>
                  </a:outerShdw>
                </a:effectLst>
                <a:latin typeface="Aachen" pitchFamily="18" charset="0"/>
              </a:rPr>
              <a:t>s</a:t>
            </a:r>
            <a:r>
              <a:rPr lang="en-US" sz="3600" b="1" dirty="0" smtClean="0">
                <a:solidFill>
                  <a:schemeClr val="accent5">
                    <a:lumMod val="60000"/>
                    <a:lumOff val="40000"/>
                  </a:schemeClr>
                </a:solidFill>
                <a:effectLst>
                  <a:outerShdw blurRad="38100" dist="38100" dir="2700000" algn="tl">
                    <a:srgbClr val="000000">
                      <a:alpha val="43137"/>
                    </a:srgbClr>
                  </a:outerShdw>
                </a:effectLst>
                <a:latin typeface="Aachen" pitchFamily="18" charset="0"/>
              </a:rPr>
              <a:t>ports enthusiast</a:t>
            </a:r>
            <a:endParaRPr lang="en-US" sz="3600" b="1" dirty="0">
              <a:solidFill>
                <a:schemeClr val="accent5">
                  <a:lumMod val="60000"/>
                  <a:lumOff val="40000"/>
                </a:schemeClr>
              </a:solidFill>
              <a:effectLst>
                <a:outerShdw blurRad="38100" dist="38100" dir="2700000" algn="tl">
                  <a:srgbClr val="000000">
                    <a:alpha val="43137"/>
                  </a:srgbClr>
                </a:outerShdw>
              </a:effectLst>
              <a:latin typeface="Aachen" pitchFamily="18" charset="0"/>
            </a:endParaRPr>
          </a:p>
        </p:txBody>
      </p:sp>
      <p:sp>
        <p:nvSpPr>
          <p:cNvPr id="17" name="TextBox 16"/>
          <p:cNvSpPr txBox="1"/>
          <p:nvPr/>
        </p:nvSpPr>
        <p:spPr>
          <a:xfrm>
            <a:off x="3200400" y="2286000"/>
            <a:ext cx="1769587" cy="523220"/>
          </a:xfrm>
          <a:prstGeom prst="rect">
            <a:avLst/>
          </a:prstGeom>
          <a:noFill/>
        </p:spPr>
        <p:txBody>
          <a:bodyPr wrap="none" rtlCol="0">
            <a:spAutoFit/>
          </a:bodyPr>
          <a:lstStyle/>
          <a:p>
            <a:r>
              <a:rPr lang="en-US" sz="2800" dirty="0" smtClean="0">
                <a:solidFill>
                  <a:srgbClr val="C4C143"/>
                </a:solidFill>
                <a:latin typeface="Cooper Black" panose="0208090404030B020404" pitchFamily="18" charset="0"/>
              </a:rPr>
              <a:t>HEALTH</a:t>
            </a:r>
            <a:endParaRPr lang="en-US" sz="2800" dirty="0">
              <a:solidFill>
                <a:srgbClr val="C4C143"/>
              </a:solidFill>
              <a:latin typeface="Cooper Black" panose="0208090404030B020404" pitchFamily="18" charset="0"/>
            </a:endParaRPr>
          </a:p>
        </p:txBody>
      </p:sp>
      <p:sp>
        <p:nvSpPr>
          <p:cNvPr id="19" name="TextBox 18"/>
          <p:cNvSpPr txBox="1"/>
          <p:nvPr/>
        </p:nvSpPr>
        <p:spPr>
          <a:xfrm>
            <a:off x="5257800" y="2782669"/>
            <a:ext cx="3035575" cy="461665"/>
          </a:xfrm>
          <a:prstGeom prst="rect">
            <a:avLst/>
          </a:prstGeom>
          <a:noFill/>
        </p:spPr>
        <p:txBody>
          <a:bodyPr wrap="none" rtlCol="0">
            <a:spAutoFit/>
          </a:bodyPr>
          <a:lstStyle/>
          <a:p>
            <a:r>
              <a:rPr lang="en-US" sz="2400" b="1" i="1" dirty="0" smtClean="0">
                <a:latin typeface="Times" pitchFamily="18" charset="0"/>
              </a:rPr>
              <a:t>BUSINESS OWNERS</a:t>
            </a:r>
            <a:endParaRPr lang="en-US" sz="2400" b="1" i="1" dirty="0">
              <a:latin typeface="Times" pitchFamily="18" charset="0"/>
            </a:endParaRPr>
          </a:p>
        </p:txBody>
      </p:sp>
      <p:sp>
        <p:nvSpPr>
          <p:cNvPr id="20" name="TextBox 19"/>
          <p:cNvSpPr txBox="1"/>
          <p:nvPr/>
        </p:nvSpPr>
        <p:spPr>
          <a:xfrm>
            <a:off x="1066800" y="4916269"/>
            <a:ext cx="3288016" cy="523220"/>
          </a:xfrm>
          <a:prstGeom prst="rect">
            <a:avLst/>
          </a:prstGeom>
          <a:noFill/>
        </p:spPr>
        <p:txBody>
          <a:bodyPr wrap="none" rtlCol="0">
            <a:spAutoFit/>
          </a:bodyPr>
          <a:lstStyle/>
          <a:p>
            <a:r>
              <a:rPr lang="en-US" sz="2800" b="1" dirty="0" smtClean="0">
                <a:solidFill>
                  <a:schemeClr val="accent5">
                    <a:lumMod val="75000"/>
                  </a:schemeClr>
                </a:solidFill>
              </a:rPr>
              <a:t>AUTO SHOPPERS</a:t>
            </a:r>
            <a:endParaRPr lang="en-US" sz="2800" b="1" dirty="0">
              <a:solidFill>
                <a:schemeClr val="accent5">
                  <a:lumMod val="75000"/>
                </a:schemeClr>
              </a:solidFill>
            </a:endParaRPr>
          </a:p>
        </p:txBody>
      </p:sp>
      <p:sp>
        <p:nvSpPr>
          <p:cNvPr id="21" name="TextBox 20"/>
          <p:cNvSpPr txBox="1"/>
          <p:nvPr/>
        </p:nvSpPr>
        <p:spPr>
          <a:xfrm>
            <a:off x="685800" y="3468469"/>
            <a:ext cx="2081019" cy="461665"/>
          </a:xfrm>
          <a:prstGeom prst="rect">
            <a:avLst/>
          </a:prstGeom>
          <a:noFill/>
        </p:spPr>
        <p:txBody>
          <a:bodyPr wrap="none" rtlCol="0">
            <a:spAutoFit/>
          </a:bodyPr>
          <a:lstStyle/>
          <a:p>
            <a:r>
              <a:rPr lang="en-US" sz="2400" dirty="0" smtClean="0">
                <a:solidFill>
                  <a:srgbClr val="25BBA1"/>
                </a:solidFill>
                <a:effectLst>
                  <a:outerShdw blurRad="38100" dist="38100" dir="2700000" algn="tl">
                    <a:srgbClr val="000000">
                      <a:alpha val="43137"/>
                    </a:srgbClr>
                  </a:outerShdw>
                </a:effectLst>
                <a:latin typeface="Cooper Black" panose="0208090404030B020404" pitchFamily="18" charset="0"/>
              </a:rPr>
              <a:t>JOB TITLES</a:t>
            </a:r>
            <a:endParaRPr lang="en-US" sz="2400" dirty="0">
              <a:solidFill>
                <a:srgbClr val="25BBA1"/>
              </a:solidFill>
              <a:effectLst>
                <a:outerShdw blurRad="38100" dist="38100" dir="2700000" algn="tl">
                  <a:srgbClr val="000000">
                    <a:alpha val="43137"/>
                  </a:srgbClr>
                </a:outerShdw>
              </a:effectLst>
              <a:latin typeface="Cooper Black" panose="0208090404030B020404" pitchFamily="18" charset="0"/>
            </a:endParaRPr>
          </a:p>
        </p:txBody>
      </p:sp>
      <p:sp>
        <p:nvSpPr>
          <p:cNvPr id="22" name="TextBox 21"/>
          <p:cNvSpPr txBox="1"/>
          <p:nvPr/>
        </p:nvSpPr>
        <p:spPr>
          <a:xfrm>
            <a:off x="685800" y="1927389"/>
            <a:ext cx="2022348" cy="523220"/>
          </a:xfrm>
          <a:prstGeom prst="rect">
            <a:avLst/>
          </a:prstGeom>
          <a:noFill/>
        </p:spPr>
        <p:txBody>
          <a:bodyPr wrap="none" rtlCol="0">
            <a:spAutoFit/>
          </a:bodyPr>
          <a:lstStyle/>
          <a:p>
            <a:r>
              <a:rPr lang="en-US" sz="2800" dirty="0" smtClean="0">
                <a:solidFill>
                  <a:srgbClr val="92D050"/>
                </a:solidFill>
                <a:latin typeface="Gill Sans Ultra Bold" panose="020B0A02020104020203" pitchFamily="34" charset="0"/>
              </a:rPr>
              <a:t>Traveler</a:t>
            </a:r>
            <a:endParaRPr lang="en-US" sz="2800" dirty="0">
              <a:solidFill>
                <a:srgbClr val="92D050"/>
              </a:solidFill>
              <a:latin typeface="Gill Sans Ultra Bold" panose="020B0A02020104020203" pitchFamily="34" charset="0"/>
            </a:endParaRPr>
          </a:p>
        </p:txBody>
      </p:sp>
      <p:sp>
        <p:nvSpPr>
          <p:cNvPr id="26" name="Title 25"/>
          <p:cNvSpPr>
            <a:spLocks noGrp="1"/>
          </p:cNvSpPr>
          <p:nvPr>
            <p:ph type="title"/>
          </p:nvPr>
        </p:nvSpPr>
        <p:spPr>
          <a:xfrm>
            <a:off x="457200" y="228600"/>
            <a:ext cx="8229600" cy="1189038"/>
          </a:xfrm>
        </p:spPr>
        <p:txBody>
          <a:bodyPr/>
          <a:lstStyle/>
          <a:p>
            <a:r>
              <a:rPr lang="en-US" dirty="0" smtClean="0"/>
              <a:t>Choose Your Target</a:t>
            </a:r>
            <a:endParaRPr lang="en-US" dirty="0"/>
          </a:p>
        </p:txBody>
      </p:sp>
    </p:spTree>
    <p:extLst>
      <p:ext uri="{BB962C8B-B14F-4D97-AF65-F5344CB8AC3E}">
        <p14:creationId xmlns="" xmlns:p14="http://schemas.microsoft.com/office/powerpoint/2010/main" val="357342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Effect transition="in" filter="fade">
                                      <p:cBhvr>
                                        <p:cTn id="51" dur="500"/>
                                        <p:tgtEl>
                                          <p:spTgt spid="22"/>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500" fill="hold"/>
                                        <p:tgtEl>
                                          <p:spTgt spid="9"/>
                                        </p:tgtEl>
                                        <p:attrNameLst>
                                          <p:attrName>ppt_w</p:attrName>
                                        </p:attrNameLst>
                                      </p:cBhvr>
                                      <p:tavLst>
                                        <p:tav tm="0">
                                          <p:val>
                                            <p:fltVal val="0"/>
                                          </p:val>
                                        </p:tav>
                                        <p:tav tm="100000">
                                          <p:val>
                                            <p:strVal val="#ppt_w"/>
                                          </p:val>
                                        </p:tav>
                                      </p:tavLst>
                                    </p:anim>
                                    <p:anim calcmode="lin" valueType="num">
                                      <p:cBhvr>
                                        <p:cTn id="68" dur="500" fill="hold"/>
                                        <p:tgtEl>
                                          <p:spTgt spid="9"/>
                                        </p:tgtEl>
                                        <p:attrNameLst>
                                          <p:attrName>ppt_h</p:attrName>
                                        </p:attrNameLst>
                                      </p:cBhvr>
                                      <p:tavLst>
                                        <p:tav tm="0">
                                          <p:val>
                                            <p:fltVal val="0"/>
                                          </p:val>
                                        </p:tav>
                                        <p:tav tm="100000">
                                          <p:val>
                                            <p:strVal val="#ppt_h"/>
                                          </p:val>
                                        </p:tav>
                                      </p:tavLst>
                                    </p:anim>
                                    <p:animEffect transition="in" filter="fade">
                                      <p:cBhvr>
                                        <p:cTn id="69" dur="500"/>
                                        <p:tgtEl>
                                          <p:spTgt spid="9"/>
                                        </p:tgtEl>
                                      </p:cBhvr>
                                    </p:animEffect>
                                  </p:childTnLst>
                                </p:cTn>
                              </p:par>
                            </p:childTnLst>
                          </p:cTn>
                        </p:par>
                        <p:par>
                          <p:cTn id="70" fill="hold">
                            <p:stCondLst>
                              <p:cond delay="5500"/>
                            </p:stCondLst>
                            <p:childTnLst>
                              <p:par>
                                <p:cTn id="71" presetID="53" presetClass="entr" presetSubtype="16" fill="hold" grpId="0" nodeType="after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p:cTn id="73" dur="500" fill="hold"/>
                                        <p:tgtEl>
                                          <p:spTgt spid="11"/>
                                        </p:tgtEl>
                                        <p:attrNameLst>
                                          <p:attrName>ppt_w</p:attrName>
                                        </p:attrNameLst>
                                      </p:cBhvr>
                                      <p:tavLst>
                                        <p:tav tm="0">
                                          <p:val>
                                            <p:fltVal val="0"/>
                                          </p:val>
                                        </p:tav>
                                        <p:tav tm="100000">
                                          <p:val>
                                            <p:strVal val="#ppt_w"/>
                                          </p:val>
                                        </p:tav>
                                      </p:tavLst>
                                    </p:anim>
                                    <p:anim calcmode="lin" valueType="num">
                                      <p:cBhvr>
                                        <p:cTn id="74" dur="500" fill="hold"/>
                                        <p:tgtEl>
                                          <p:spTgt spid="11"/>
                                        </p:tgtEl>
                                        <p:attrNameLst>
                                          <p:attrName>ppt_h</p:attrName>
                                        </p:attrNameLst>
                                      </p:cBhvr>
                                      <p:tavLst>
                                        <p:tav tm="0">
                                          <p:val>
                                            <p:fltVal val="0"/>
                                          </p:val>
                                        </p:tav>
                                        <p:tav tm="100000">
                                          <p:val>
                                            <p:strVal val="#ppt_h"/>
                                          </p:val>
                                        </p:tav>
                                      </p:tavLst>
                                    </p:anim>
                                    <p:animEffect transition="in" filter="fade">
                                      <p:cBhvr>
                                        <p:cTn id="75" dur="500"/>
                                        <p:tgtEl>
                                          <p:spTgt spid="11"/>
                                        </p:tgtEl>
                                      </p:cBhvr>
                                    </p:animEffect>
                                  </p:childTnLst>
                                </p:cTn>
                              </p:par>
                            </p:childTnLst>
                          </p:cTn>
                        </p:par>
                        <p:par>
                          <p:cTn id="76" fill="hold">
                            <p:stCondLst>
                              <p:cond delay="6000"/>
                            </p:stCondLst>
                            <p:childTnLst>
                              <p:par>
                                <p:cTn id="77" presetID="53" presetClass="entr" presetSubtype="16" fill="hold" grpId="0" nodeType="after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500" fill="hold"/>
                                        <p:tgtEl>
                                          <p:spTgt spid="13"/>
                                        </p:tgtEl>
                                        <p:attrNameLst>
                                          <p:attrName>ppt_w</p:attrName>
                                        </p:attrNameLst>
                                      </p:cBhvr>
                                      <p:tavLst>
                                        <p:tav tm="0">
                                          <p:val>
                                            <p:fltVal val="0"/>
                                          </p:val>
                                        </p:tav>
                                        <p:tav tm="100000">
                                          <p:val>
                                            <p:strVal val="#ppt_w"/>
                                          </p:val>
                                        </p:tav>
                                      </p:tavLst>
                                    </p:anim>
                                    <p:anim calcmode="lin" valueType="num">
                                      <p:cBhvr>
                                        <p:cTn id="80" dur="500" fill="hold"/>
                                        <p:tgtEl>
                                          <p:spTgt spid="13"/>
                                        </p:tgtEl>
                                        <p:attrNameLst>
                                          <p:attrName>ppt_h</p:attrName>
                                        </p:attrNameLst>
                                      </p:cBhvr>
                                      <p:tavLst>
                                        <p:tav tm="0">
                                          <p:val>
                                            <p:fltVal val="0"/>
                                          </p:val>
                                        </p:tav>
                                        <p:tav tm="100000">
                                          <p:val>
                                            <p:strVal val="#ppt_h"/>
                                          </p:val>
                                        </p:tav>
                                      </p:tavLst>
                                    </p:anim>
                                    <p:animEffect transition="in" filter="fade">
                                      <p:cBhvr>
                                        <p:cTn id="81" dur="500"/>
                                        <p:tgtEl>
                                          <p:spTgt spid="13"/>
                                        </p:tgtEl>
                                      </p:cBhvr>
                                    </p:animEffect>
                                  </p:childTnLst>
                                </p:cTn>
                              </p:par>
                            </p:childTnLst>
                          </p:cTn>
                        </p:par>
                        <p:par>
                          <p:cTn id="82" fill="hold">
                            <p:stCondLst>
                              <p:cond delay="6500"/>
                            </p:stCondLst>
                            <p:childTnLst>
                              <p:par>
                                <p:cTn id="83" presetID="53" presetClass="entr" presetSubtype="16" fill="hold" grpId="0" nodeType="after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p:cTn id="85" dur="500" fill="hold"/>
                                        <p:tgtEl>
                                          <p:spTgt spid="19"/>
                                        </p:tgtEl>
                                        <p:attrNameLst>
                                          <p:attrName>ppt_w</p:attrName>
                                        </p:attrNameLst>
                                      </p:cBhvr>
                                      <p:tavLst>
                                        <p:tav tm="0">
                                          <p:val>
                                            <p:fltVal val="0"/>
                                          </p:val>
                                        </p:tav>
                                        <p:tav tm="100000">
                                          <p:val>
                                            <p:strVal val="#ppt_w"/>
                                          </p:val>
                                        </p:tav>
                                      </p:tavLst>
                                    </p:anim>
                                    <p:anim calcmode="lin" valueType="num">
                                      <p:cBhvr>
                                        <p:cTn id="86" dur="500" fill="hold"/>
                                        <p:tgtEl>
                                          <p:spTgt spid="19"/>
                                        </p:tgtEl>
                                        <p:attrNameLst>
                                          <p:attrName>ppt_h</p:attrName>
                                        </p:attrNameLst>
                                      </p:cBhvr>
                                      <p:tavLst>
                                        <p:tav tm="0">
                                          <p:val>
                                            <p:fltVal val="0"/>
                                          </p:val>
                                        </p:tav>
                                        <p:tav tm="100000">
                                          <p:val>
                                            <p:strVal val="#ppt_h"/>
                                          </p:val>
                                        </p:tav>
                                      </p:tavLst>
                                    </p:anim>
                                    <p:animEffect transition="in" filter="fade">
                                      <p:cBhvr>
                                        <p:cTn id="87" dur="500"/>
                                        <p:tgtEl>
                                          <p:spTgt spid="19"/>
                                        </p:tgtEl>
                                      </p:cBhvr>
                                    </p:animEffect>
                                  </p:childTnLst>
                                </p:cTn>
                              </p:par>
                            </p:childTnLst>
                          </p:cTn>
                        </p:par>
                        <p:par>
                          <p:cTn id="88" fill="hold">
                            <p:stCondLst>
                              <p:cond delay="7000"/>
                            </p:stCondLst>
                            <p:childTnLst>
                              <p:par>
                                <p:cTn id="89" presetID="53" presetClass="entr" presetSubtype="16" fill="hold" grpId="0" nodeType="afterEffect">
                                  <p:stCondLst>
                                    <p:cond delay="0"/>
                                  </p:stCondLst>
                                  <p:childTnLst>
                                    <p:set>
                                      <p:cBhvr>
                                        <p:cTn id="90" dur="1" fill="hold">
                                          <p:stCondLst>
                                            <p:cond delay="0"/>
                                          </p:stCondLst>
                                        </p:cTn>
                                        <p:tgtEl>
                                          <p:spTgt spid="10"/>
                                        </p:tgtEl>
                                        <p:attrNameLst>
                                          <p:attrName>style.visibility</p:attrName>
                                        </p:attrNameLst>
                                      </p:cBhvr>
                                      <p:to>
                                        <p:strVal val="visible"/>
                                      </p:to>
                                    </p:set>
                                    <p:anim calcmode="lin" valueType="num">
                                      <p:cBhvr>
                                        <p:cTn id="91" dur="500" fill="hold"/>
                                        <p:tgtEl>
                                          <p:spTgt spid="10"/>
                                        </p:tgtEl>
                                        <p:attrNameLst>
                                          <p:attrName>ppt_w</p:attrName>
                                        </p:attrNameLst>
                                      </p:cBhvr>
                                      <p:tavLst>
                                        <p:tav tm="0">
                                          <p:val>
                                            <p:fltVal val="0"/>
                                          </p:val>
                                        </p:tav>
                                        <p:tav tm="100000">
                                          <p:val>
                                            <p:strVal val="#ppt_w"/>
                                          </p:val>
                                        </p:tav>
                                      </p:tavLst>
                                    </p:anim>
                                    <p:anim calcmode="lin" valueType="num">
                                      <p:cBhvr>
                                        <p:cTn id="92" dur="500" fill="hold"/>
                                        <p:tgtEl>
                                          <p:spTgt spid="10"/>
                                        </p:tgtEl>
                                        <p:attrNameLst>
                                          <p:attrName>ppt_h</p:attrName>
                                        </p:attrNameLst>
                                      </p:cBhvr>
                                      <p:tavLst>
                                        <p:tav tm="0">
                                          <p:val>
                                            <p:fltVal val="0"/>
                                          </p:val>
                                        </p:tav>
                                        <p:tav tm="100000">
                                          <p:val>
                                            <p:strVal val="#ppt_h"/>
                                          </p:val>
                                        </p:tav>
                                      </p:tavLst>
                                    </p:anim>
                                    <p:animEffect transition="in" filter="fade">
                                      <p:cBhvr>
                                        <p:cTn id="93" dur="500"/>
                                        <p:tgtEl>
                                          <p:spTgt spid="10"/>
                                        </p:tgtEl>
                                      </p:cBhvr>
                                    </p:animEffect>
                                  </p:childTnLst>
                                </p:cTn>
                              </p:par>
                            </p:childTnLst>
                          </p:cTn>
                        </p:par>
                        <p:par>
                          <p:cTn id="94" fill="hold">
                            <p:stCondLst>
                              <p:cond delay="7500"/>
                            </p:stCondLst>
                            <p:childTnLst>
                              <p:par>
                                <p:cTn id="95" presetID="53" presetClass="entr" presetSubtype="16" fill="hold" grpId="0" nodeType="after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p:cTn id="97" dur="500" fill="hold"/>
                                        <p:tgtEl>
                                          <p:spTgt spid="21"/>
                                        </p:tgtEl>
                                        <p:attrNameLst>
                                          <p:attrName>ppt_w</p:attrName>
                                        </p:attrNameLst>
                                      </p:cBhvr>
                                      <p:tavLst>
                                        <p:tav tm="0">
                                          <p:val>
                                            <p:fltVal val="0"/>
                                          </p:val>
                                        </p:tav>
                                        <p:tav tm="100000">
                                          <p:val>
                                            <p:strVal val="#ppt_w"/>
                                          </p:val>
                                        </p:tav>
                                      </p:tavLst>
                                    </p:anim>
                                    <p:anim calcmode="lin" valueType="num">
                                      <p:cBhvr>
                                        <p:cTn id="98" dur="500" fill="hold"/>
                                        <p:tgtEl>
                                          <p:spTgt spid="21"/>
                                        </p:tgtEl>
                                        <p:attrNameLst>
                                          <p:attrName>ppt_h</p:attrName>
                                        </p:attrNameLst>
                                      </p:cBhvr>
                                      <p:tavLst>
                                        <p:tav tm="0">
                                          <p:val>
                                            <p:fltVal val="0"/>
                                          </p:val>
                                        </p:tav>
                                        <p:tav tm="100000">
                                          <p:val>
                                            <p:strVal val="#ppt_h"/>
                                          </p:val>
                                        </p:tav>
                                      </p:tavLst>
                                    </p:anim>
                                    <p:animEffect transition="in" filter="fade">
                                      <p:cBhvr>
                                        <p:cTn id="9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9" grpId="0"/>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Audience Targeting Options</a:t>
            </a:r>
            <a:endParaRPr lang="en-US" dirty="0"/>
          </a:p>
        </p:txBody>
      </p:sp>
      <p:sp>
        <p:nvSpPr>
          <p:cNvPr id="2" name="Content Placeholder 1"/>
          <p:cNvSpPr>
            <a:spLocks noGrp="1"/>
          </p:cNvSpPr>
          <p:nvPr>
            <p:ph idx="1"/>
          </p:nvPr>
        </p:nvSpPr>
        <p:spPr/>
        <p:txBody>
          <a:bodyPr>
            <a:normAutofit fontScale="92500" lnSpcReduction="20000"/>
          </a:bodyPr>
          <a:lstStyle/>
          <a:p>
            <a:r>
              <a:rPr lang="en-US" dirty="0" smtClean="0"/>
              <a:t>Extended reach</a:t>
            </a:r>
          </a:p>
          <a:p>
            <a:r>
              <a:rPr lang="en-US" dirty="0" smtClean="0"/>
              <a:t>Search retargeting</a:t>
            </a:r>
          </a:p>
          <a:p>
            <a:r>
              <a:rPr lang="en-US" dirty="0" smtClean="0"/>
              <a:t>Contextual targeting</a:t>
            </a:r>
          </a:p>
          <a:p>
            <a:r>
              <a:rPr lang="en-US" dirty="0" smtClean="0"/>
              <a:t>Category/Topic targeting</a:t>
            </a:r>
          </a:p>
          <a:p>
            <a:r>
              <a:rPr lang="en-US" dirty="0" smtClean="0"/>
              <a:t>Audience targeting (BT)</a:t>
            </a:r>
          </a:p>
          <a:p>
            <a:r>
              <a:rPr lang="en-US" dirty="0" smtClean="0"/>
              <a:t>Mobile RON</a:t>
            </a:r>
          </a:p>
          <a:p>
            <a:r>
              <a:rPr lang="en-US" dirty="0" smtClean="0"/>
              <a:t>Mobile Hyper-local</a:t>
            </a:r>
          </a:p>
          <a:p>
            <a:r>
              <a:rPr lang="en-US" dirty="0" smtClean="0"/>
              <a:t>Tablet</a:t>
            </a:r>
          </a:p>
          <a:p>
            <a:r>
              <a:rPr lang="en-US" dirty="0" smtClean="0"/>
              <a:t>Premium News Network</a:t>
            </a:r>
          </a:p>
          <a:p>
            <a:r>
              <a:rPr lang="en-US" dirty="0" smtClean="0"/>
              <a:t>Video network – Pre-roll </a:t>
            </a:r>
          </a:p>
          <a:p>
            <a:r>
              <a:rPr lang="en-US" dirty="0" smtClean="0"/>
              <a:t>YouTube Video</a:t>
            </a:r>
          </a:p>
          <a:p>
            <a:r>
              <a:rPr lang="en-US" dirty="0" smtClean="0"/>
              <a:t>Face Book</a:t>
            </a:r>
          </a:p>
          <a:p>
            <a:r>
              <a:rPr lang="en-US" dirty="0" smtClean="0"/>
              <a:t>Site Retargeting</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Audience Buying Groups</a:t>
            </a:r>
            <a:endParaRPr lang="en-US" dirty="0"/>
          </a:p>
        </p:txBody>
      </p:sp>
      <p:pic>
        <p:nvPicPr>
          <p:cNvPr id="1026" name="Picture 2"/>
          <p:cNvPicPr>
            <a:picLocks noChangeAspect="1" noChangeArrowheads="1"/>
          </p:cNvPicPr>
          <p:nvPr/>
        </p:nvPicPr>
        <p:blipFill>
          <a:blip r:embed="rId2" cstate="print"/>
          <a:srcRect t="20386" b="5560"/>
          <a:stretch>
            <a:fillRect/>
          </a:stretch>
        </p:blipFill>
        <p:spPr bwMode="auto">
          <a:xfrm>
            <a:off x="152400" y="1981200"/>
            <a:ext cx="8884031" cy="3652623"/>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Amplified Deck Template.potx" id="{00CC95D3-B2BF-436D-BAFC-77B44901F8FA}" vid="{405337DC-F56D-4465-8D7C-5D9BD5FCF5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4953</TotalTime>
  <Words>2829</Words>
  <Application>Microsoft Office PowerPoint</Application>
  <PresentationFormat>On-screen Show (4:3)</PresentationFormat>
  <Paragraphs>394</Paragraphs>
  <Slides>43</Slides>
  <Notes>18</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43</vt:i4>
      </vt:variant>
    </vt:vector>
  </HeadingPairs>
  <TitlesOfParts>
    <vt:vector size="63" baseType="lpstr">
      <vt:lpstr>Arial</vt:lpstr>
      <vt:lpstr>Century Gothic</vt:lpstr>
      <vt:lpstr>Calibri</vt:lpstr>
      <vt:lpstr>Sintony</vt:lpstr>
      <vt:lpstr>Source Sans Pro</vt:lpstr>
      <vt:lpstr>Wingdings</vt:lpstr>
      <vt:lpstr>Aachen</vt:lpstr>
      <vt:lpstr>Cooper Black</vt:lpstr>
      <vt:lpstr>Times</vt:lpstr>
      <vt:lpstr>Gill Sans Ultra Bold</vt:lpstr>
      <vt:lpstr>Arial Black</vt:lpstr>
      <vt:lpstr>Verdana</vt:lpstr>
      <vt:lpstr>ＭＳ Ｐゴシック</vt:lpstr>
      <vt:lpstr>Times New Roman</vt:lpstr>
      <vt:lpstr>Rockwell</vt:lpstr>
      <vt:lpstr>Courier New</vt:lpstr>
      <vt:lpstr>Klavika Medium Condensed</vt:lpstr>
      <vt:lpstr>David</vt:lpstr>
      <vt:lpstr>Georgia</vt:lpstr>
      <vt:lpstr>Office Theme</vt:lpstr>
      <vt:lpstr>Targeted Display</vt:lpstr>
      <vt:lpstr>Reaching the Right Audience</vt:lpstr>
      <vt:lpstr>Engage the Customer’s buy in…</vt:lpstr>
      <vt:lpstr>Slide 4</vt:lpstr>
      <vt:lpstr>Identifying the Need</vt:lpstr>
      <vt:lpstr>Identifying the Need</vt:lpstr>
      <vt:lpstr>Choose Your Target</vt:lpstr>
      <vt:lpstr>Audience Targeting Options</vt:lpstr>
      <vt:lpstr>Audience Buying Groups</vt:lpstr>
      <vt:lpstr>Targeted Display Opportunities</vt:lpstr>
      <vt:lpstr>Targeted Display Opportunities</vt:lpstr>
      <vt:lpstr>Run of Network</vt:lpstr>
      <vt:lpstr>Mobile Network</vt:lpstr>
      <vt:lpstr>Hyper-Local Mobile Targeting</vt:lpstr>
      <vt:lpstr>YouTube</vt:lpstr>
      <vt:lpstr>Video Pre-Roll</vt:lpstr>
      <vt:lpstr>Site Retargeting</vt:lpstr>
      <vt:lpstr>Slide 18</vt:lpstr>
      <vt:lpstr>The Formula for Success</vt:lpstr>
      <vt:lpstr>Reaching a Target Market. . .</vt:lpstr>
      <vt:lpstr>Where is your Target Market</vt:lpstr>
      <vt:lpstr>Integrated Marketing Plan</vt:lpstr>
      <vt:lpstr>Fulfillment</vt:lpstr>
      <vt:lpstr>Full Transparency</vt:lpstr>
      <vt:lpstr>Performance Summary</vt:lpstr>
      <vt:lpstr>Performance Summary Continued</vt:lpstr>
      <vt:lpstr>Performance Summary - Engagement</vt:lpstr>
      <vt:lpstr>Fulfillment</vt:lpstr>
      <vt:lpstr>Lee’s Audience Extension Philosophy</vt:lpstr>
      <vt:lpstr>Campaign Fulfillment Overview</vt:lpstr>
      <vt:lpstr>Fulfillment Process Overview - Support Forms</vt:lpstr>
      <vt:lpstr>Fulfillment Process Overview – Preparing for the Sale</vt:lpstr>
      <vt:lpstr>Sample Media Plan</vt:lpstr>
      <vt:lpstr>Fulfillment Process Overview – The Order is Sold!</vt:lpstr>
      <vt:lpstr>Fulfillment Process Overview – The Order is Sold!</vt:lpstr>
      <vt:lpstr>Fulfillment Process Overview – FAQ’s</vt:lpstr>
      <vt:lpstr>Fulfillment Process Overview – FAQ’s</vt:lpstr>
      <vt:lpstr>Google Analytics UTM Link Tagging</vt:lpstr>
      <vt:lpstr>UTM – URL Builder</vt:lpstr>
      <vt:lpstr>Tracking UTM Codes</vt:lpstr>
      <vt:lpstr>Why choose us?</vt:lpstr>
      <vt:lpstr>Why choose us?</vt:lpstr>
      <vt:lpstr>Questions?</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Sarah Throne</dc:creator>
  <cp:lastModifiedBy>crpmurpk</cp:lastModifiedBy>
  <cp:revision>51</cp:revision>
  <cp:lastPrinted>2015-07-23T19:27:07Z</cp:lastPrinted>
  <dcterms:created xsi:type="dcterms:W3CDTF">2015-07-20T13:07:07Z</dcterms:created>
  <dcterms:modified xsi:type="dcterms:W3CDTF">2015-12-07T20:36:21Z</dcterms:modified>
</cp:coreProperties>
</file>