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26" r:id="rId2"/>
    <p:sldId id="392" r:id="rId3"/>
    <p:sldId id="393" r:id="rId4"/>
    <p:sldId id="367" r:id="rId5"/>
    <p:sldId id="344" r:id="rId6"/>
    <p:sldId id="378" r:id="rId7"/>
    <p:sldId id="379" r:id="rId8"/>
    <p:sldId id="380" r:id="rId9"/>
    <p:sldId id="382" r:id="rId10"/>
    <p:sldId id="394" r:id="rId11"/>
    <p:sldId id="383" r:id="rId12"/>
    <p:sldId id="384" r:id="rId13"/>
    <p:sldId id="385" r:id="rId14"/>
    <p:sldId id="386" r:id="rId15"/>
    <p:sldId id="391" r:id="rId16"/>
    <p:sldId id="387" r:id="rId17"/>
    <p:sldId id="388" r:id="rId18"/>
    <p:sldId id="389" r:id="rId19"/>
    <p:sldId id="390" r:id="rId20"/>
    <p:sldId id="333" r:id="rId21"/>
  </p:sldIdLst>
  <p:sldSz cx="9144000" cy="5143500" type="screen16x9"/>
  <p:notesSz cx="7010400" cy="9236075"/>
  <p:defaultTextStyle>
    <a:defPPr>
      <a:defRPr lang="en-US"/>
    </a:defPPr>
    <a:lvl1pPr marL="0" algn="l" defTabSz="45710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1" algn="l" defTabSz="45710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02" algn="l" defTabSz="45710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03" algn="l" defTabSz="45710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04" algn="l" defTabSz="45710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05" algn="l" defTabSz="45710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06" algn="l" defTabSz="45710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07" algn="l" defTabSz="45710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08" algn="l" defTabSz="45710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54">
          <p15:clr>
            <a:srgbClr val="A4A3A4"/>
          </p15:clr>
        </p15:guide>
        <p15:guide id="2" orient="horz" pos="187">
          <p15:clr>
            <a:srgbClr val="A4A3A4"/>
          </p15:clr>
        </p15:guide>
        <p15:guide id="3" pos="5354">
          <p15:clr>
            <a:srgbClr val="A4A3A4"/>
          </p15:clr>
        </p15:guide>
        <p15:guide id="4" pos="2880">
          <p15:clr>
            <a:srgbClr val="A4A3A4"/>
          </p15:clr>
        </p15:guide>
        <p15:guide id="5" pos="40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7B7A"/>
    <a:srgbClr val="007AC3"/>
    <a:srgbClr val="1BAAAA"/>
    <a:srgbClr val="92D050"/>
    <a:srgbClr val="F0FBFF"/>
    <a:srgbClr val="00558A"/>
    <a:srgbClr val="189999"/>
    <a:srgbClr val="006EAF"/>
    <a:srgbClr val="FFC000"/>
    <a:srgbClr val="F686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70" autoAdjust="0"/>
    <p:restoredTop sz="77313" autoAdjust="0"/>
  </p:normalViewPr>
  <p:slideViewPr>
    <p:cSldViewPr snapToGrid="0" snapToObjects="1" showGuides="1">
      <p:cViewPr varScale="1">
        <p:scale>
          <a:sx n="124" d="100"/>
          <a:sy n="124" d="100"/>
        </p:scale>
        <p:origin x="1560" y="102"/>
      </p:cViewPr>
      <p:guideLst>
        <p:guide orient="horz" pos="3054"/>
        <p:guide orient="horz" pos="187"/>
        <p:guide pos="5354"/>
        <p:guide pos="2880"/>
        <p:guide pos="4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35" d="100"/>
        <a:sy n="35" d="100"/>
      </p:scale>
      <p:origin x="0" y="0"/>
    </p:cViewPr>
  </p:sorterViewPr>
  <p:notesViewPr>
    <p:cSldViewPr snapToGrid="0" snapToObjects="1">
      <p:cViewPr>
        <p:scale>
          <a:sx n="100" d="100"/>
          <a:sy n="100" d="100"/>
        </p:scale>
        <p:origin x="-2982" y="-78"/>
      </p:cViewPr>
      <p:guideLst>
        <p:guide orient="horz" pos="290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792" tIns="46397" rIns="92792" bIns="4639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792" tIns="46397" rIns="92792" bIns="46397" rtlCol="0"/>
          <a:lstStyle>
            <a:lvl1pPr algn="r">
              <a:defRPr sz="1200"/>
            </a:lvl1pPr>
          </a:lstStyle>
          <a:p>
            <a:fld id="{A4407128-DDAF-174D-AC9A-DC86CD5042AC}" type="datetimeFigureOut">
              <a:rPr lang="en-US" smtClean="0"/>
              <a:pPr/>
              <a:t>11/17/2017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792" tIns="46397" rIns="92792" bIns="4639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792" tIns="46397" rIns="92792" bIns="46397" rtlCol="0" anchor="b"/>
          <a:lstStyle>
            <a:lvl1pPr algn="r">
              <a:defRPr sz="1200"/>
            </a:lvl1pPr>
          </a:lstStyle>
          <a:p>
            <a:fld id="{C3A46550-E5E4-D34A-93E8-596215AA64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5039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792" tIns="46397" rIns="92792" bIns="4639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792" tIns="46397" rIns="92792" bIns="46397" rtlCol="0"/>
          <a:lstStyle>
            <a:lvl1pPr algn="r">
              <a:defRPr sz="1200"/>
            </a:lvl1pPr>
          </a:lstStyle>
          <a:p>
            <a:fld id="{B6B8F910-0FFC-2042-8417-D511A8591713}" type="datetimeFigureOut">
              <a:rPr lang="en-US" smtClean="0"/>
              <a:pPr/>
              <a:t>11/17/2017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60475" y="630238"/>
            <a:ext cx="4489450" cy="2525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92" tIns="46397" rIns="92792" bIns="4639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97256" y="3264132"/>
            <a:ext cx="6239256" cy="5508537"/>
          </a:xfrm>
          <a:prstGeom prst="rect">
            <a:avLst/>
          </a:prstGeom>
        </p:spPr>
        <p:txBody>
          <a:bodyPr vert="horz" lIns="92792" tIns="46397" rIns="92792" bIns="46397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792" tIns="46397" rIns="92792" bIns="4639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792" tIns="46397" rIns="92792" bIns="46397" rtlCol="0" anchor="b"/>
          <a:lstStyle>
            <a:lvl1pPr algn="r">
              <a:defRPr sz="1200"/>
            </a:lvl1pPr>
          </a:lstStyle>
          <a:p>
            <a:fld id="{D2304753-555F-844E-94E6-C0459ACEDB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4965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101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101" algn="l" defTabSz="457101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202" algn="l" defTabSz="457101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303" algn="l" defTabSz="457101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404" algn="l" defTabSz="457101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5505" algn="l" defTabSz="4571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06" algn="l" defTabSz="4571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07" algn="l" defTabSz="4571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08" algn="l" defTabSz="4571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25588" y="514350"/>
            <a:ext cx="3959225" cy="2227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97256" y="2904979"/>
            <a:ext cx="6239256" cy="5867689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04753-555F-844E-94E6-C0459ACEDBCC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621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We’re very excited to bring these great new video production</a:t>
            </a:r>
            <a:r>
              <a:rPr lang="en-US" baseline="0" dirty="0" smtClean="0"/>
              <a:t> capabilities to our markets. Integrating video into our already robust digital portfolio will allow us to further our agency and consultative approach with our clients. </a:t>
            </a:r>
          </a:p>
          <a:p>
            <a:r>
              <a:rPr lang="en-US" baseline="0" dirty="0" smtClean="0"/>
              <a:t>Video is such a versatile marketing tool – it can be used to enhance current campaigns or build out new strategies and should always be built into an integrated marketing plan. </a:t>
            </a:r>
          </a:p>
          <a:p>
            <a:r>
              <a:rPr lang="en-US" baseline="0" dirty="0" smtClean="0"/>
              <a:t>Video will be a huge differentiator for us in our markets. By offering video production to our clients, we bring the one, two punch with production and distribution strategy.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04753-555F-844E-94E6-C0459ACEDBC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063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1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https://techcrunch.com/2016/01/27/facebook-grows/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04753-555F-844E-94E6-C0459ACEDBC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105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04753-555F-844E-94E6-C0459ACEDBCC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988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Discuss costs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DD580-BAF3-4F49-A42E-DEEE25B88B9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142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ACEA3D-D4C2-1A4F-9837-6C85A697190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0975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30313" y="630238"/>
            <a:ext cx="4489450" cy="25257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04753-555F-844E-94E6-C0459ACEDBCC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516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996" y="4670426"/>
            <a:ext cx="348388" cy="273844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ctr">
              <a:defRPr sz="700">
                <a:solidFill>
                  <a:srgbClr val="007AC3"/>
                </a:solidFill>
                <a:latin typeface="Roboto Regular"/>
                <a:cs typeface="Roboto Regular"/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30314" y="368302"/>
            <a:ext cx="8577070" cy="3270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defRPr sz="2800" baseline="0">
                <a:solidFill>
                  <a:srgbClr val="007AC3"/>
                </a:solidFill>
                <a:latin typeface="Arial Black" panose="020B0A04020102020204" pitchFamily="34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30188" y="747370"/>
            <a:ext cx="8577262" cy="293688"/>
          </a:xfrm>
          <a:prstGeom prst="rect">
            <a:avLst/>
          </a:prstGeom>
        </p:spPr>
        <p:txBody>
          <a:bodyPr/>
          <a:lstStyle>
            <a:lvl1pPr>
              <a:defRPr sz="1100" baseline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SUB TITLE</a:t>
            </a:r>
          </a:p>
        </p:txBody>
      </p:sp>
    </p:spTree>
    <p:extLst>
      <p:ext uri="{BB962C8B-B14F-4D97-AF65-F5344CB8AC3E}">
        <p14:creationId xmlns:p14="http://schemas.microsoft.com/office/powerpoint/2010/main" val="268190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35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222398" y="17598"/>
            <a:ext cx="2689828" cy="46960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57200" y="4767739"/>
            <a:ext cx="2133600" cy="272891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prstClr val="white"/>
                </a:solidFill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r>
              <a:rPr lang="en-US"/>
              <a:t>4/29/11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3124200" y="4767739"/>
            <a:ext cx="2895600" cy="272891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prstClr val="white"/>
                </a:solidFill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6778625" y="4767739"/>
            <a:ext cx="2133600" cy="27289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9593DFC-B2B3-0B4D-862E-0DB336B141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636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996" y="4670426"/>
            <a:ext cx="348388" cy="273844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ctr">
              <a:defRPr sz="700">
                <a:solidFill>
                  <a:srgbClr val="007AC3"/>
                </a:solidFill>
                <a:latin typeface="Roboto Regular"/>
                <a:cs typeface="Roboto Regular"/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30314" y="368302"/>
            <a:ext cx="8577070" cy="3270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defRPr sz="2800" baseline="0">
                <a:solidFill>
                  <a:srgbClr val="007AC3"/>
                </a:solidFill>
                <a:latin typeface="Arial Black" panose="020B0A04020102020204" pitchFamily="34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30188" y="747370"/>
            <a:ext cx="8577262" cy="293688"/>
          </a:xfrm>
          <a:prstGeom prst="rect">
            <a:avLst/>
          </a:prstGeom>
        </p:spPr>
        <p:txBody>
          <a:bodyPr/>
          <a:lstStyle>
            <a:lvl1pPr>
              <a:defRPr sz="1100" baseline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SUB TITLE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042892" y="4571193"/>
            <a:ext cx="745906" cy="5715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17246" y="4695597"/>
            <a:ext cx="553669" cy="457200"/>
            <a:chOff x="296986" y="4571999"/>
            <a:chExt cx="553669" cy="457200"/>
          </a:xfrm>
        </p:grpSpPr>
        <p:sp>
          <p:nvSpPr>
            <p:cNvPr id="15" name="Rectangle 14"/>
            <p:cNvSpPr/>
            <p:nvPr userDrawn="1"/>
          </p:nvSpPr>
          <p:spPr>
            <a:xfrm>
              <a:off x="296986" y="4571999"/>
              <a:ext cx="548640" cy="457200"/>
            </a:xfrm>
            <a:prstGeom prst="rect">
              <a:avLst/>
            </a:prstGeom>
            <a:solidFill>
              <a:srgbClr val="007AC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246" y="4591177"/>
              <a:ext cx="533409" cy="432342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 userDrawn="1"/>
        </p:nvGrpSpPr>
        <p:grpSpPr>
          <a:xfrm>
            <a:off x="865886" y="4694215"/>
            <a:ext cx="548640" cy="458006"/>
            <a:chOff x="1042892" y="4571193"/>
            <a:chExt cx="548640" cy="458006"/>
          </a:xfrm>
        </p:grpSpPr>
        <p:sp>
          <p:nvSpPr>
            <p:cNvPr id="18" name="Rectangle 17"/>
            <p:cNvSpPr/>
            <p:nvPr userDrawn="1"/>
          </p:nvSpPr>
          <p:spPr>
            <a:xfrm>
              <a:off x="1042892" y="4571193"/>
              <a:ext cx="548640" cy="457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069" y="4583157"/>
              <a:ext cx="516285" cy="4460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271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996" y="4670426"/>
            <a:ext cx="348388" cy="273844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ctr">
              <a:defRPr sz="700">
                <a:solidFill>
                  <a:srgbClr val="007AC3"/>
                </a:solidFill>
                <a:latin typeface="Roboto Regular"/>
                <a:cs typeface="Roboto Regular"/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60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pp 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sz="quarter" idx="15"/>
          </p:nvPr>
        </p:nvSpPr>
        <p:spPr>
          <a:xfrm>
            <a:off x="3835291" y="1745822"/>
            <a:ext cx="1500410" cy="223870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996" y="4670426"/>
            <a:ext cx="348388" cy="273844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ctr">
              <a:defRPr sz="700">
                <a:solidFill>
                  <a:srgbClr val="007AC3"/>
                </a:solidFill>
                <a:latin typeface="Roboto Regular"/>
                <a:cs typeface="Roboto Regular"/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40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996" y="4670426"/>
            <a:ext cx="348388" cy="273844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ctr">
              <a:defRPr sz="700">
                <a:solidFill>
                  <a:srgbClr val="007AC3"/>
                </a:solidFill>
                <a:latin typeface="Roboto Regular"/>
                <a:cs typeface="Roboto Regular"/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96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pp 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1899" y="4542130"/>
            <a:ext cx="348388" cy="273844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ctr">
              <a:defRPr sz="800">
                <a:solidFill>
                  <a:srgbClr val="FFFFFF"/>
                </a:solidFill>
                <a:latin typeface="Roboto Regular"/>
                <a:cs typeface="Roboto Regular"/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7AC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8458996" y="4670426"/>
            <a:ext cx="348388" cy="273844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defPPr>
              <a:defRPr lang="en-US"/>
            </a:defPPr>
            <a:lvl1pPr marL="0" algn="ctr" defTabSz="457101" rtl="0" eaLnBrk="1" latinLnBrk="0" hangingPunct="1">
              <a:defRPr sz="700" kern="1200">
                <a:solidFill>
                  <a:srgbClr val="007AC3"/>
                </a:solidFill>
                <a:latin typeface="Roboto Regular"/>
                <a:ea typeface="+mn-ea"/>
                <a:cs typeface="Roboto Regular"/>
              </a:defRPr>
            </a:lvl1pPr>
            <a:lvl2pPr marL="457101" algn="l" defTabSz="45710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02" algn="l" defTabSz="45710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03" algn="l" defTabSz="45710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04" algn="l" defTabSz="45710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05" algn="l" defTabSz="45710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06" algn="l" defTabSz="45710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07" algn="l" defTabSz="45710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08" algn="l" defTabSz="45710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0B77E7-8D76-A248-9E9F-68FC055C9F4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30314" y="368302"/>
            <a:ext cx="8577070" cy="3270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defRPr sz="2800" baseline="0">
                <a:solidFill>
                  <a:schemeClr val="bg1"/>
                </a:solidFill>
                <a:latin typeface="Arial Black" panose="020B0A04020102020204" pitchFamily="34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30188" y="747370"/>
            <a:ext cx="8577262" cy="293688"/>
          </a:xfrm>
          <a:prstGeom prst="rect">
            <a:avLst/>
          </a:prstGeom>
        </p:spPr>
        <p:txBody>
          <a:bodyPr/>
          <a:lstStyle>
            <a:lvl1pPr>
              <a:defRPr sz="1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SUB TITLE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96986" y="4571999"/>
            <a:ext cx="745906" cy="571501"/>
          </a:xfrm>
          <a:prstGeom prst="rect">
            <a:avLst/>
          </a:prstGeom>
          <a:solidFill>
            <a:srgbClr val="007AC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317246" y="4695597"/>
            <a:ext cx="553669" cy="457200"/>
            <a:chOff x="296986" y="4571999"/>
            <a:chExt cx="553669" cy="457200"/>
          </a:xfrm>
        </p:grpSpPr>
        <p:sp>
          <p:nvSpPr>
            <p:cNvPr id="16" name="Rectangle 15"/>
            <p:cNvSpPr/>
            <p:nvPr userDrawn="1"/>
          </p:nvSpPr>
          <p:spPr>
            <a:xfrm>
              <a:off x="296986" y="4571999"/>
              <a:ext cx="548640" cy="457200"/>
            </a:xfrm>
            <a:prstGeom prst="rect">
              <a:avLst/>
            </a:prstGeom>
            <a:solidFill>
              <a:srgbClr val="007AC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246" y="4591177"/>
              <a:ext cx="533409" cy="432342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 userDrawn="1"/>
        </p:nvGrpSpPr>
        <p:grpSpPr>
          <a:xfrm>
            <a:off x="865886" y="4694215"/>
            <a:ext cx="548640" cy="458006"/>
            <a:chOff x="1042892" y="4571193"/>
            <a:chExt cx="548640" cy="458006"/>
          </a:xfrm>
        </p:grpSpPr>
        <p:sp>
          <p:nvSpPr>
            <p:cNvPr id="19" name="Rectangle 18"/>
            <p:cNvSpPr/>
            <p:nvPr userDrawn="1"/>
          </p:nvSpPr>
          <p:spPr>
            <a:xfrm>
              <a:off x="1042892" y="4571193"/>
              <a:ext cx="548640" cy="457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069" y="4583157"/>
              <a:ext cx="516285" cy="4460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062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pp 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1899" y="4542130"/>
            <a:ext cx="348388" cy="273844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ctr">
              <a:defRPr sz="800">
                <a:solidFill>
                  <a:srgbClr val="FFFFFF"/>
                </a:solidFill>
                <a:latin typeface="Roboto Regular"/>
                <a:cs typeface="Roboto Regular"/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8458996" y="4670426"/>
            <a:ext cx="348388" cy="273844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defPPr>
              <a:defRPr lang="en-US"/>
            </a:defPPr>
            <a:lvl1pPr marL="0" algn="ctr" defTabSz="457101" rtl="0" eaLnBrk="1" latinLnBrk="0" hangingPunct="1">
              <a:defRPr sz="700" kern="1200">
                <a:solidFill>
                  <a:srgbClr val="007AC3"/>
                </a:solidFill>
                <a:latin typeface="Roboto Regular"/>
                <a:ea typeface="+mn-ea"/>
                <a:cs typeface="Roboto Regular"/>
              </a:defRPr>
            </a:lvl1pPr>
            <a:lvl2pPr marL="457101" algn="l" defTabSz="45710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02" algn="l" defTabSz="45710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03" algn="l" defTabSz="45710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04" algn="l" defTabSz="45710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05" algn="l" defTabSz="45710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06" algn="l" defTabSz="45710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07" algn="l" defTabSz="45710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08" algn="l" defTabSz="45710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0B77E7-8D76-A248-9E9F-68FC055C9F4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317246" y="4695597"/>
            <a:ext cx="553669" cy="457200"/>
            <a:chOff x="296986" y="4571999"/>
            <a:chExt cx="553669" cy="457200"/>
          </a:xfrm>
        </p:grpSpPr>
        <p:sp>
          <p:nvSpPr>
            <p:cNvPr id="13" name="Rectangle 12"/>
            <p:cNvSpPr/>
            <p:nvPr userDrawn="1"/>
          </p:nvSpPr>
          <p:spPr>
            <a:xfrm>
              <a:off x="296986" y="4571999"/>
              <a:ext cx="548640" cy="457200"/>
            </a:xfrm>
            <a:prstGeom prst="rect">
              <a:avLst/>
            </a:prstGeom>
            <a:solidFill>
              <a:srgbClr val="007AC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246" y="4591177"/>
              <a:ext cx="533409" cy="432342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 userDrawn="1"/>
        </p:nvGrpSpPr>
        <p:grpSpPr>
          <a:xfrm>
            <a:off x="865886" y="4694215"/>
            <a:ext cx="548640" cy="458006"/>
            <a:chOff x="1042892" y="4571193"/>
            <a:chExt cx="548640" cy="458006"/>
          </a:xfrm>
        </p:grpSpPr>
        <p:sp>
          <p:nvSpPr>
            <p:cNvPr id="16" name="Rectangle 15"/>
            <p:cNvSpPr/>
            <p:nvPr userDrawn="1"/>
          </p:nvSpPr>
          <p:spPr>
            <a:xfrm>
              <a:off x="1042892" y="4571193"/>
              <a:ext cx="548640" cy="457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069" y="4583157"/>
              <a:ext cx="516285" cy="4460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349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pp 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1899" y="4542130"/>
            <a:ext cx="348388" cy="273844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ctr">
              <a:defRPr sz="800">
                <a:solidFill>
                  <a:srgbClr val="FFFFFF"/>
                </a:solidFill>
                <a:latin typeface="Roboto Regular"/>
                <a:cs typeface="Roboto Regular"/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8458996" y="4670426"/>
            <a:ext cx="348388" cy="273844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defPPr>
              <a:defRPr lang="en-US"/>
            </a:defPPr>
            <a:lvl1pPr marL="0" algn="ctr" defTabSz="457101" rtl="0" eaLnBrk="1" latinLnBrk="0" hangingPunct="1">
              <a:defRPr sz="700" kern="1200">
                <a:solidFill>
                  <a:srgbClr val="007AC3"/>
                </a:solidFill>
                <a:latin typeface="Roboto Regular"/>
                <a:ea typeface="+mn-ea"/>
                <a:cs typeface="Roboto Regular"/>
              </a:defRPr>
            </a:lvl1pPr>
            <a:lvl2pPr marL="457101" algn="l" defTabSz="45710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02" algn="l" defTabSz="45710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03" algn="l" defTabSz="45710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04" algn="l" defTabSz="45710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05" algn="l" defTabSz="45710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06" algn="l" defTabSz="45710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07" algn="l" defTabSz="45710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08" algn="l" defTabSz="45710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0B77E7-8D76-A248-9E9F-68FC055C9F4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30314" y="368302"/>
            <a:ext cx="8577070" cy="3270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defRPr sz="2800" baseline="0">
                <a:solidFill>
                  <a:schemeClr val="bg1"/>
                </a:solidFill>
                <a:latin typeface="Arial Black" panose="020B0A04020102020204" pitchFamily="34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30188" y="747370"/>
            <a:ext cx="8577262" cy="293688"/>
          </a:xfrm>
          <a:prstGeom prst="rect">
            <a:avLst/>
          </a:prstGeom>
        </p:spPr>
        <p:txBody>
          <a:bodyPr/>
          <a:lstStyle>
            <a:lvl1pPr>
              <a:defRPr sz="1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SUB TITLE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317246" y="4695597"/>
            <a:ext cx="553669" cy="457200"/>
            <a:chOff x="296986" y="4571999"/>
            <a:chExt cx="553669" cy="457200"/>
          </a:xfrm>
        </p:grpSpPr>
        <p:sp>
          <p:nvSpPr>
            <p:cNvPr id="16" name="Rectangle 15"/>
            <p:cNvSpPr/>
            <p:nvPr userDrawn="1"/>
          </p:nvSpPr>
          <p:spPr>
            <a:xfrm>
              <a:off x="296986" y="4571999"/>
              <a:ext cx="548640" cy="457200"/>
            </a:xfrm>
            <a:prstGeom prst="rect">
              <a:avLst/>
            </a:prstGeom>
            <a:solidFill>
              <a:srgbClr val="007AC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246" y="4591177"/>
              <a:ext cx="533409" cy="432342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 userDrawn="1"/>
        </p:nvGrpSpPr>
        <p:grpSpPr>
          <a:xfrm>
            <a:off x="865886" y="4694215"/>
            <a:ext cx="548640" cy="458006"/>
            <a:chOff x="1042892" y="4571193"/>
            <a:chExt cx="548640" cy="458006"/>
          </a:xfrm>
        </p:grpSpPr>
        <p:sp>
          <p:nvSpPr>
            <p:cNvPr id="19" name="Rectangle 18"/>
            <p:cNvSpPr/>
            <p:nvPr userDrawn="1"/>
          </p:nvSpPr>
          <p:spPr>
            <a:xfrm>
              <a:off x="1042892" y="4571193"/>
              <a:ext cx="548640" cy="457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069" y="4583157"/>
              <a:ext cx="516285" cy="4460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801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3C4E744-01D0-0641-80AA-AFA9550BDA0D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DA5F7-51B9-B846-A83A-85A4E4DEF7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873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996" y="4670426"/>
            <a:ext cx="348388" cy="273844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ctr">
              <a:defRPr sz="700">
                <a:solidFill>
                  <a:srgbClr val="007AC3"/>
                </a:solidFill>
                <a:latin typeface="Roboto Regular"/>
                <a:cs typeface="Roboto Regular"/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317246" y="4695597"/>
            <a:ext cx="553669" cy="457200"/>
            <a:chOff x="296986" y="4571999"/>
            <a:chExt cx="553669" cy="457200"/>
          </a:xfrm>
        </p:grpSpPr>
        <p:sp>
          <p:nvSpPr>
            <p:cNvPr id="3" name="Rectangle 2"/>
            <p:cNvSpPr/>
            <p:nvPr userDrawn="1"/>
          </p:nvSpPr>
          <p:spPr>
            <a:xfrm>
              <a:off x="296986" y="4571999"/>
              <a:ext cx="548640" cy="457200"/>
            </a:xfrm>
            <a:prstGeom prst="rect">
              <a:avLst/>
            </a:prstGeom>
            <a:solidFill>
              <a:srgbClr val="007AC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246" y="4591177"/>
              <a:ext cx="533409" cy="432342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 userDrawn="1"/>
        </p:nvGrpSpPr>
        <p:grpSpPr>
          <a:xfrm>
            <a:off x="865886" y="4694215"/>
            <a:ext cx="548640" cy="458006"/>
            <a:chOff x="1042892" y="4571193"/>
            <a:chExt cx="548640" cy="458006"/>
          </a:xfrm>
        </p:grpSpPr>
        <p:sp>
          <p:nvSpPr>
            <p:cNvPr id="5" name="Rectangle 4"/>
            <p:cNvSpPr/>
            <p:nvPr userDrawn="1"/>
          </p:nvSpPr>
          <p:spPr>
            <a:xfrm>
              <a:off x="1042892" y="4571193"/>
              <a:ext cx="548640" cy="457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069" y="4583157"/>
              <a:ext cx="516285" cy="4460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4709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758" r:id="rId2"/>
    <p:sldLayoutId id="2147483753" r:id="rId3"/>
    <p:sldLayoutId id="2147483754" r:id="rId4"/>
    <p:sldLayoutId id="2147483755" r:id="rId5"/>
    <p:sldLayoutId id="2147483757" r:id="rId6"/>
    <p:sldLayoutId id="2147483759" r:id="rId7"/>
    <p:sldLayoutId id="2147483760" r:id="rId8"/>
    <p:sldLayoutId id="2147483762" r:id="rId9"/>
    <p:sldLayoutId id="2147483763" r:id="rId10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457101" rtl="0" eaLnBrk="1" latinLnBrk="0" hangingPunct="1">
        <a:spcBef>
          <a:spcPct val="0"/>
        </a:spcBef>
        <a:buNone/>
        <a:defRPr sz="2000" kern="1200">
          <a:solidFill>
            <a:schemeClr val="tx1"/>
          </a:solidFill>
          <a:latin typeface="Roboto Light"/>
          <a:ea typeface="+mj-ea"/>
          <a:cs typeface="Roboto Light"/>
        </a:defRPr>
      </a:lvl1pPr>
    </p:titleStyle>
    <p:bodyStyle>
      <a:lvl1pPr marL="0" indent="0" algn="l" defTabSz="457101" rtl="0" eaLnBrk="1" latinLnBrk="0" hangingPunct="1">
        <a:spcBef>
          <a:spcPct val="20000"/>
        </a:spcBef>
        <a:buFont typeface="Arial"/>
        <a:buNone/>
        <a:defRPr sz="1500" kern="1200">
          <a:solidFill>
            <a:schemeClr val="tx1"/>
          </a:solidFill>
          <a:latin typeface="Roboto Light"/>
          <a:ea typeface="+mn-ea"/>
          <a:cs typeface="Roboto Light"/>
        </a:defRPr>
      </a:lvl1pPr>
      <a:lvl2pPr marL="457101" indent="0" algn="l" defTabSz="457101" rtl="0" eaLnBrk="1" latinLnBrk="0" hangingPunct="1">
        <a:spcBef>
          <a:spcPct val="20000"/>
        </a:spcBef>
        <a:buFont typeface="Arial"/>
        <a:buNone/>
        <a:defRPr sz="1300" kern="1200">
          <a:solidFill>
            <a:schemeClr val="tx1"/>
          </a:solidFill>
          <a:latin typeface="Roboto Light"/>
          <a:ea typeface="+mn-ea"/>
          <a:cs typeface="Roboto Light"/>
        </a:defRPr>
      </a:lvl2pPr>
      <a:lvl3pPr marL="914202" indent="0" algn="l" defTabSz="457101" rtl="0" eaLnBrk="1" latinLnBrk="0" hangingPunct="1">
        <a:spcBef>
          <a:spcPct val="20000"/>
        </a:spcBef>
        <a:buFont typeface="Arial"/>
        <a:buNone/>
        <a:defRPr sz="1000" kern="1200">
          <a:solidFill>
            <a:schemeClr val="tx1"/>
          </a:solidFill>
          <a:latin typeface="Roboto Light"/>
          <a:ea typeface="+mn-ea"/>
          <a:cs typeface="Roboto Light"/>
        </a:defRPr>
      </a:lvl3pPr>
      <a:lvl4pPr marL="1371303" indent="0" algn="l" defTabSz="457101" rtl="0" eaLnBrk="1" latinLnBrk="0" hangingPunct="1">
        <a:spcBef>
          <a:spcPct val="20000"/>
        </a:spcBef>
        <a:buFont typeface="Arial"/>
        <a:buNone/>
        <a:defRPr sz="700" kern="1200">
          <a:solidFill>
            <a:schemeClr val="tx1"/>
          </a:solidFill>
          <a:latin typeface="Roboto Light"/>
          <a:ea typeface="+mn-ea"/>
          <a:cs typeface="Roboto Light"/>
        </a:defRPr>
      </a:lvl4pPr>
      <a:lvl5pPr marL="1828404" indent="0" algn="l" defTabSz="457101" rtl="0" eaLnBrk="1" latinLnBrk="0" hangingPunct="1">
        <a:spcBef>
          <a:spcPct val="20000"/>
        </a:spcBef>
        <a:buFont typeface="Arial"/>
        <a:buNone/>
        <a:defRPr sz="700" kern="1200">
          <a:solidFill>
            <a:schemeClr val="tx1"/>
          </a:solidFill>
          <a:latin typeface="Roboto Light"/>
          <a:ea typeface="+mn-ea"/>
          <a:cs typeface="Roboto Light"/>
        </a:defRPr>
      </a:lvl5pPr>
      <a:lvl6pPr marL="2514055" indent="-228550" algn="l" defTabSz="45710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56" indent="-228550" algn="l" defTabSz="45710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57" indent="-228550" algn="l" defTabSz="45710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58" indent="-228550" algn="l" defTabSz="45710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1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2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3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4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5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6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7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08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lesvideos.com/gannett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lightswitch.com/partner/YOURCITY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hyperlink" Target="mailto:Adriane.morris@lee.net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815"/>
            <a:ext cx="9144000" cy="4357116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535659" y="4447682"/>
            <a:ext cx="3874788" cy="371376"/>
          </a:xfrm>
        </p:spPr>
        <p:txBody>
          <a:bodyPr>
            <a:no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Deck – Video Production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41" y="4482654"/>
            <a:ext cx="1550947" cy="3999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465" y="4421304"/>
            <a:ext cx="1212718" cy="46424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929968" y="4433510"/>
            <a:ext cx="0" cy="421382"/>
          </a:xfrm>
          <a:prstGeom prst="line">
            <a:avLst/>
          </a:prstGeom>
          <a:ln w="127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320608" y="4442735"/>
            <a:ext cx="0" cy="421382"/>
          </a:xfrm>
          <a:prstGeom prst="line">
            <a:avLst/>
          </a:prstGeom>
          <a:ln w="127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86578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0B77E7-8D76-A248-9E9F-68FC055C9F4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IDENTIFYING GOOD PROSPECTS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66800" y="1611995"/>
            <a:ext cx="7620000" cy="284180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81635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8178" algn="l" defTabSz="81635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55" algn="l" defTabSz="81635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33" algn="l" defTabSz="81635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712" algn="l" defTabSz="81635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89" algn="l" defTabSz="81635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67" algn="l" defTabSz="81635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245" algn="l" defTabSz="81635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423" algn="l" defTabSz="81635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defTabSz="457200">
              <a:spcBef>
                <a:spcPts val="1000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lang="en-US" sz="1200" cap="all" dirty="0">
                <a:solidFill>
                  <a:srgbClr val="7A7B7A"/>
                </a:solidFill>
                <a:latin typeface="Century Gothic" panose="020B0502020202020204"/>
                <a:ea typeface="+mj-ea"/>
                <a:cs typeface="+mj-cs"/>
              </a:rPr>
              <a:t>Is the client already producing video?</a:t>
            </a:r>
          </a:p>
          <a:p>
            <a:pPr marL="342900" lvl="0" indent="-342900" defTabSz="457200">
              <a:spcBef>
                <a:spcPts val="1000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lang="en-US" sz="1200" cap="all" dirty="0">
                <a:solidFill>
                  <a:srgbClr val="7A7B7A"/>
                </a:solidFill>
                <a:latin typeface="Century Gothic" panose="020B0502020202020204"/>
                <a:ea typeface="+mj-ea"/>
                <a:cs typeface="+mj-cs"/>
              </a:rPr>
              <a:t>Are they just starting to build an online presence?</a:t>
            </a:r>
          </a:p>
          <a:p>
            <a:pPr marL="342900" lvl="0" indent="-342900" defTabSz="457200">
              <a:spcBef>
                <a:spcPts val="1000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lang="en-US" sz="1200" cap="all" dirty="0">
                <a:solidFill>
                  <a:srgbClr val="7A7B7A"/>
                </a:solidFill>
                <a:latin typeface="Century Gothic" panose="020B0502020202020204"/>
                <a:ea typeface="+mj-ea"/>
                <a:cs typeface="+mj-cs"/>
              </a:rPr>
              <a:t>Are they new to their market?</a:t>
            </a:r>
          </a:p>
          <a:p>
            <a:pPr marL="342900" lvl="0" indent="-342900" defTabSz="457200">
              <a:spcBef>
                <a:spcPts val="1000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lang="en-US" sz="1200" cap="all" dirty="0">
                <a:solidFill>
                  <a:srgbClr val="7A7B7A"/>
                </a:solidFill>
                <a:latin typeface="Century Gothic" panose="020B0502020202020204"/>
                <a:ea typeface="+mj-ea"/>
                <a:cs typeface="+mj-cs"/>
              </a:rPr>
              <a:t>Do they have very similar competitors and need to differentiate themselves?</a:t>
            </a:r>
          </a:p>
          <a:p>
            <a:pPr marL="342900" lvl="0" indent="-342900" defTabSz="457200">
              <a:spcBef>
                <a:spcPts val="1000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lang="en-US" sz="1200" cap="all" dirty="0">
                <a:solidFill>
                  <a:srgbClr val="7A7B7A"/>
                </a:solidFill>
                <a:latin typeface="Century Gothic" panose="020B0502020202020204"/>
                <a:ea typeface="+mj-ea"/>
                <a:cs typeface="+mj-cs"/>
              </a:rPr>
              <a:t>Is the business owner’s/employees’ personality an important selling point</a:t>
            </a:r>
          </a:p>
          <a:p>
            <a:pPr marL="342900" lvl="0" indent="-342900" defTabSz="457200">
              <a:spcBef>
                <a:spcPts val="1000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lang="en-US" sz="1200" cap="all" dirty="0">
                <a:solidFill>
                  <a:srgbClr val="7A7B7A"/>
                </a:solidFill>
                <a:latin typeface="Century Gothic" panose="020B0502020202020204"/>
                <a:ea typeface="+mj-ea"/>
                <a:cs typeface="+mj-cs"/>
              </a:rPr>
              <a:t>Is their business inherently visual</a:t>
            </a:r>
          </a:p>
          <a:p>
            <a:pPr marL="742950" lvl="1" indent="-285750" defTabSz="457200">
              <a:spcBef>
                <a:spcPts val="1000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lang="en-US" sz="1100" cap="all" dirty="0">
                <a:solidFill>
                  <a:srgbClr val="7A7B7A"/>
                </a:solidFill>
                <a:latin typeface="Century Gothic" panose="020B0502020202020204"/>
                <a:ea typeface="+mj-ea"/>
                <a:cs typeface="+mj-cs"/>
              </a:rPr>
              <a:t>Ex. interior design, real estate, autos, furniture etc.</a:t>
            </a:r>
          </a:p>
          <a:p>
            <a:pPr marL="342900" lvl="0" indent="-342900" defTabSz="457200">
              <a:spcBef>
                <a:spcPts val="1000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lang="en-US" sz="1200" cap="all" dirty="0">
                <a:solidFill>
                  <a:srgbClr val="7A7B7A"/>
                </a:solidFill>
                <a:latin typeface="Century Gothic" panose="020B0502020202020204"/>
                <a:ea typeface="+mj-ea"/>
                <a:cs typeface="+mj-cs"/>
              </a:rPr>
              <a:t>Do they need to educate their customers on their offering?</a:t>
            </a:r>
          </a:p>
          <a:p>
            <a:pPr marL="342900" lvl="0" indent="-342900" defTabSz="457200">
              <a:spcBef>
                <a:spcPts val="1000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lang="en-US" sz="1200" cap="all" dirty="0">
                <a:solidFill>
                  <a:srgbClr val="7A7B7A"/>
                </a:solidFill>
                <a:latin typeface="Century Gothic" panose="020B0502020202020204"/>
                <a:ea typeface="+mj-ea"/>
                <a:cs typeface="+mj-cs"/>
              </a:rPr>
              <a:t>Do they need to establish credibility and build trust?</a:t>
            </a:r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534196" y="1055175"/>
            <a:ext cx="7924800" cy="85725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0" algn="l" defTabSz="81635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8178" algn="l" defTabSz="81635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55" algn="l" defTabSz="81635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33" algn="l" defTabSz="81635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712" algn="l" defTabSz="81635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89" algn="l" defTabSz="81635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67" algn="l" defTabSz="81635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245" algn="l" defTabSz="81635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423" algn="l" defTabSz="81635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Pre-Call Questions to Ask Yourself</a:t>
            </a:r>
            <a:endParaRPr lang="en-US" sz="20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25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6642" y="1032712"/>
            <a:ext cx="76581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cap="all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Message </a:t>
            </a:r>
            <a:r>
              <a:rPr lang="mr-IN" sz="2000" cap="all" dirty="0">
                <a:solidFill>
                  <a:srgbClr val="767171"/>
                </a:solidFill>
                <a:latin typeface="Arial" panose="020B0604020202020204" pitchFamily="34" charset="0"/>
              </a:rPr>
              <a:t>–</a:t>
            </a:r>
            <a:r>
              <a:rPr lang="en-US" sz="2000" cap="all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what do they need to say?</a:t>
            </a:r>
          </a:p>
          <a:p>
            <a:pPr marL="342900" lvl="1">
              <a:lnSpc>
                <a:spcPct val="200000"/>
              </a:lnSpc>
            </a:pPr>
            <a:r>
              <a:rPr lang="en-US" sz="1400" cap="all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 overthink it!</a:t>
            </a:r>
          </a:p>
          <a:p>
            <a:pPr>
              <a:lnSpc>
                <a:spcPct val="200000"/>
              </a:lnSpc>
            </a:pPr>
            <a:r>
              <a:rPr lang="en-US" sz="2000" cap="all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Audience </a:t>
            </a:r>
            <a:r>
              <a:rPr lang="mr-IN" sz="2000" cap="all" dirty="0">
                <a:solidFill>
                  <a:srgbClr val="767171"/>
                </a:solidFill>
                <a:latin typeface="Arial" panose="020B0604020202020204" pitchFamily="34" charset="0"/>
              </a:rPr>
              <a:t>–</a:t>
            </a:r>
            <a:r>
              <a:rPr lang="en-US" sz="2000" cap="all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who do they need to say it to?</a:t>
            </a:r>
          </a:p>
          <a:p>
            <a:pPr>
              <a:lnSpc>
                <a:spcPct val="200000"/>
              </a:lnSpc>
            </a:pPr>
            <a:r>
              <a:rPr lang="en-US" sz="2000" cap="all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Venue </a:t>
            </a:r>
            <a:r>
              <a:rPr lang="mr-IN" sz="2000" cap="all" dirty="0">
                <a:solidFill>
                  <a:srgbClr val="767171"/>
                </a:solidFill>
                <a:latin typeface="Arial" panose="020B0604020202020204" pitchFamily="34" charset="0"/>
              </a:rPr>
              <a:t>–</a:t>
            </a:r>
            <a:r>
              <a:rPr lang="en-US" sz="2000" cap="all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where will they say it?</a:t>
            </a:r>
          </a:p>
          <a:p>
            <a:pPr marL="342900" lvl="1">
              <a:lnSpc>
                <a:spcPct val="200000"/>
              </a:lnSpc>
            </a:pPr>
            <a:r>
              <a:rPr lang="en-US" sz="1400" cap="all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Facebook, Pre-roll, Rich Media, </a:t>
            </a:r>
            <a:r>
              <a:rPr lang="en-US" sz="1400" cap="all" dirty="0" err="1" smtClean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Youtube</a:t>
            </a:r>
            <a:r>
              <a:rPr lang="en-US" sz="1400" cap="all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In-Banner, Native, Television, Programmatic, Native, VHS, </a:t>
            </a:r>
            <a:r>
              <a:rPr lang="en-US" sz="1400" cap="all" dirty="0" err="1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endParaRPr lang="en-US" sz="1400" cap="all" dirty="0">
              <a:solidFill>
                <a:srgbClr val="7671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DO WE NEED TO KNOW?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49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1154797"/>
            <a:ext cx="7600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Step 1: Contact us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57300" y="1778044"/>
            <a:ext cx="7200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Sales@lightswitch.com</a:t>
            </a:r>
          </a:p>
          <a:p>
            <a:pPr marL="214313" indent="-214313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bryce@lightswitch.com</a:t>
            </a:r>
          </a:p>
          <a:p>
            <a:pPr marL="214313" indent="-214313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(312) 999-5860</a:t>
            </a:r>
          </a:p>
          <a:p>
            <a:pPr marL="214313" indent="-214313">
              <a:buFont typeface="Arial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56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cap="all" dirty="0" smtClean="0">
                <a:latin typeface="Arial" panose="020B0604020202020204" pitchFamily="34" charset="0"/>
                <a:ea typeface="Calibri Light" charset="0"/>
                <a:cs typeface="Arial" panose="020B0604020202020204" pitchFamily="34" charset="0"/>
              </a:rPr>
              <a:t>Scope </a:t>
            </a:r>
            <a:r>
              <a:rPr lang="en-US" sz="3200" cap="all" dirty="0">
                <a:latin typeface="Arial" panose="020B0604020202020204" pitchFamily="34" charset="0"/>
                <a:ea typeface="Calibri Light" charset="0"/>
                <a:cs typeface="Arial" panose="020B0604020202020204" pitchFamily="34" charset="0"/>
              </a:rPr>
              <a:t>of Work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1550" y="1268016"/>
            <a:ext cx="69151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Length of Shoot</a:t>
            </a: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 of Crew</a:t>
            </a: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 of edits</a:t>
            </a: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Length of Edits</a:t>
            </a: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Extras</a:t>
            </a:r>
          </a:p>
          <a:p>
            <a:pPr marL="342900" lvl="1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Aerial?</a:t>
            </a:r>
          </a:p>
          <a:p>
            <a:pPr marL="342900" lvl="1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Motion Graphics?</a:t>
            </a:r>
          </a:p>
          <a:p>
            <a:pPr marL="342900" lvl="1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Teleprompter?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995" y="531813"/>
            <a:ext cx="3650214" cy="410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61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0B77E7-8D76-A248-9E9F-68FC055C9F4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PRICING &amp; PACKAGES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21" y="1554992"/>
            <a:ext cx="8251899" cy="235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3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0B77E7-8D76-A248-9E9F-68FC055C9F4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PRICING &amp; PACKAGES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1110812"/>
              </p:ext>
            </p:extLst>
          </p:nvPr>
        </p:nvGraphicFramePr>
        <p:xfrm>
          <a:off x="1020871" y="1130399"/>
          <a:ext cx="6995956" cy="33252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51716"/>
                <a:gridCol w="944240"/>
              </a:tblGrid>
              <a:tr h="1254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Other Production Costs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Wholesale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</a:tr>
              <a:tr h="12547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First hour on site video capturs/Reshoots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$350.00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</a:tr>
              <a:tr h="12547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Additional hour on site for footage capture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$250.00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</a:tr>
              <a:tr h="12547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Additional length to final video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$150.00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</a:tr>
              <a:tr h="12547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Additional rounds of revisions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$150.00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</a:tr>
              <a:tr h="12547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60s video created from footage previously captured by Lightswitch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$350.00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</a:tr>
              <a:tr h="12547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30s video created from footage previously captured by Lightswitch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$250.00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</a:tr>
              <a:tr h="12547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15s video created from footage previously captured by Lightswitch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$175.00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</a:tr>
              <a:tr h="12547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Raw footage file (transferred via FTP)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$350.00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</a:tr>
              <a:tr h="12547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Rush Order (Scheduled shoot date in fewer than 10 business days)*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$300.00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</a:tr>
              <a:tr h="12547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Rush Edit (First edit delivered in fewer than 10 business days)**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$300.00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</a:tr>
              <a:tr h="12547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Additional 15 second edit using previously captured footage or provided material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$175.00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</a:tr>
              <a:tr h="12547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Google Business View Tour - up to 30 Panos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$845.00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</a:tr>
              <a:tr h="12547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Aerial footage - hourly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$425.00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</a:tr>
              <a:tr h="12547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Half Day Hair &amp; Makeup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$550.00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</a:tr>
              <a:tr h="12547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Half Day Audio Engineer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$625.00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</a:tr>
              <a:tr h="12547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Half Day Producer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$875.00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</a:tr>
              <a:tr h="12547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Half Day Videographer DP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$875.00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</a:tr>
              <a:tr h="12547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Full Day Hair and Makeup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$900.00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</a:tr>
              <a:tr h="12547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Full Day Audio Engineer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$1,000.00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</a:tr>
              <a:tr h="12547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Full Day Producer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$1,300.00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</a:tr>
              <a:tr h="12547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Full Day Videographer/DP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$1,495.00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</a:tr>
              <a:tr h="12547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15 to 60 second voiceover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$200.00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</a:tr>
              <a:tr h="12547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60 second edit from provided material - standalone video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$375.00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</a:tr>
              <a:tr h="12547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30 second edit from provided material - standalone video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$325.00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</a:tr>
              <a:tr h="12547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15 second edit from provided material - standalone video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$275.00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18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7A7B7A"/>
                </a:solidFill>
                <a:latin typeface="Arial" panose="020B0604020202020204" pitchFamily="34" charset="0"/>
                <a:ea typeface="Calibri Light" charset="0"/>
                <a:cs typeface="Arial" panose="020B0604020202020204" pitchFamily="34" charset="0"/>
              </a:rPr>
              <a:t>THE VIDEO SHOOT</a:t>
            </a:r>
            <a:endParaRPr lang="en-US" sz="3600" dirty="0">
              <a:solidFill>
                <a:srgbClr val="7A7B7A"/>
              </a:solidFill>
              <a:latin typeface="Arial" panose="020B0604020202020204" pitchFamily="34" charset="0"/>
              <a:ea typeface="Calibri Light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2104" y="1718004"/>
            <a:ext cx="4246745" cy="2197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cap="all" dirty="0">
                <a:solidFill>
                  <a:srgbClr val="7A7B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Videographer will arrive 30-60 minutes prior to shoot to set up</a:t>
            </a:r>
            <a:br>
              <a:rPr lang="en-US" cap="all" dirty="0">
                <a:solidFill>
                  <a:srgbClr val="7A7B7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cap="all" dirty="0">
              <a:solidFill>
                <a:srgbClr val="7A7B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cap="all" dirty="0">
                <a:solidFill>
                  <a:srgbClr val="7A7B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 not have to attend the shoot but are welcome to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2371" y="1588771"/>
            <a:ext cx="3889244" cy="259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57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68962" y="233309"/>
            <a:ext cx="7886700" cy="994172"/>
          </a:xfrm>
        </p:spPr>
        <p:txBody>
          <a:bodyPr>
            <a:noAutofit/>
          </a:bodyPr>
          <a:lstStyle/>
          <a:p>
            <a:r>
              <a:rPr lang="en-US" sz="3200" cap="all" dirty="0">
                <a:solidFill>
                  <a:srgbClr val="7A7B7A"/>
                </a:solidFill>
                <a:latin typeface="Arial" panose="020B0604020202020204" pitchFamily="34" charset="0"/>
                <a:ea typeface="Calibri Light" charset="0"/>
                <a:cs typeface="Arial" panose="020B0604020202020204" pitchFamily="34" charset="0"/>
              </a:rPr>
              <a:t>Review &amp; Approval</a:t>
            </a:r>
          </a:p>
        </p:txBody>
      </p:sp>
      <p:pic>
        <p:nvPicPr>
          <p:cNvPr id="10" name="Picture 9" descr="Screen Shot 2015-06-23 at 11.35.5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889" y="953637"/>
            <a:ext cx="3223358" cy="39315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8081" y="1816835"/>
            <a:ext cx="4787808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200" cap="all" dirty="0">
                <a:solidFill>
                  <a:srgbClr val="7A7B7A"/>
                </a:solidFill>
                <a:latin typeface="Arial" panose="020B0604020202020204" pitchFamily="34" charset="0"/>
                <a:ea typeface="Calibri Light" charset="0"/>
                <a:cs typeface="Arial" panose="020B0604020202020204" pitchFamily="34" charset="0"/>
              </a:rPr>
              <a:t>First draft in 10 days</a:t>
            </a:r>
          </a:p>
          <a:p>
            <a:pPr>
              <a:lnSpc>
                <a:spcPct val="200000"/>
              </a:lnSpc>
            </a:pPr>
            <a:r>
              <a:rPr lang="en-US" sz="1200" cap="all" dirty="0">
                <a:solidFill>
                  <a:srgbClr val="7A7B7A"/>
                </a:solidFill>
                <a:latin typeface="Arial" panose="020B0604020202020204" pitchFamily="34" charset="0"/>
                <a:ea typeface="Calibri Light" charset="0"/>
                <a:cs typeface="Arial" panose="020B0604020202020204" pitchFamily="34" charset="0"/>
              </a:rPr>
              <a:t>Revisions made in 5 days </a:t>
            </a:r>
          </a:p>
          <a:p>
            <a:pPr>
              <a:lnSpc>
                <a:spcPct val="200000"/>
              </a:lnSpc>
            </a:pPr>
            <a:r>
              <a:rPr lang="en-US" sz="1200" cap="all" dirty="0">
                <a:solidFill>
                  <a:srgbClr val="7A7B7A"/>
                </a:solidFill>
                <a:latin typeface="Arial" panose="020B0604020202020204" pitchFamily="34" charset="0"/>
                <a:ea typeface="Calibri Light" charset="0"/>
                <a:cs typeface="Arial" panose="020B0604020202020204" pitchFamily="34" charset="0"/>
              </a:rPr>
              <a:t>Video can be shared, approved </a:t>
            </a:r>
            <a:r>
              <a:rPr lang="en-US" sz="1200" cap="all" dirty="0" smtClean="0">
                <a:solidFill>
                  <a:srgbClr val="7A7B7A"/>
                </a:solidFill>
                <a:latin typeface="Arial" panose="020B0604020202020204" pitchFamily="34" charset="0"/>
                <a:ea typeface="Calibri Light" charset="0"/>
                <a:cs typeface="Arial" panose="020B0604020202020204" pitchFamily="34" charset="0"/>
              </a:rPr>
              <a:t>&amp;</a:t>
            </a:r>
            <a:r>
              <a:rPr lang="en-US" sz="1200" cap="all" dirty="0">
                <a:solidFill>
                  <a:srgbClr val="7A7B7A"/>
                </a:solidFill>
                <a:latin typeface="Arial" panose="020B0604020202020204" pitchFamily="34" charset="0"/>
                <a:ea typeface="Calibri Light" charset="0"/>
                <a:cs typeface="Arial" panose="020B0604020202020204" pitchFamily="34" charset="0"/>
              </a:rPr>
              <a:t> </a:t>
            </a:r>
            <a:r>
              <a:rPr lang="en-US" sz="1200" cap="all" dirty="0" smtClean="0">
                <a:solidFill>
                  <a:srgbClr val="7A7B7A"/>
                </a:solidFill>
                <a:latin typeface="Arial" panose="020B0604020202020204" pitchFamily="34" charset="0"/>
                <a:ea typeface="Calibri Light" charset="0"/>
                <a:cs typeface="Arial" panose="020B0604020202020204" pitchFamily="34" charset="0"/>
              </a:rPr>
              <a:t>downloaded</a:t>
            </a:r>
            <a:endParaRPr lang="en-US" sz="1200" cap="all" dirty="0">
              <a:solidFill>
                <a:srgbClr val="7A7B7A"/>
              </a:solidFill>
              <a:latin typeface="Arial" panose="020B0604020202020204" pitchFamily="34" charset="0"/>
              <a:ea typeface="Calibri Light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86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8124" y="1369173"/>
            <a:ext cx="82296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600" cap="all" dirty="0">
                <a:solidFill>
                  <a:schemeClr val="bg1"/>
                </a:solidFill>
                <a:latin typeface="Arial" panose="020B0604020202020204" pitchFamily="34" charset="0"/>
                <a:ea typeface="Calibri Light" charset="0"/>
                <a:cs typeface="Arial" panose="020B0604020202020204" pitchFamily="34" charset="0"/>
              </a:rPr>
              <a:t>5 business days to schedule</a:t>
            </a:r>
          </a:p>
          <a:p>
            <a:pPr>
              <a:lnSpc>
                <a:spcPct val="200000"/>
              </a:lnSpc>
            </a:pPr>
            <a:r>
              <a:rPr lang="en-US" sz="1600" cap="all" dirty="0">
                <a:solidFill>
                  <a:schemeClr val="bg1"/>
                </a:solidFill>
                <a:latin typeface="Arial" panose="020B0604020202020204" pitchFamily="34" charset="0"/>
                <a:ea typeface="Calibri Light" charset="0"/>
                <a:cs typeface="Arial" panose="020B0604020202020204" pitchFamily="34" charset="0"/>
              </a:rPr>
              <a:t>10 days until first version</a:t>
            </a:r>
          </a:p>
          <a:p>
            <a:pPr>
              <a:lnSpc>
                <a:spcPct val="200000"/>
              </a:lnSpc>
            </a:pPr>
            <a:r>
              <a:rPr lang="en-US" sz="1600" cap="all" dirty="0">
                <a:solidFill>
                  <a:schemeClr val="bg1"/>
                </a:solidFill>
                <a:latin typeface="Arial" panose="020B0604020202020204" pitchFamily="34" charset="0"/>
                <a:ea typeface="Calibri Light" charset="0"/>
                <a:cs typeface="Arial" panose="020B0604020202020204" pitchFamily="34" charset="0"/>
              </a:rPr>
              <a:t>Client owns the file</a:t>
            </a:r>
          </a:p>
          <a:p>
            <a:pPr>
              <a:lnSpc>
                <a:spcPct val="200000"/>
              </a:lnSpc>
            </a:pPr>
            <a:r>
              <a:rPr lang="en-US" sz="2000" cap="all" dirty="0">
                <a:solidFill>
                  <a:schemeClr val="bg1"/>
                </a:solidFill>
                <a:latin typeface="Arial" panose="020B0604020202020204" pitchFamily="34" charset="0"/>
                <a:ea typeface="Calibri Light" charset="0"/>
                <a:cs typeface="Arial" panose="020B0604020202020204" pitchFamily="34" charset="0"/>
              </a:rPr>
              <a:t>Reach out to sales@lightswitch.com for help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43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8650" y="1193555"/>
            <a:ext cx="8229600" cy="24191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endParaRPr lang="en-US" sz="3240" b="1" dirty="0">
              <a:solidFill>
                <a:srgbClr val="F37E2A"/>
              </a:solidFill>
              <a:latin typeface="+mj-lt"/>
            </a:endParaRPr>
          </a:p>
          <a:p>
            <a:pPr algn="ctr"/>
            <a:r>
              <a:rPr lang="en-US" sz="3240" b="1" dirty="0">
                <a:solidFill>
                  <a:srgbClr val="F37E2A"/>
                </a:solidFill>
                <a:latin typeface="+mj-lt"/>
                <a:hlinkClick r:id="rId3"/>
              </a:rPr>
              <a:t>www.examplevideos.com/</a:t>
            </a:r>
            <a:r>
              <a:rPr lang="en-US" sz="3240" b="1" dirty="0">
                <a:solidFill>
                  <a:srgbClr val="F37E2A"/>
                </a:solidFill>
                <a:latin typeface="+mj-lt"/>
              </a:rPr>
              <a:t>amplified</a:t>
            </a:r>
          </a:p>
          <a:p>
            <a:pPr algn="ctr"/>
            <a:endParaRPr lang="en-US" sz="3240" b="1" dirty="0">
              <a:solidFill>
                <a:srgbClr val="F37E2A"/>
              </a:solidFill>
              <a:latin typeface="+mj-lt"/>
            </a:endParaRPr>
          </a:p>
          <a:p>
            <a:pPr algn="ctr"/>
            <a:r>
              <a:rPr lang="en-US" sz="3240" b="1" dirty="0">
                <a:solidFill>
                  <a:srgbClr val="F37E2A"/>
                </a:solidFill>
                <a:latin typeface="+mj-lt"/>
                <a:hlinkClick r:id="rId4"/>
              </a:rPr>
              <a:t>www.lightswitch.com/partner/</a:t>
            </a:r>
            <a:r>
              <a:rPr lang="en-US" sz="3240" b="1" dirty="0">
                <a:solidFill>
                  <a:srgbClr val="F37E2A"/>
                </a:solidFill>
                <a:latin typeface="+mj-lt"/>
              </a:rPr>
              <a:t>amplified</a:t>
            </a:r>
          </a:p>
          <a:p>
            <a:pPr algn="ctr"/>
            <a:endParaRPr lang="en-US" sz="2160" b="1" dirty="0">
              <a:solidFill>
                <a:srgbClr val="F37E2A"/>
              </a:solidFill>
              <a:latin typeface="+mj-l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 VIDEOS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83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0B77E7-8D76-A248-9E9F-68FC055C9F4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30314" y="368302"/>
            <a:ext cx="8761286" cy="327023"/>
          </a:xfrm>
        </p:spPr>
        <p:txBody>
          <a:bodyPr>
            <a:noAutofit/>
          </a:bodyPr>
          <a:lstStyle/>
          <a:p>
            <a:r>
              <a:rPr lang="en-US" sz="2400" dirty="0" smtClean="0"/>
              <a:t>INTEGRATING VIDEO INTO TURN-KEY SOLUTIONS</a:t>
            </a:r>
            <a:endParaRPr lang="en-US" sz="24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09600" y="1195905"/>
            <a:ext cx="8382000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81635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8178" algn="l" defTabSz="81635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55" algn="l" defTabSz="81635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33" algn="l" defTabSz="81635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712" algn="l" defTabSz="81635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89" algn="l" defTabSz="81635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67" algn="l" defTabSz="81635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245" algn="l" defTabSz="81635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423" algn="l" defTabSz="81635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CD433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1600" b="0" i="0" u="none" strike="noStrike" kern="1200" cap="all" spc="0" normalizeH="0" baseline="0" noProof="0" dirty="0" smtClean="0">
                <a:ln>
                  <a:noFill/>
                </a:ln>
                <a:solidFill>
                  <a:srgbClr val="7A7B7A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Exciting new capability to bring to your clients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CD433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1600" b="0" i="0" u="none" strike="noStrike" kern="1200" cap="all" spc="0" normalizeH="0" baseline="0" noProof="0" dirty="0" smtClean="0">
                <a:ln>
                  <a:noFill/>
                </a:ln>
                <a:solidFill>
                  <a:srgbClr val="7A7B7A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Allows us to further our agency/consultative approach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CD433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1600" b="0" i="0" u="none" strike="noStrike" kern="1200" cap="all" spc="0" normalizeH="0" baseline="0" noProof="0" dirty="0" smtClean="0">
                <a:ln>
                  <a:noFill/>
                </a:ln>
                <a:solidFill>
                  <a:srgbClr val="7A7B7A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Video</a:t>
            </a:r>
            <a:r>
              <a:rPr kumimoji="0" lang="en-US" sz="1600" b="0" i="0" u="none" strike="noStrike" kern="1200" cap="all" spc="0" normalizeH="0" noProof="0" dirty="0" smtClean="0">
                <a:ln>
                  <a:noFill/>
                </a:ln>
                <a:solidFill>
                  <a:srgbClr val="7A7B7A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all" spc="0" normalizeH="0" baseline="0" noProof="0" dirty="0" smtClean="0">
                <a:ln>
                  <a:noFill/>
                </a:ln>
                <a:solidFill>
                  <a:srgbClr val="7A7B7A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can be used to enhance current campaigns or build out new strategies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CD433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1600" b="0" i="0" u="none" strike="noStrike" kern="1200" cap="all" spc="0" normalizeH="0" baseline="0" noProof="0" dirty="0" smtClean="0">
                <a:ln>
                  <a:noFill/>
                </a:ln>
                <a:solidFill>
                  <a:srgbClr val="7A7B7A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Think </a:t>
            </a:r>
            <a:r>
              <a:rPr kumimoji="0" lang="en-US" sz="1600" b="1" i="0" u="none" strike="noStrike" kern="1200" cap="all" spc="0" normalizeH="0" baseline="0" noProof="0" dirty="0" smtClean="0">
                <a:ln>
                  <a:noFill/>
                </a:ln>
                <a:solidFill>
                  <a:srgbClr val="7A7B7A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BIG </a:t>
            </a:r>
            <a:r>
              <a:rPr kumimoji="0" lang="en-US" sz="1600" b="1" i="0" u="none" strike="noStrike" kern="1200" cap="all" spc="0" normalizeH="0" baseline="0" noProof="0" dirty="0" smtClean="0">
                <a:ln>
                  <a:noFill/>
                </a:ln>
                <a:solidFill>
                  <a:srgbClr val="7A7B7A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PITCTURE </a:t>
            </a:r>
            <a:r>
              <a:rPr kumimoji="0" lang="en-US" sz="1600" b="0" i="0" u="none" strike="noStrike" kern="1200" cap="all" spc="0" normalizeH="0" baseline="0" noProof="0" dirty="0" smtClean="0">
                <a:ln>
                  <a:noFill/>
                </a:ln>
                <a:solidFill>
                  <a:srgbClr val="7A7B7A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– how can video translate to an integrated marketing plan?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CD433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1600" b="0" i="0" u="none" strike="noStrike" kern="1200" cap="all" spc="0" normalizeH="0" baseline="0" noProof="0" dirty="0" smtClean="0">
                <a:ln>
                  <a:noFill/>
                </a:ln>
                <a:solidFill>
                  <a:srgbClr val="7A7B7A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Video will be a huge differentiator for us in our markets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CD433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1400" b="0" i="0" u="none" strike="noStrike" kern="1200" cap="all" spc="0" normalizeH="0" baseline="0" noProof="0" dirty="0" smtClean="0">
                <a:ln>
                  <a:noFill/>
                </a:ln>
                <a:solidFill>
                  <a:srgbClr val="7A7B7A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Production Strategy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CD433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1400" b="0" i="0" u="none" strike="noStrike" kern="1200" cap="all" spc="0" normalizeH="0" baseline="0" noProof="0" dirty="0" smtClean="0">
                <a:ln>
                  <a:noFill/>
                </a:ln>
                <a:solidFill>
                  <a:srgbClr val="7A7B7A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Distribution Strategy </a:t>
            </a:r>
          </a:p>
        </p:txBody>
      </p:sp>
    </p:spTree>
    <p:extLst>
      <p:ext uri="{BB962C8B-B14F-4D97-AF65-F5344CB8AC3E}">
        <p14:creationId xmlns:p14="http://schemas.microsoft.com/office/powerpoint/2010/main" val="257621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369499" y="-1619250"/>
            <a:ext cx="0" cy="833480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066" y="10266"/>
            <a:ext cx="413385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846" y="695325"/>
            <a:ext cx="8577070" cy="32702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QUESTIONS?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Contact Adriane Morris</a:t>
            </a:r>
            <a:br>
              <a:rPr lang="en-US" dirty="0"/>
            </a:br>
            <a:r>
              <a:rPr lang="en-US" dirty="0">
                <a:hlinkClick r:id="rId4"/>
              </a:rPr>
              <a:t>Adriane.morris@lee.net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563-383-2127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38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0B77E7-8D76-A248-9E9F-68FC055C9F4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IS VIDEO ESSENTIAL TODAY?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531" y="1161008"/>
            <a:ext cx="7482636" cy="350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38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VIDEO IS POPULAR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314" y="1020679"/>
            <a:ext cx="9144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83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2235" y="166604"/>
            <a:ext cx="8577070" cy="252901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OUR VIDEO PARTNER</a:t>
            </a:r>
            <a:endParaRPr lang="en-US" sz="4800" dirty="0"/>
          </a:p>
        </p:txBody>
      </p:sp>
      <p:pic>
        <p:nvPicPr>
          <p:cNvPr id="3" name="Picture 2" descr="Screen Shot 2015-12-10 at 2.52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32" y="1431109"/>
            <a:ext cx="5237747" cy="2928476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4" name="TextBox 3"/>
          <p:cNvSpPr txBox="1"/>
          <p:nvPr/>
        </p:nvSpPr>
        <p:spPr>
          <a:xfrm>
            <a:off x="5636795" y="1342267"/>
            <a:ext cx="350720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5,000 Videographers &amp; Crews</a:t>
            </a:r>
          </a:p>
          <a:p>
            <a:pPr algn="ctr"/>
            <a:endParaRPr lang="en-US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50 States</a:t>
            </a:r>
          </a:p>
          <a:p>
            <a:pPr algn="ctr"/>
            <a:endParaRPr lang="en-US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 Producers &amp; Editors</a:t>
            </a:r>
          </a:p>
          <a:p>
            <a:pPr algn="ctr"/>
            <a:endParaRPr lang="en-US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Unmatched coverage, quality, capability and service</a:t>
            </a:r>
          </a:p>
          <a:p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51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10" y="1111330"/>
            <a:ext cx="4638359" cy="32591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44197" y="914400"/>
            <a:ext cx="369980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Landing Pages: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60-90 seconds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Informative &amp; Broad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May link to other videos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WHERE IS VIDEO?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39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58032" y="695325"/>
            <a:ext cx="35608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Video-Centric Sites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lengths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All video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types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Need descriptions, tags, and links back to landing pages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25" y="1227440"/>
            <a:ext cx="4529797" cy="329245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WHERE IS VIDEO?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93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952995" y="1040943"/>
            <a:ext cx="33718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Pre-roll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Often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skippable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Placed or programmatic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63" y="1069143"/>
            <a:ext cx="4624066" cy="32536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WHERE IS VIDEO?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91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50452" y="1083212"/>
            <a:ext cx="33718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Rich Media: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Text on screen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Often silent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89"/>
          <a:stretch/>
        </p:blipFill>
        <p:spPr>
          <a:xfrm>
            <a:off x="233434" y="1083212"/>
            <a:ext cx="5486400" cy="279591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WHERE IS VIDEO?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24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theme/theme1.xml><?xml version="1.0" encoding="utf-8"?>
<a:theme xmlns:a="http://schemas.openxmlformats.org/drawingml/2006/main" name="LeePres">
  <a:themeElements>
    <a:clrScheme name="LEE">
      <a:dk1>
        <a:srgbClr val="737572"/>
      </a:dk1>
      <a:lt1>
        <a:sysClr val="window" lastClr="FFFFFF"/>
      </a:lt1>
      <a:dk2>
        <a:srgbClr val="2B84D2"/>
      </a:dk2>
      <a:lt2>
        <a:srgbClr val="FFFFFF"/>
      </a:lt2>
      <a:accent1>
        <a:srgbClr val="007AC3"/>
      </a:accent1>
      <a:accent2>
        <a:srgbClr val="1BAAAA"/>
      </a:accent2>
      <a:accent3>
        <a:srgbClr val="FF2905"/>
      </a:accent3>
      <a:accent4>
        <a:srgbClr val="FFC000"/>
      </a:accent4>
      <a:accent5>
        <a:srgbClr val="216BA9"/>
      </a:accent5>
      <a:accent6>
        <a:srgbClr val="7C8185"/>
      </a:accent6>
      <a:hlink>
        <a:srgbClr val="216BA9"/>
      </a:hlink>
      <a:folHlink>
        <a:srgbClr val="4EAA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BAAAA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43991</TotalTime>
  <Words>765</Words>
  <Application>Microsoft Office PowerPoint</Application>
  <PresentationFormat>On-screen Show (16:9)</PresentationFormat>
  <Paragraphs>166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Arial Black</vt:lpstr>
      <vt:lpstr>Calibri</vt:lpstr>
      <vt:lpstr>Calibri Light</vt:lpstr>
      <vt:lpstr>Century Gothic</vt:lpstr>
      <vt:lpstr>Mangal</vt:lpstr>
      <vt:lpstr>Roboto Black</vt:lpstr>
      <vt:lpstr>Roboto Light</vt:lpstr>
      <vt:lpstr>Roboto Regular</vt:lpstr>
      <vt:lpstr>Wingdings 3</vt:lpstr>
      <vt:lpstr>ヒラギノ角ゴ ProN W3</vt:lpstr>
      <vt:lpstr>LeePres</vt:lpstr>
      <vt:lpstr>Training Deck – Video Production</vt:lpstr>
      <vt:lpstr>INTEGRATING VIDEO INTO TURN-KEY SOLUTIONS</vt:lpstr>
      <vt:lpstr>WHY IS VIDEO ESSENTIAL TODAY?</vt:lpstr>
      <vt:lpstr>VIDEO IS POPULAR</vt:lpstr>
      <vt:lpstr>OUR VIDEO PARTNER</vt:lpstr>
      <vt:lpstr>WHERE IS VIDEO?</vt:lpstr>
      <vt:lpstr>WHERE IS VIDEO?</vt:lpstr>
      <vt:lpstr>WHERE IS VIDEO?</vt:lpstr>
      <vt:lpstr>WHERE IS VIDEO?</vt:lpstr>
      <vt:lpstr>IDENTIFYING GOOD PROSPECTS </vt:lpstr>
      <vt:lpstr>WHAT DO WE NEED TO KNOW?</vt:lpstr>
      <vt:lpstr>PRODUCTION</vt:lpstr>
      <vt:lpstr>Scope of Work</vt:lpstr>
      <vt:lpstr>PRICING &amp; PACKAGES</vt:lpstr>
      <vt:lpstr>PRICING &amp; PACKAGES</vt:lpstr>
      <vt:lpstr>THE VIDEO SHOOT</vt:lpstr>
      <vt:lpstr>Review &amp; Approval</vt:lpstr>
      <vt:lpstr>REVIEW</vt:lpstr>
      <vt:lpstr>EXAMPLE VIDEOS</vt:lpstr>
      <vt:lpstr>QUESTIONS?   Contact Adriane Morris Adriane.morris@lee.net 563-383-2127</vt:lpstr>
    </vt:vector>
  </TitlesOfParts>
  <Company>Louis Twelve Design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 Twelve</dc:creator>
  <cp:lastModifiedBy>Sherri Healy</cp:lastModifiedBy>
  <cp:revision>2260</cp:revision>
  <cp:lastPrinted>2017-05-16T12:55:46Z</cp:lastPrinted>
  <dcterms:created xsi:type="dcterms:W3CDTF">2015-02-19T08:45:44Z</dcterms:created>
  <dcterms:modified xsi:type="dcterms:W3CDTF">2017-11-17T20:32:01Z</dcterms:modified>
</cp:coreProperties>
</file>