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00" y="84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81FB25-48D4-4A33-B2F0-E34752C65A5A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696913"/>
            <a:ext cx="55753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ACB709-EA69-4924-8439-0F997DECB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5159-CA9A-4FF3-9397-FF9B09A5187B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6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DEF4-1334-45B9-8E7A-C9E4573A6457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7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6CE-E940-437F-9BC1-03B2740B7253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9616-7D6B-40A9-9A9A-88988161DD36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8E70-ED55-44C7-9F90-766DD976FD9C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B440-F809-4B8D-89D4-DE37A848223F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3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A03-7E40-4FC7-ADFA-90AF357AA2E2}" type="datetime1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7823-C19E-462F-AECF-9CA21689CA47}" type="datetime1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7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537E-4164-4618-A27C-635FC37482EC}" type="datetime1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2C6E-2E39-465F-B5FE-72CDE1A9E5A4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8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33B8-5E01-4316-B0CA-481BEAE28347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4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4224-6E95-4CF1-A78C-094E185ADBC3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B79B5-BCB9-4766-88F8-E0F41E869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53512"/>
              </p:ext>
            </p:extLst>
          </p:nvPr>
        </p:nvGraphicFramePr>
        <p:xfrm>
          <a:off x="381000" y="800100"/>
          <a:ext cx="1295400" cy="1425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Individual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Presence of Children (POC)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Ethnicity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Number of Children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Voter Party Preference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40807"/>
              </p:ext>
            </p:extLst>
          </p:nvPr>
        </p:nvGraphicFramePr>
        <p:xfrm>
          <a:off x="1752600" y="800100"/>
          <a:ext cx="1524000" cy="263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</a:tblGrid>
              <a:tr h="15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Income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1491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under 29,999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30,000-34,999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35,000-39,999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40,000-44,999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45,000-49,999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50,000-54,999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55,000-59,999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60,000-64,999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65,000-69,999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70,000-74,999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75,000-79,999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80,000-89,999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90,999-99,999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100,000-124,999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125,000-149,999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150,000-174,999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175,000-199,999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200,000-249,999 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250,000+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14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Investment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44621"/>
              </p:ext>
            </p:extLst>
          </p:nvPr>
        </p:nvGraphicFramePr>
        <p:xfrm>
          <a:off x="381000" y="2247900"/>
          <a:ext cx="1219200" cy="1238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Level of Education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Some College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Associates Degree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Bachelors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Degree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Masters Degree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768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Doctorate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9814"/>
              </p:ext>
            </p:extLst>
          </p:nvPr>
        </p:nvGraphicFramePr>
        <p:xfrm>
          <a:off x="2076298" y="3602020"/>
          <a:ext cx="1505102" cy="855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102"/>
              </a:tblGrid>
              <a:tr h="239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General Credit </a:t>
                      </a:r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Level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Poor credit:  599-0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085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Fair credit: 649-600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085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Good credit: 749-650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085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Excellent credit: 750+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46016"/>
              </p:ext>
            </p:extLst>
          </p:nvPr>
        </p:nvGraphicFramePr>
        <p:xfrm>
          <a:off x="381000" y="3619500"/>
          <a:ext cx="1524000" cy="1149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</a:tblGrid>
              <a:tr h="147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Credit Cards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Bank/Debit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287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Credit Card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Type (MC,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Visa, AMEX, DISC)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5667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*Department Store CC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*Retail/ Gas CC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*Travel/Entertainment CC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*Credit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Card Users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57378"/>
              </p:ext>
            </p:extLst>
          </p:nvPr>
        </p:nvGraphicFramePr>
        <p:xfrm>
          <a:off x="6046718" y="810158"/>
          <a:ext cx="1295400" cy="160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600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Home </a:t>
                      </a:r>
                      <a:r>
                        <a:rPr lang="en-US" sz="900" b="1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Info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40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Housing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Type: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Multi Unit Dwelling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Single Family House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27160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Length of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Residence (LOR)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Max: 15+ years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Homeowners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Renters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Swimming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Pool Owners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93707"/>
              </p:ext>
            </p:extLst>
          </p:nvPr>
        </p:nvGraphicFramePr>
        <p:xfrm>
          <a:off x="6046718" y="2561883"/>
          <a:ext cx="1143000" cy="917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Buying Activities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Coupons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Mail Order Buyer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Online Purchasing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Type of Retail Purchase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2388299" y="190500"/>
            <a:ext cx="4355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Consumer Selects (B2C)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67969"/>
              </p:ext>
            </p:extLst>
          </p:nvPr>
        </p:nvGraphicFramePr>
        <p:xfrm>
          <a:off x="3461780" y="800100"/>
          <a:ext cx="1143000" cy="149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15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Net Worth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14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below 5,000 net worth 5-10,000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10-25,000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25-50,000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50 -100,000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100 -250,000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250 -500,000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500K+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1million+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2 million+ </a:t>
                      </a:r>
                    </a:p>
                    <a:p>
                      <a:pPr algn="l" fontAlgn="b"/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worth 5 million+ 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91377"/>
              </p:ext>
            </p:extLst>
          </p:nvPr>
        </p:nvGraphicFramePr>
        <p:xfrm>
          <a:off x="4800600" y="800100"/>
          <a:ext cx="1148862" cy="2474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8862"/>
              </a:tblGrid>
              <a:tr h="15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Home Value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1491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1,000-24,999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25,000-49,999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50,000-74,999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75,000-99,999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100,000-124,999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125,000-149,999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150,000-174,999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175,000-199,999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200,000-224,999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225,000-249,999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250,000-274,999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275,000-299,999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300,000-349,999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350,000-399,999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400,000-449,999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450,000-499,999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500,000-774,999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775,000-999,999</a:t>
                      </a:r>
                    </a:p>
                    <a:p>
                      <a:pPr algn="l" fontAlgn="b"/>
                      <a:r>
                        <a:rPr lang="sv-SE" sz="8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1,000,000+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38027"/>
              </p:ext>
            </p:extLst>
          </p:nvPr>
        </p:nvGraphicFramePr>
        <p:xfrm>
          <a:off x="7391400" y="800100"/>
          <a:ext cx="1295400" cy="313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Occupation Types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Blue Collar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Home Maker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Medical (anyone in the field)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Military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Professional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Retired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Self Employed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Student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Teacher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White Collar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Educators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Doctors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Nurses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IT Professionals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Accountant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Sales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Lawyers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5" y="141314"/>
            <a:ext cx="1115452" cy="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40777"/>
              </p:ext>
            </p:extLst>
          </p:nvPr>
        </p:nvGraphicFramePr>
        <p:xfrm>
          <a:off x="2133600" y="706882"/>
          <a:ext cx="1579103" cy="25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103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Shopping Preferences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Apparel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Books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Children Products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Collectibles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Electronics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Gifts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Groceries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Health </a:t>
                      </a:r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&amp; Beauty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Household Goods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Jewelry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Magazines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Mail Order Buyers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Membership Clubs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Online Buyers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Pet Products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1166"/>
              </p:ext>
            </p:extLst>
          </p:nvPr>
        </p:nvGraphicFramePr>
        <p:xfrm>
          <a:off x="3886200" y="706882"/>
          <a:ext cx="1981200" cy="4038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</a:tblGrid>
              <a:tr h="173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House Hold Health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381" marR="8381" marT="6984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Acne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Allergies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Alternative Medicine/Holistic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Arthritis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Asthma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Back Pain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Balding/Bald (Hair Loss)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Depression/Anxiety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Diabetes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Diet/ Weight loss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Eczema / Psoriasis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Fitness/ Exercise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Gluten Free/Celiac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Headaches/ Migraines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Hearing Problems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High Blood Pressure/ Hypertension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High Cholesterol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IBS/ Constipation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Obesity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Osteoporosis</a:t>
                      </a:r>
                    </a:p>
                  </a:txBody>
                  <a:tcPr marL="9525" marR="9525" marT="7938" marB="0" anchor="b"/>
                </a:tc>
              </a:tr>
              <a:tr h="17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Sleep Issues</a:t>
                      </a:r>
                    </a:p>
                  </a:txBody>
                  <a:tcPr marL="9525" marR="9525" marT="7938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Wears Glasses/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Contacts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62717"/>
              </p:ext>
            </p:extLst>
          </p:nvPr>
        </p:nvGraphicFramePr>
        <p:xfrm>
          <a:off x="609600" y="2324100"/>
          <a:ext cx="1295400" cy="1428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Donors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Animal Welfare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Child Welfare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Environmental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Humanitarian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Military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Political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Party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Religious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Charity Interest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62154"/>
              </p:ext>
            </p:extLst>
          </p:nvPr>
        </p:nvGraphicFramePr>
        <p:xfrm>
          <a:off x="6019800" y="706882"/>
          <a:ext cx="1371600" cy="2104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Vehicle Info: </a:t>
                      </a:r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Owners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287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Owners by type of car (truck, SUV,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Sedan, Boat, RV)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4378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Auto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Intenders </a:t>
                      </a:r>
                    </a:p>
                    <a:p>
                      <a:pPr algn="l" fontAlgn="b"/>
                      <a:r>
                        <a:rPr lang="en-US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**not</a:t>
                      </a:r>
                      <a:r>
                        <a:rPr lang="en-US" sz="7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available by type of auto they are looking to purchase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Auto Owners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(of specific makes</a:t>
                      </a:r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Boat </a:t>
                      </a:r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Owners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Lease a vehicle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Motorcycles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Owner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RV's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Owner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Vehicle Year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388299" y="183662"/>
            <a:ext cx="4355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Consumer Selects (B2C)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4391"/>
              </p:ext>
            </p:extLst>
          </p:nvPr>
        </p:nvGraphicFramePr>
        <p:xfrm>
          <a:off x="7543800" y="706882"/>
          <a:ext cx="1524000" cy="2105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</a:tblGrid>
              <a:tr h="133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Household Datasets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Alcohol Drinkers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Pet Owners (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Cats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or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Dogs)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Coupon Clippers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DIY/Home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 Improvement Interest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Food &amp; Wine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Green Households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Health &amp; Fitness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High Tech Households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Investors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Outdoor Enthusiasts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78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Travel Enthusiasts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882552"/>
              </p:ext>
            </p:extLst>
          </p:nvPr>
        </p:nvGraphicFramePr>
        <p:xfrm>
          <a:off x="6019800" y="2857500"/>
          <a:ext cx="1371600" cy="1538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82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Lifestyle Changers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Baby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Boomers (Age 50-70)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Millennials (Age 18-34)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College Graduates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Empty Nesters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Grandparents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Married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New College Students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Single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79033"/>
              </p:ext>
            </p:extLst>
          </p:nvPr>
        </p:nvGraphicFramePr>
        <p:xfrm>
          <a:off x="609600" y="706882"/>
          <a:ext cx="1295400" cy="1428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Religion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Buddhist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Catholic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Christian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Eastern Orthodox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Hindu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Jewish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Lutheran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Mormon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5" y="141314"/>
            <a:ext cx="1115452" cy="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2089"/>
              </p:ext>
            </p:extLst>
          </p:nvPr>
        </p:nvGraphicFramePr>
        <p:xfrm>
          <a:off x="381000" y="800100"/>
          <a:ext cx="1219200" cy="390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Interests and Hobbies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Dating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Do It Yourself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Job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 Seekers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Entertainment/ 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Finance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Gardening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Outdoor Activities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Current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 Events/ News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84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Photography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Social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Networking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Reading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Arts &amp; Crafts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Travel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 Estate</a:t>
                      </a: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Diet/ Weight Loss</a:t>
                      </a: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Fitness/ Exercise</a:t>
                      </a: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Performing Arts</a:t>
                      </a: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Home Improvement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Antiques/ Collectibles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Home Furnishings/Decor</a:t>
                      </a: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60933"/>
              </p:ext>
            </p:extLst>
          </p:nvPr>
        </p:nvGraphicFramePr>
        <p:xfrm>
          <a:off x="1752600" y="800100"/>
          <a:ext cx="1219200" cy="1667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Interests and Hobbies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Auto Repair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Cigar Smoking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Gambling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Gardening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Cooking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Art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Beer/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Wine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Sports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68072"/>
              </p:ext>
            </p:extLst>
          </p:nvPr>
        </p:nvGraphicFramePr>
        <p:xfrm>
          <a:off x="6019800" y="800100"/>
          <a:ext cx="990600" cy="1909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 in Music (by type)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84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Alternative/Rock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Classical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Country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Gospel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Hip Hop / R&amp;B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Indie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Jazz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Latin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Oldies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Pop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28158"/>
              </p:ext>
            </p:extLst>
          </p:nvPr>
        </p:nvGraphicFramePr>
        <p:xfrm>
          <a:off x="3048000" y="2400300"/>
          <a:ext cx="1143000" cy="173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147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Health </a:t>
                      </a:r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&amp; Fitness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Alternative/Holistic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Cycling/Biking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Dieting/ Weight loss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Healthy Cooking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Organic Foods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Pilates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Running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Swimming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Vitamin Users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Yoga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59538"/>
              </p:ext>
            </p:extLst>
          </p:nvPr>
        </p:nvGraphicFramePr>
        <p:xfrm>
          <a:off x="6019800" y="2857500"/>
          <a:ext cx="914400" cy="872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</a:tblGrid>
              <a:tr h="21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Sports Enthusiasts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Collectors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Fantasy Sports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Participants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Sports Betting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07629"/>
              </p:ext>
            </p:extLst>
          </p:nvPr>
        </p:nvGraphicFramePr>
        <p:xfrm>
          <a:off x="4419600" y="2628900"/>
          <a:ext cx="1447800" cy="1720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/>
              </a:tblGrid>
              <a:tr h="23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Sports Selections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Baseball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Basketball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Extreme Sports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Football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Golf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Hockey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NASCAR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Soccer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476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Tennis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Equestrian</a:t>
                      </a: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20429"/>
              </p:ext>
            </p:extLst>
          </p:nvPr>
        </p:nvGraphicFramePr>
        <p:xfrm>
          <a:off x="4419600" y="800100"/>
          <a:ext cx="1524000" cy="167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</a:tblGrid>
              <a:tr h="152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Outdoor </a:t>
                      </a:r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Activities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Biking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Boating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Camping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Canoe/Kayak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Fishing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Hiking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Hunting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Skiing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56795"/>
              </p:ext>
            </p:extLst>
          </p:nvPr>
        </p:nvGraphicFramePr>
        <p:xfrm>
          <a:off x="7240190" y="800100"/>
          <a:ext cx="1295400" cy="20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147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Ethnicity/ Language </a:t>
                      </a:r>
                      <a:r>
                        <a:rPr lang="en-US" sz="9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Preference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African American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Chinese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English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French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German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Greek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Hispanic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Spanish Speaking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Indian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Irish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Italian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  <a:tr h="147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Japanese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2" marR="9052" marT="7543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94366"/>
              </p:ext>
            </p:extLst>
          </p:nvPr>
        </p:nvGraphicFramePr>
        <p:xfrm>
          <a:off x="3048000" y="800100"/>
          <a:ext cx="1143000" cy="1438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Travel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Business Travel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Cruise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Family Vacations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Frequent Flyer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International Travel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9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 in Travel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388299" y="183662"/>
            <a:ext cx="4355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Consumer Selects (B2C)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5" y="141314"/>
            <a:ext cx="1115452" cy="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0792"/>
              </p:ext>
            </p:extLst>
          </p:nvPr>
        </p:nvGraphicFramePr>
        <p:xfrm>
          <a:off x="2569633" y="889000"/>
          <a:ext cx="2057400" cy="1425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</a:tblGrid>
              <a:tr h="163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Business Selects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# of Employees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Industry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Type (down to the SIC Code</a:t>
                      </a:r>
                      <a:r>
                        <a:rPr lang="en-US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Level)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Job Title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Sales Volume/Revenue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SIC Code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Years in Business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632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Decision Makers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80588"/>
              </p:ext>
            </p:extLst>
          </p:nvPr>
        </p:nvGraphicFramePr>
        <p:xfrm>
          <a:off x="457200" y="889000"/>
          <a:ext cx="1905000" cy="1874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Specialty Business Data Sets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Accounting </a:t>
                      </a:r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Professionals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Business Owners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C-Level Executives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Doctors &amp; Nurses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Human Resources Executives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IT Professionals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Lawyers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New Businesses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Real Estate Agents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Sales &amp; </a:t>
                      </a:r>
                      <a:r>
                        <a:rPr lang="en-US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Medical Professionals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12815"/>
              </p:ext>
            </p:extLst>
          </p:nvPr>
        </p:nvGraphicFramePr>
        <p:xfrm>
          <a:off x="4834466" y="889000"/>
          <a:ext cx="1816100" cy="238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1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Business Titles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Accounting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Administrative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C-level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Director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Executive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Manager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Owner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Partner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President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Purchasing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Sales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  <a:tr h="158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VP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58845"/>
              </p:ext>
            </p:extLst>
          </p:nvPr>
        </p:nvGraphicFramePr>
        <p:xfrm>
          <a:off x="6858000" y="889000"/>
          <a:ext cx="1816100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100"/>
              </a:tblGrid>
              <a:tr h="15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Company Types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Franchise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Government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Hispanic Owned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Minority Owned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  <a:t>Small Business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Women Owned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87729" y="183662"/>
            <a:ext cx="6431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Business and Specialty Selects </a:t>
            </a:r>
            <a:r>
              <a:rPr lang="en-US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(</a:t>
            </a:r>
            <a:r>
              <a:rPr lang="en-US" sz="28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B2B)</a:t>
            </a:r>
            <a:endParaRPr lang="en-US" sz="28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5" y="141314"/>
            <a:ext cx="1115452" cy="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00680"/>
            <a:ext cx="809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Auto Specific Targeting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581277" y="5312835"/>
            <a:ext cx="3352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  <a:latin typeface="Raleway"/>
                <a:cs typeface="Raleway"/>
              </a:defRPr>
            </a:lvl1pPr>
          </a:lstStyle>
          <a:p>
            <a:r>
              <a:rPr lang="es-HN" dirty="0" smtClean="0"/>
              <a:t>BRANDING.  MARKETING.  INTERACTIVE.    </a:t>
            </a:r>
            <a:fld id="{16DF54B1-7641-484E-89AB-62FBC044ECE5}" type="slidenum">
              <a:rPr lang="es-HN" smtClean="0"/>
              <a:pPr/>
              <a:t>5</a:t>
            </a:fld>
            <a:endParaRPr lang="es-HN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581277" y="5284980"/>
            <a:ext cx="3352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  <a:latin typeface="Raleway"/>
                <a:cs typeface="Raleway"/>
              </a:defRPr>
            </a:lvl1pPr>
          </a:lstStyle>
          <a:p>
            <a:r>
              <a:rPr lang="es-HN" dirty="0"/>
              <a:t>Effective Email Marketing </a:t>
            </a:r>
            <a:fld id="{3553F5F2-BC5B-4009-AC09-944216A73353}" type="slidenum">
              <a:rPr lang="es-HN" smtClean="0"/>
              <a:t>5</a:t>
            </a:fld>
            <a:endParaRPr lang="es-H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47571"/>
              </p:ext>
            </p:extLst>
          </p:nvPr>
        </p:nvGraphicFramePr>
        <p:xfrm>
          <a:off x="609600" y="887095"/>
          <a:ext cx="2753445" cy="4408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3445"/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Vehicle </a:t>
                      </a:r>
                      <a:r>
                        <a:rPr lang="en-US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Info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Auto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Intenders (Most Common)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Auto Owners (specific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makes</a:t>
                      </a:r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Boat </a:t>
                      </a:r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Owners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Leases </a:t>
                      </a:r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a vehicle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Motorcycles Owners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RV,</a:t>
                      </a: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ATV, SUV, Car, Truck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Owners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Vehicle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Year (10 </a:t>
                      </a:r>
                      <a:r>
                        <a:rPr lang="en-US" sz="11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yrs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Max)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Auto Repair Hobbyists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NASCAR Fans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Sports Fans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Participants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Interest in Travel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High Tech Households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Green Households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Demographic Selects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Presence of Children (POC)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Gender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Income Level (HHI)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$250K</a:t>
                      </a: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+ is the highest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income level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Level of Education</a:t>
                      </a: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Occupation Types (general types only)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37273"/>
              </p:ext>
            </p:extLst>
          </p:nvPr>
        </p:nvGraphicFramePr>
        <p:xfrm>
          <a:off x="6324600" y="911108"/>
          <a:ext cx="23495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Occupation Types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Blue Collar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Home Maker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Medical (anyone in the field)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Military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Professional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Employed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College Student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Teacher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White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Collar Professional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Educator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Doctor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Nurse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20692"/>
              </p:ext>
            </p:extLst>
          </p:nvPr>
        </p:nvGraphicFramePr>
        <p:xfrm>
          <a:off x="3810000" y="918792"/>
          <a:ext cx="2155748" cy="2146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748"/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Home </a:t>
                      </a:r>
                      <a:r>
                        <a:rPr lang="en-US" sz="1100" b="1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Info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Home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Value:</a:t>
                      </a:r>
                    </a:p>
                    <a:p>
                      <a:pPr marL="228600" indent="-2286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250K+</a:t>
                      </a:r>
                    </a:p>
                    <a:p>
                      <a:pPr marL="228600" indent="-2286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500K+ </a:t>
                      </a:r>
                    </a:p>
                    <a:p>
                      <a:pPr marL="228600" indent="-2286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$1</a:t>
                      </a: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Million+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Housing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Type:</a:t>
                      </a: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Multi Unit Dwelling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Single Family House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Length of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Residence (LOR)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Max: 15+ years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Homeowners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Renters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71722"/>
              </p:ext>
            </p:extLst>
          </p:nvPr>
        </p:nvGraphicFramePr>
        <p:xfrm>
          <a:off x="3886200" y="3221375"/>
          <a:ext cx="2057400" cy="920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</a:tblGrid>
              <a:tr h="181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General Credit </a:t>
                      </a:r>
                      <a:r>
                        <a:rPr lang="en-US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Level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6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Poor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Fair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Good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Excellent credit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95733"/>
              </p:ext>
            </p:extLst>
          </p:nvPr>
        </p:nvGraphicFramePr>
        <p:xfrm>
          <a:off x="6324600" y="3526175"/>
          <a:ext cx="238258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258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Lifestyle Changers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Baby </a:t>
                      </a:r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Boomers (Age 50-70)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Millenials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(Age 18-34)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Graduates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Empty Nesters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Grandparents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Married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5" y="141314"/>
            <a:ext cx="1115452" cy="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2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916</Words>
  <Application>Microsoft Office PowerPoint</Application>
  <PresentationFormat>On-screen Show (16:10)</PresentationFormat>
  <Paragraphs>409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Cosentino</dc:creator>
  <cp:lastModifiedBy>Sherri Healy</cp:lastModifiedBy>
  <cp:revision>55</cp:revision>
  <cp:lastPrinted>2015-03-20T15:36:19Z</cp:lastPrinted>
  <dcterms:created xsi:type="dcterms:W3CDTF">2015-03-17T15:20:18Z</dcterms:created>
  <dcterms:modified xsi:type="dcterms:W3CDTF">2017-03-23T20:01:47Z</dcterms:modified>
</cp:coreProperties>
</file>