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4" r:id="rId1"/>
  </p:sldMasterIdLst>
  <p:notesMasterIdLst>
    <p:notesMasterId r:id="rId7"/>
  </p:notesMasterIdLst>
  <p:sldIdLst>
    <p:sldId id="256" r:id="rId2"/>
    <p:sldId id="258" r:id="rId3"/>
    <p:sldId id="263" r:id="rId4"/>
    <p:sldId id="268" r:id="rId5"/>
    <p:sldId id="267"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89403" autoAdjust="0"/>
  </p:normalViewPr>
  <p:slideViewPr>
    <p:cSldViewPr snapToGrid="0" snapToObjects="1">
      <p:cViewPr>
        <p:scale>
          <a:sx n="112" d="100"/>
          <a:sy n="112" d="100"/>
        </p:scale>
        <p:origin x="-96"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23E78E-31FE-B149-9840-437327947AB2}" type="datetimeFigureOut">
              <a:rPr lang="en-US" smtClean="0"/>
              <a:pPr/>
              <a:t>3/10/16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391CE2-C5B6-7643-B4B6-645151FEDA68}" type="slidenum">
              <a:rPr lang="en-US" smtClean="0"/>
              <a:pPr/>
              <a:t>‹#›</a:t>
            </a:fld>
            <a:endParaRPr lang="en-US"/>
          </a:p>
        </p:txBody>
      </p:sp>
    </p:spTree>
    <p:extLst>
      <p:ext uri="{BB962C8B-B14F-4D97-AF65-F5344CB8AC3E}">
        <p14:creationId xmlns:p14="http://schemas.microsoft.com/office/powerpoint/2010/main" val="21001824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focus of this training session is the Amplified Analytics Dashboard data page for the Business Directory program.</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D5391CE2-C5B6-7643-B4B6-645151FEDA68}" type="slidenum">
              <a:rPr lang="en-US" smtClean="0"/>
              <a:pPr/>
              <a:t>2</a:t>
            </a:fld>
            <a:endParaRPr lang="en-US"/>
          </a:p>
        </p:txBody>
      </p:sp>
    </p:spTree>
    <p:extLst>
      <p:ext uri="{BB962C8B-B14F-4D97-AF65-F5344CB8AC3E}">
        <p14:creationId xmlns:p14="http://schemas.microsoft.com/office/powerpoint/2010/main" val="2562805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From the performance summary page if the particular advertiser is participating in the Business Directory program you will see an overview of Total Impressions and total actions in the Profile Section directly under Engagement.  Using the tabs across the top, click the profile tab to drill down into details of the business directory or profile section.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391CE2-C5B6-7643-B4B6-645151FEDA68}" type="slidenum">
              <a:rPr lang="en-US" smtClean="0"/>
              <a:pPr/>
              <a:t>3</a:t>
            </a:fld>
            <a:endParaRPr lang="en-US"/>
          </a:p>
        </p:txBody>
      </p:sp>
    </p:spTree>
    <p:extLst>
      <p:ext uri="{BB962C8B-B14F-4D97-AF65-F5344CB8AC3E}">
        <p14:creationId xmlns:p14="http://schemas.microsoft.com/office/powerpoint/2010/main" val="1175391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 the left you will see the Impressions Summary. This is the total number of impressions the business profile page received under the Local Businesses header on the newspaper website and in the Local Search Directory plus the total number of times the business’s offer(s) appeared under the Deals, Offers and Events header and in the Classifieds search results.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Directly below is detail on those impressions.  First is Featured Business Impressions which represents the total number of impressions the business profile page received under the Local Businesses header on the newspaper website.  The second item is the Local Offers Impressions. </a:t>
            </a:r>
            <a:r>
              <a:rPr lang="en-US" sz="1200" b="1" kern="1200" dirty="0" smtClean="0">
                <a:solidFill>
                  <a:schemeClr val="tx1"/>
                </a:solidFill>
                <a:effectLst/>
                <a:latin typeface="+mn-lt"/>
                <a:ea typeface="+mn-ea"/>
                <a:cs typeface="+mn-cs"/>
              </a:rPr>
              <a:t>This is </a:t>
            </a: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total number of times the business’s offer(s) appeared under the Deals, Offers and Events header on the newspaper website.  The third section details the offer search impression.  This number tells you the total number of times business’s offer(s) appeared in the Classifieds search results.  And finally the Profile Search Impressions numbers are the total number of times business’s profile page appeared in the Local Search Directory search results.</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the right hand side is the Actions Summary, a total number of page views the business profile received, plus the total number of page views the business’s offer(s) received.  The two categories below are Profile Views and Local Offers Clicks.  Profile views are the total number of times the business profile page was clicked on from under Local Businesses.  In addition it will contain a count of the Local Search Directory search results and how many clicks were received as the page was viewed.  Last,  the Local Offers Clicks section tells us the total number of times the business’s offers were clicked from under Deals, Offers and Events or when the Classifieds search results were viewed.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Should the advertiser choose to purchase a call tracking number for their campaigns, a number should be set up in the Services tab</a:t>
            </a:r>
            <a:r>
              <a:rPr lang="en-US" sz="1200" b="0" kern="1200" dirty="0" smtClean="0">
                <a:solidFill>
                  <a:schemeClr val="tx1"/>
                </a:solidFill>
                <a:effectLst/>
                <a:latin typeface="+mn-lt"/>
                <a:ea typeface="+mn-ea"/>
                <a:cs typeface="+mn-cs"/>
              </a:rPr>
              <a:t>, by creating a new tracking order. </a:t>
            </a:r>
            <a:r>
              <a:rPr lang="en-US" sz="1200" b="0" i="1" kern="1200" dirty="0" smtClean="0">
                <a:solidFill>
                  <a:schemeClr val="tx1"/>
                </a:solidFill>
                <a:effectLst/>
                <a:latin typeface="+mn-lt"/>
                <a:ea typeface="+mn-ea"/>
                <a:cs typeface="+mn-cs"/>
              </a:rPr>
              <a:t>(create new tracking, new tracking order).  </a:t>
            </a:r>
            <a:r>
              <a:rPr lang="en-US" sz="1200" b="0" kern="1200" dirty="0" smtClean="0">
                <a:solidFill>
                  <a:schemeClr val="tx1"/>
                </a:solidFill>
                <a:effectLst/>
                <a:latin typeface="+mn-lt"/>
                <a:ea typeface="+mn-ea"/>
                <a:cs typeface="+mn-cs"/>
              </a:rPr>
              <a:t>The tracking type would be Call Tracking Only and Placement should be Directory</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Please note: this section will contain no data if a tracking number has not been ordered.  </a:t>
            </a:r>
          </a:p>
          <a:p>
            <a:r>
              <a:rPr lang="en-US" sz="120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When this section is populated it contains total calls </a:t>
            </a:r>
            <a:r>
              <a:rPr lang="en-US" sz="1200" b="0" kern="1200" dirty="0" smtClean="0">
                <a:solidFill>
                  <a:schemeClr val="tx1"/>
                </a:solidFill>
                <a:effectLst/>
                <a:latin typeface="+mn-lt"/>
                <a:ea typeface="+mn-ea"/>
                <a:cs typeface="+mn-cs"/>
              </a:rPr>
              <a:t>and </a:t>
            </a:r>
            <a:r>
              <a:rPr lang="en-US" sz="1200" b="0" kern="1200" dirty="0" smtClean="0">
                <a:solidFill>
                  <a:schemeClr val="tx1"/>
                </a:solidFill>
                <a:effectLst/>
                <a:latin typeface="+mn-lt"/>
                <a:ea typeface="+mn-ea"/>
                <a:cs typeface="+mn-cs"/>
              </a:rPr>
              <a:t>Average Call Duration.  The calls are the number of interactions made to the call-tracking phone</a:t>
            </a:r>
            <a:r>
              <a:rPr lang="en-US" sz="1200" b="0" kern="1200" baseline="0" dirty="0" smtClean="0">
                <a:solidFill>
                  <a:schemeClr val="tx1"/>
                </a:solidFill>
                <a:effectLst/>
                <a:latin typeface="+mn-lt"/>
                <a:ea typeface="+mn-ea"/>
                <a:cs typeface="+mn-cs"/>
              </a:rPr>
              <a:t> number used on the profile page</a:t>
            </a:r>
            <a:r>
              <a:rPr lang="en-US" sz="1200" b="0" kern="1200" baseline="0" dirty="0" smtClean="0">
                <a:solidFill>
                  <a:schemeClr val="tx1"/>
                </a:solidFill>
                <a:effectLst/>
                <a:latin typeface="+mn-lt"/>
                <a:ea typeface="+mn-ea"/>
                <a:cs typeface="+mn-cs"/>
              </a:rPr>
              <a:t>.</a:t>
            </a:r>
            <a:r>
              <a:rPr lang="en-US" sz="1200" b="0" strike="noStrike" kern="1200" baseline="0" dirty="0" smtClean="0">
                <a:solidFill>
                  <a:schemeClr val="tx1"/>
                </a:solidFill>
                <a:effectLst/>
                <a:latin typeface="+mn-lt"/>
                <a:ea typeface="+mn-ea"/>
                <a:cs typeface="+mn-cs"/>
              </a:rPr>
              <a:t> </a:t>
            </a:r>
            <a:r>
              <a:rPr lang="en-US" sz="1200" b="0" strike="noStrike" kern="1200" baseline="0" dirty="0" smtClean="0">
                <a:solidFill>
                  <a:schemeClr val="tx1"/>
                </a:solidFill>
                <a:effectLst/>
                <a:latin typeface="+mn-lt"/>
                <a:ea typeface="+mn-ea"/>
                <a:cs typeface="+mn-cs"/>
              </a:rPr>
              <a:t>The</a:t>
            </a:r>
            <a:r>
              <a:rPr lang="en-US" sz="1200" b="0" kern="1200" dirty="0" smtClean="0">
                <a:solidFill>
                  <a:schemeClr val="tx1"/>
                </a:solidFill>
                <a:effectLst/>
                <a:latin typeface="+mn-lt"/>
                <a:ea typeface="+mn-ea"/>
                <a:cs typeface="+mn-cs"/>
              </a:rPr>
              <a:t> average call duration provides the average time engaged with that tracking number.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smtClean="0"/>
          </a:p>
        </p:txBody>
      </p:sp>
      <p:sp>
        <p:nvSpPr>
          <p:cNvPr id="4" name="Slide Number Placeholder 3"/>
          <p:cNvSpPr>
            <a:spLocks noGrp="1"/>
          </p:cNvSpPr>
          <p:nvPr>
            <p:ph type="sldNum" sz="quarter" idx="10"/>
          </p:nvPr>
        </p:nvSpPr>
        <p:spPr/>
        <p:txBody>
          <a:bodyPr/>
          <a:lstStyle/>
          <a:p>
            <a:fld id="{D5391CE2-C5B6-7643-B4B6-645151FEDA68}" type="slidenum">
              <a:rPr lang="en-US" smtClean="0"/>
              <a:pPr/>
              <a:t>4</a:t>
            </a:fld>
            <a:endParaRPr lang="en-US"/>
          </a:p>
        </p:txBody>
      </p:sp>
    </p:spTree>
    <p:extLst>
      <p:ext uri="{BB962C8B-B14F-4D97-AF65-F5344CB8AC3E}">
        <p14:creationId xmlns:p14="http://schemas.microsoft.com/office/powerpoint/2010/main" val="4234320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concludes the Business</a:t>
            </a:r>
            <a:r>
              <a:rPr lang="en-US" sz="1200" kern="1200" baseline="0" dirty="0" smtClean="0">
                <a:solidFill>
                  <a:schemeClr val="tx1"/>
                </a:solidFill>
                <a:effectLst/>
                <a:latin typeface="+mn-lt"/>
                <a:ea typeface="+mn-ea"/>
                <a:cs typeface="+mn-cs"/>
              </a:rPr>
              <a:t> Directory Profile</a:t>
            </a:r>
            <a:r>
              <a:rPr lang="en-US" sz="1200" kern="1200" dirty="0" smtClean="0">
                <a:solidFill>
                  <a:schemeClr val="tx1"/>
                </a:solidFill>
                <a:effectLst/>
                <a:latin typeface="+mn-lt"/>
                <a:ea typeface="+mn-ea"/>
                <a:cs typeface="+mn-cs"/>
              </a:rPr>
              <a:t> data page training, within the Amplified Analytics dashboard. </a:t>
            </a:r>
          </a:p>
          <a:p>
            <a:endParaRPr lang="en-US" dirty="0"/>
          </a:p>
        </p:txBody>
      </p:sp>
      <p:sp>
        <p:nvSpPr>
          <p:cNvPr id="4" name="Slide Number Placeholder 3"/>
          <p:cNvSpPr>
            <a:spLocks noGrp="1"/>
          </p:cNvSpPr>
          <p:nvPr>
            <p:ph type="sldNum" sz="quarter" idx="10"/>
          </p:nvPr>
        </p:nvSpPr>
        <p:spPr/>
        <p:txBody>
          <a:bodyPr/>
          <a:lstStyle/>
          <a:p>
            <a:fld id="{D5391CE2-C5B6-7643-B4B6-645151FEDA68}" type="slidenum">
              <a:rPr lang="en-US" smtClean="0"/>
              <a:pPr/>
              <a:t>5</a:t>
            </a:fld>
            <a:endParaRPr lang="en-US"/>
          </a:p>
        </p:txBody>
      </p:sp>
    </p:spTree>
    <p:extLst>
      <p:ext uri="{BB962C8B-B14F-4D97-AF65-F5344CB8AC3E}">
        <p14:creationId xmlns:p14="http://schemas.microsoft.com/office/powerpoint/2010/main" val="4141275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2033250"/>
            <a:ext cx="4953000" cy="487363"/>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20887"/>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Rectangle 6"/>
          <p:cNvSpPr/>
          <p:nvPr/>
        </p:nvSpPr>
        <p:spPr>
          <a:xfrm>
            <a:off x="0" y="6629400"/>
            <a:ext cx="9144000" cy="228600"/>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Amplified Digital Agency St. Louis"/>
          <p:cNvPicPr>
            <a:picLocks noChangeAspect="1" noChangeArrowheads="1"/>
          </p:cNvPicPr>
          <p:nvPr/>
        </p:nvPicPr>
        <p:blipFill>
          <a:blip r:embed="rId2" cstate="print"/>
          <a:stretch>
            <a:fillRect/>
          </a:stretch>
        </p:blipFill>
        <p:spPr bwMode="auto">
          <a:xfrm>
            <a:off x="304800" y="1600200"/>
            <a:ext cx="3575510" cy="1295400"/>
          </a:xfrm>
          <a:prstGeom prst="rect">
            <a:avLst/>
          </a:prstGeom>
          <a:noFill/>
        </p:spPr>
      </p:pic>
      <p:sp>
        <p:nvSpPr>
          <p:cNvPr id="9" name="TextBox 8"/>
          <p:cNvSpPr txBox="1"/>
          <p:nvPr/>
        </p:nvSpPr>
        <p:spPr>
          <a:xfrm>
            <a:off x="3505200" y="1676400"/>
            <a:ext cx="762000" cy="1015663"/>
          </a:xfrm>
          <a:prstGeom prst="rect">
            <a:avLst/>
          </a:prstGeom>
          <a:noFill/>
        </p:spPr>
        <p:txBody>
          <a:bodyPr wrap="square" rtlCol="0">
            <a:spAutoFit/>
          </a:bodyPr>
          <a:lstStyle/>
          <a:p>
            <a:r>
              <a:rPr lang="en-US" sz="6000" dirty="0" smtClean="0">
                <a:solidFill>
                  <a:srgbClr val="98CA3C"/>
                </a:solidFill>
                <a:latin typeface="Arial" pitchFamily="34" charset="0"/>
                <a:cs typeface="Arial" pitchFamily="34" charset="0"/>
              </a:rPr>
              <a:t> |</a:t>
            </a:r>
            <a:endParaRPr lang="en-US" sz="5200" dirty="0">
              <a:latin typeface="Century Gothic" pitchFamily="34" charset="0"/>
              <a:cs typeface="Courier New" pitchFamily="49"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fld id="{1762B83F-5078-4CBD-A858-A5537ECF8222}" type="datetime1">
              <a:rPr lang="en-US" altLang="en-US" smtClean="0"/>
              <a:pPr>
                <a:defRPr/>
              </a:pPr>
              <a:t>3/10/16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a:defRPr/>
            </a:pPr>
            <a:r>
              <a:rPr lang="en-US" smtClean="0"/>
              <a:t>G.R.E.A.T Sales Methodology</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5482EB45-B77C-4700-8636-25608679BCAB}" type="slidenum">
              <a:rPr lang="en-US" altLang="en-US" smtClean="0"/>
              <a:pPr>
                <a:defRPr/>
              </a:pPr>
              <a:t>‹#›</a:t>
            </a:fld>
            <a:endParaRPr lang="en-US" altLang="en-US"/>
          </a:p>
        </p:txBody>
      </p:sp>
      <p:sp>
        <p:nvSpPr>
          <p:cNvPr id="8" name="Date Placeholder 3"/>
          <p:cNvSpPr txBox="1">
            <a:spLocks/>
          </p:cNvSpPr>
          <p:nvPr/>
        </p:nvSpPr>
        <p:spPr>
          <a:xfrm>
            <a:off x="457200" y="635635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BAA2C4-7788-48FA-89B4-B7E6334EDAD6}" type="datetimeFigureOut">
              <a:rPr lang="en-US" smtClean="0"/>
              <a:pPr/>
              <a:t>3/10/16</a:t>
            </a:fld>
            <a:endParaRPr lang="en-US"/>
          </a:p>
        </p:txBody>
      </p:sp>
      <p:pic>
        <p:nvPicPr>
          <p:cNvPr id="9" name="Picture 2" descr="Amplified Digital Agency St. Louis"/>
          <p:cNvPicPr>
            <a:picLocks noChangeAspect="1" noChangeArrowheads="1"/>
          </p:cNvPicPr>
          <p:nvPr/>
        </p:nvPicPr>
        <p:blipFill>
          <a:blip r:embed="rId2" cstate="print"/>
          <a:stretch>
            <a:fillRect/>
          </a:stretch>
        </p:blipFill>
        <p:spPr bwMode="auto">
          <a:xfrm>
            <a:off x="7620000" y="6305858"/>
            <a:ext cx="1524000" cy="552142"/>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8305800" y="6248400"/>
            <a:ext cx="685800" cy="365125"/>
          </a:xfrm>
          <a:prstGeom prst="rect">
            <a:avLst/>
          </a:prstGeom>
        </p:spPr>
        <p:txBody>
          <a:bodyPr/>
          <a:lstStyle>
            <a:lvl1pPr algn="r">
              <a:defRPr>
                <a:solidFill>
                  <a:schemeClr val="accent2"/>
                </a:solidFill>
              </a:defRPr>
            </a:lvl1pPr>
          </a:lstStyle>
          <a:p>
            <a:pPr>
              <a:defRPr/>
            </a:pPr>
            <a:fld id="{843A0528-58C7-482A-9266-80B128CDDB90}" type="slidenum">
              <a:rPr lang="en-US" altLang="en-US" smtClean="0"/>
              <a:pPr>
                <a:defRPr/>
              </a:pPr>
              <a:t>‹#›</a:t>
            </a:fld>
            <a:endParaRPr lang="en-US" altLang="en-US"/>
          </a:p>
        </p:txBody>
      </p:sp>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8305800" y="6248400"/>
            <a:ext cx="6858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a:solidFill>
                  <a:schemeClr val="accent2"/>
                </a:solidFill>
              </a:defRPr>
            </a:lvl1pPr>
          </a:lstStyle>
          <a:p>
            <a:pPr>
              <a:defRPr/>
            </a:pPr>
            <a:fld id="{843A0528-58C7-482A-9266-80B128CDDB90}" type="slidenum">
              <a:rPr lang="en-US" altLang="en-US" smtClean="0"/>
              <a:pPr>
                <a:defRPr/>
              </a:pPr>
              <a:t>‹#›</a:t>
            </a:fld>
            <a:endParaRPr lang="en-US" alt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7" name="Rectangle 6"/>
          <p:cNvSpPr/>
          <p:nvPr/>
        </p:nvSpPr>
        <p:spPr>
          <a:xfrm>
            <a:off x="0" y="0"/>
            <a:ext cx="9144000" cy="1417638"/>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2" descr="Amplified Digital Agency St. Louis"/>
          <p:cNvPicPr>
            <a:picLocks noChangeAspect="1" noChangeArrowheads="1"/>
          </p:cNvPicPr>
          <p:nvPr/>
        </p:nvPicPr>
        <p:blipFill>
          <a:blip r:embed="rId2" cstate="print"/>
          <a:stretch>
            <a:fillRect/>
          </a:stretch>
        </p:blipFill>
        <p:spPr bwMode="auto">
          <a:xfrm>
            <a:off x="6781800" y="6126163"/>
            <a:ext cx="2019987" cy="731837"/>
          </a:xfrm>
          <a:prstGeom prst="rect">
            <a:avLst/>
          </a:prstGeom>
          <a:noFill/>
        </p:spPr>
      </p:pic>
    </p:spTree>
  </p:cSld>
  <p:clrMapOvr>
    <a:masterClrMapping/>
  </p:clrMapOvr>
  <p:timing>
    <p:tnLst>
      <p:par>
        <p:cTn xmlns:p14="http://schemas.microsoft.com/office/powerpoint/2010/mai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Standard Slide">
    <p:spTree>
      <p:nvGrpSpPr>
        <p:cNvPr id="1" name=""/>
        <p:cNvGrpSpPr/>
        <p:nvPr/>
      </p:nvGrpSpPr>
      <p:grpSpPr>
        <a:xfrm>
          <a:off x="0" y="0"/>
          <a:ext cx="0" cy="0"/>
          <a:chOff x="0" y="0"/>
          <a:chExt cx="0" cy="0"/>
        </a:xfrm>
      </p:grpSpPr>
      <p:sp>
        <p:nvSpPr>
          <p:cNvPr id="7" name="Rectangle 6"/>
          <p:cNvSpPr/>
          <p:nvPr/>
        </p:nvSpPr>
        <p:spPr>
          <a:xfrm>
            <a:off x="0" y="0"/>
            <a:ext cx="9144000" cy="1417638"/>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843A0528-58C7-482A-9266-80B128CDDB90}" type="slidenum">
              <a:rPr lang="en-US" altLang="en-US" smtClean="0"/>
              <a:pPr>
                <a:defRPr/>
              </a:pPr>
              <a:t>‹#›</a:t>
            </a:fld>
            <a:endParaRPr lang="en-US" altLang="en-US"/>
          </a:p>
        </p:txBody>
      </p:sp>
      <p:pic>
        <p:nvPicPr>
          <p:cNvPr id="15" name="Picture 2" descr="Amplified Digital Agency St. Louis"/>
          <p:cNvPicPr>
            <a:picLocks noChangeAspect="1" noChangeArrowheads="1"/>
          </p:cNvPicPr>
          <p:nvPr/>
        </p:nvPicPr>
        <p:blipFill>
          <a:blip r:embed="rId2" cstate="print"/>
          <a:stretch>
            <a:fillRect/>
          </a:stretch>
        </p:blipFill>
        <p:spPr bwMode="auto">
          <a:xfrm>
            <a:off x="6781800" y="6126163"/>
            <a:ext cx="2019987" cy="731837"/>
          </a:xfrm>
          <a:prstGeom prst="rect">
            <a:avLst/>
          </a:prstGeom>
          <a:noFill/>
        </p:spPr>
      </p:pic>
    </p:spTree>
  </p:cSld>
  <p:clrMapOvr>
    <a:masterClrMapping/>
  </p:clrMapOvr>
  <p:timing>
    <p:tnLst>
      <p:par>
        <p:cTn xmlns:p14="http://schemas.microsoft.com/office/powerpoint/2010/main" id="1" dur="indefinite" restart="never" nodeType="tmRoot"/>
      </p:par>
    </p:tnLst>
  </p:timing>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tandard No Logo">
    <p:spTree>
      <p:nvGrpSpPr>
        <p:cNvPr id="1" name=""/>
        <p:cNvGrpSpPr/>
        <p:nvPr/>
      </p:nvGrpSpPr>
      <p:grpSpPr>
        <a:xfrm>
          <a:off x="0" y="0"/>
          <a:ext cx="0" cy="0"/>
          <a:chOff x="0" y="0"/>
          <a:chExt cx="0" cy="0"/>
        </a:xfrm>
      </p:grpSpPr>
      <p:sp>
        <p:nvSpPr>
          <p:cNvPr id="7" name="Rectangle 6"/>
          <p:cNvSpPr/>
          <p:nvPr/>
        </p:nvSpPr>
        <p:spPr>
          <a:xfrm>
            <a:off x="0" y="0"/>
            <a:ext cx="9144000" cy="1417638"/>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59305740"/>
      </p:ext>
    </p:extLst>
  </p:cSld>
  <p:clrMapOvr>
    <a:masterClrMapping/>
  </p:clrMapOvr>
  <p:timing>
    <p:tnLst>
      <p:par>
        <p:cTn xmlns:p14="http://schemas.microsoft.com/office/powerpoint/2010/main" id="1" dur="indefinite" restart="never" nodeType="tmRoot"/>
      </p:par>
    </p:tnLst>
  </p:timing>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orizontal Image">
    <p:spTree>
      <p:nvGrpSpPr>
        <p:cNvPr id="1" name=""/>
        <p:cNvGrpSpPr/>
        <p:nvPr/>
      </p:nvGrpSpPr>
      <p:grpSpPr>
        <a:xfrm>
          <a:off x="0" y="0"/>
          <a:ext cx="0" cy="0"/>
          <a:chOff x="0" y="0"/>
          <a:chExt cx="0" cy="0"/>
        </a:xfrm>
      </p:grpSpPr>
      <p:sp>
        <p:nvSpPr>
          <p:cNvPr id="7" name="Rectangle 6"/>
          <p:cNvSpPr/>
          <p:nvPr/>
        </p:nvSpPr>
        <p:spPr>
          <a:xfrm>
            <a:off x="0" y="1417638"/>
            <a:ext cx="9144000" cy="1818591"/>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b="1">
                <a:solidFill>
                  <a:srgbClr val="92D05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3917" y="3372754"/>
            <a:ext cx="8229600" cy="2647045"/>
          </a:xfrm>
        </p:spPr>
        <p:txBody>
          <a:bodyPr>
            <a:normAutofit/>
          </a:bodyPr>
          <a:lstStyle>
            <a:lvl1pPr>
              <a:defRPr sz="18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fld id="{415D0D4D-B039-42A4-8BB5-C8D211D42F92}" type="datetime1">
              <a:rPr lang="en-US" altLang="en-US" smtClean="0"/>
              <a:pPr>
                <a:defRPr/>
              </a:pPr>
              <a:t>3/10/16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r>
              <a:rPr lang="en-US" smtClean="0"/>
              <a:t>G.R.E.A.T Sales Methodology</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843A0528-58C7-482A-9266-80B128CDDB90}" type="slidenum">
              <a:rPr lang="en-US" altLang="en-US" smtClean="0"/>
              <a:pPr>
                <a:defRPr/>
              </a:pPr>
              <a:t>‹#›</a:t>
            </a:fld>
            <a:endParaRPr lang="en-US" altLang="en-US"/>
          </a:p>
        </p:txBody>
      </p:sp>
      <p:sp>
        <p:nvSpPr>
          <p:cNvPr id="9" name="Picture Placeholder 2"/>
          <p:cNvSpPr>
            <a:spLocks noGrp="1"/>
          </p:cNvSpPr>
          <p:nvPr>
            <p:ph type="pic" idx="13"/>
          </p:nvPr>
        </p:nvSpPr>
        <p:spPr>
          <a:xfrm>
            <a:off x="228600" y="1554163"/>
            <a:ext cx="8610600" cy="15325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Date Placeholder 3"/>
          <p:cNvSpPr txBox="1">
            <a:spLocks/>
          </p:cNvSpPr>
          <p:nvPr/>
        </p:nvSpPr>
        <p:spPr>
          <a:xfrm>
            <a:off x="152400" y="5802620"/>
            <a:ext cx="5410200" cy="100647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solidFill>
                  <a:schemeClr val="tx1"/>
                </a:solidFill>
                <a:latin typeface="Century Gothic" panose="020B0502020202020204" pitchFamily="34" charset="0"/>
              </a:rPr>
              <a:t>Contact Us to Get Started Today </a:t>
            </a:r>
            <a:r>
              <a:rPr lang="en-US" dirty="0" smtClean="0">
                <a:solidFill>
                  <a:schemeClr val="tx1"/>
                </a:solidFill>
              </a:rPr>
              <a:t/>
            </a:r>
            <a:br>
              <a:rPr lang="en-US" dirty="0" smtClean="0">
                <a:solidFill>
                  <a:schemeClr val="tx1"/>
                </a:solidFill>
              </a:rPr>
            </a:br>
            <a:r>
              <a:rPr lang="en-US" sz="2000" dirty="0" smtClean="0">
                <a:solidFill>
                  <a:srgbClr val="98CA3C"/>
                </a:solidFill>
                <a:latin typeface="Century Gothic" panose="020B0502020202020204" pitchFamily="34" charset="0"/>
              </a:rPr>
              <a:t>amplifiedlocal.com </a:t>
            </a:r>
            <a:r>
              <a:rPr lang="en-US" dirty="0" smtClean="0"/>
              <a:t/>
            </a:r>
            <a:br>
              <a:rPr lang="en-US" dirty="0" smtClean="0"/>
            </a:br>
            <a:r>
              <a:rPr lang="en-US" dirty="0" smtClean="0"/>
              <a:t>© 2015 Amplified. All Rights Reserved. No reproduction without permission</a:t>
            </a:r>
            <a:endParaRPr lang="en-US" dirty="0"/>
          </a:p>
        </p:txBody>
      </p:sp>
      <p:pic>
        <p:nvPicPr>
          <p:cNvPr id="11" name="Picture 2" descr="Amplified Digital Agency St. Louis"/>
          <p:cNvPicPr>
            <a:picLocks noChangeAspect="1" noChangeArrowheads="1"/>
          </p:cNvPicPr>
          <p:nvPr/>
        </p:nvPicPr>
        <p:blipFill>
          <a:blip r:embed="rId2" cstate="print"/>
          <a:stretch>
            <a:fillRect/>
          </a:stretch>
        </p:blipFill>
        <p:spPr bwMode="auto">
          <a:xfrm>
            <a:off x="6781800" y="6126163"/>
            <a:ext cx="2019987" cy="731837"/>
          </a:xfrm>
          <a:prstGeom prst="rect">
            <a:avLst/>
          </a:prstGeom>
          <a:noFill/>
        </p:spPr>
      </p:pic>
    </p:spTree>
    <p:extLst>
      <p:ext uri="{BB962C8B-B14F-4D97-AF65-F5344CB8AC3E}">
        <p14:creationId xmlns:p14="http://schemas.microsoft.com/office/powerpoint/2010/main" val="405720610"/>
      </p:ext>
    </p:extLst>
  </p:cSld>
  <p:clrMapOvr>
    <a:masterClrMapping/>
  </p:clrMapOvr>
  <p:timing>
    <p:tnLst>
      <p:par>
        <p:cTn xmlns:p14="http://schemas.microsoft.com/office/powerpoint/2010/main" id="1" dur="indefinite" restart="never" nodeType="tmRoot"/>
      </p:par>
    </p:tnLst>
  </p:timing>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Horizontal Image">
    <p:spTree>
      <p:nvGrpSpPr>
        <p:cNvPr id="1" name=""/>
        <p:cNvGrpSpPr/>
        <p:nvPr/>
      </p:nvGrpSpPr>
      <p:grpSpPr>
        <a:xfrm>
          <a:off x="0" y="0"/>
          <a:ext cx="0" cy="0"/>
          <a:chOff x="0" y="0"/>
          <a:chExt cx="0" cy="0"/>
        </a:xfrm>
      </p:grpSpPr>
      <p:sp>
        <p:nvSpPr>
          <p:cNvPr id="7" name="Rectangle 6"/>
          <p:cNvSpPr/>
          <p:nvPr/>
        </p:nvSpPr>
        <p:spPr>
          <a:xfrm>
            <a:off x="0" y="1417638"/>
            <a:ext cx="9144000" cy="1818591"/>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b="1">
                <a:solidFill>
                  <a:srgbClr val="92D05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3917" y="3372754"/>
            <a:ext cx="8229600" cy="2647045"/>
          </a:xfrm>
        </p:spPr>
        <p:txBody>
          <a:bodyPr>
            <a:normAutofit/>
          </a:bodyPr>
          <a:lstStyle>
            <a:lvl1pPr>
              <a:defRPr sz="18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fld id="{415D0D4D-B039-42A4-8BB5-C8D211D42F92}" type="datetime1">
              <a:rPr lang="en-US" altLang="en-US" smtClean="0"/>
              <a:pPr>
                <a:defRPr/>
              </a:pPr>
              <a:t>3/10/16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r>
              <a:rPr lang="en-US" smtClean="0"/>
              <a:t>G.R.E.A.T Sales Methodology</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843A0528-58C7-482A-9266-80B128CDDB90}" type="slidenum">
              <a:rPr lang="en-US" altLang="en-US" smtClean="0"/>
              <a:pPr>
                <a:defRPr/>
              </a:pPr>
              <a:t>‹#›</a:t>
            </a:fld>
            <a:endParaRPr lang="en-US" altLang="en-US"/>
          </a:p>
        </p:txBody>
      </p:sp>
      <p:sp>
        <p:nvSpPr>
          <p:cNvPr id="9" name="Picture Placeholder 2"/>
          <p:cNvSpPr>
            <a:spLocks noGrp="1"/>
          </p:cNvSpPr>
          <p:nvPr>
            <p:ph type="pic" idx="13"/>
          </p:nvPr>
        </p:nvSpPr>
        <p:spPr>
          <a:xfrm>
            <a:off x="228600" y="1554163"/>
            <a:ext cx="8610600" cy="15325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Date Placeholder 3"/>
          <p:cNvSpPr txBox="1">
            <a:spLocks/>
          </p:cNvSpPr>
          <p:nvPr/>
        </p:nvSpPr>
        <p:spPr>
          <a:xfrm>
            <a:off x="152400" y="5802620"/>
            <a:ext cx="5410200" cy="100647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chemeClr val="tx1"/>
                </a:solidFill>
              </a:rPr>
              <a:t/>
            </a:r>
            <a:br>
              <a:rPr lang="en-US" dirty="0" smtClean="0">
                <a:solidFill>
                  <a:schemeClr val="tx1"/>
                </a:solidFill>
              </a:rPr>
            </a:br>
            <a:r>
              <a:rPr lang="en-US" sz="2000" dirty="0" smtClean="0">
                <a:solidFill>
                  <a:srgbClr val="98CA3C"/>
                </a:solidFill>
                <a:latin typeface="Century Gothic" panose="020B0502020202020204" pitchFamily="34" charset="0"/>
              </a:rPr>
              <a:t>amplifiedlocal.com </a:t>
            </a:r>
            <a:r>
              <a:rPr lang="en-US" dirty="0" smtClean="0"/>
              <a:t/>
            </a:r>
            <a:br>
              <a:rPr lang="en-US" dirty="0" smtClean="0"/>
            </a:br>
            <a:r>
              <a:rPr lang="en-US" dirty="0" smtClean="0"/>
              <a:t>© 2015 Amplified. All Rights Reserved. No reproduction without permission</a:t>
            </a:r>
            <a:endParaRPr lang="en-US" dirty="0"/>
          </a:p>
        </p:txBody>
      </p:sp>
      <p:pic>
        <p:nvPicPr>
          <p:cNvPr id="11" name="Picture 2" descr="Amplified Digital Agency St. Louis"/>
          <p:cNvPicPr>
            <a:picLocks noChangeAspect="1" noChangeArrowheads="1"/>
          </p:cNvPicPr>
          <p:nvPr/>
        </p:nvPicPr>
        <p:blipFill>
          <a:blip r:embed="rId2" cstate="print"/>
          <a:stretch>
            <a:fillRect/>
          </a:stretch>
        </p:blipFill>
        <p:spPr bwMode="auto">
          <a:xfrm>
            <a:off x="6781800" y="6126163"/>
            <a:ext cx="2019987" cy="731837"/>
          </a:xfrm>
          <a:prstGeom prst="rect">
            <a:avLst/>
          </a:prstGeom>
          <a:noFill/>
        </p:spPr>
      </p:pic>
    </p:spTree>
    <p:extLst>
      <p:ext uri="{BB962C8B-B14F-4D97-AF65-F5344CB8AC3E}">
        <p14:creationId xmlns:p14="http://schemas.microsoft.com/office/powerpoint/2010/main" val="405720610"/>
      </p:ext>
    </p:extLst>
  </p:cSld>
  <p:clrMapOvr>
    <a:masterClrMapping/>
  </p:clrMapOvr>
  <p:timing>
    <p:tnLst>
      <p:par>
        <p:cTn xmlns:p14="http://schemas.microsoft.com/office/powerpoint/2010/main" id="1" dur="indefinite" restart="never" nodeType="tmRoot"/>
      </p:par>
    </p:tnLst>
  </p:timing>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vy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b="0">
                <a:solidFill>
                  <a:schemeClr val="tx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fld id="{415D0D4D-B039-42A4-8BB5-C8D211D42F92}" type="datetime1">
              <a:rPr lang="en-US" altLang="en-US" smtClean="0"/>
              <a:pPr>
                <a:defRPr/>
              </a:pPr>
              <a:t>3/10/16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r>
              <a:rPr lang="en-US" smtClean="0"/>
              <a:t>G.R.E.A.T Sales Methodology</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843A0528-58C7-482A-9266-80B128CDDB90}" type="slidenum">
              <a:rPr lang="en-US" altLang="en-US" smtClean="0"/>
              <a:pPr>
                <a:defRPr/>
              </a:pPr>
              <a:t>‹#›</a:t>
            </a:fld>
            <a:endParaRPr lang="en-US" altLang="en-US"/>
          </a:p>
        </p:txBody>
      </p:sp>
      <p:sp>
        <p:nvSpPr>
          <p:cNvPr id="9" name="Picture Placeholder 2"/>
          <p:cNvSpPr>
            <a:spLocks noGrp="1"/>
          </p:cNvSpPr>
          <p:nvPr>
            <p:ph type="pic" idx="13"/>
          </p:nvPr>
        </p:nvSpPr>
        <p:spPr>
          <a:xfrm>
            <a:off x="228600" y="1554162"/>
            <a:ext cx="8610600" cy="42370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Date Placeholder 3"/>
          <p:cNvSpPr txBox="1">
            <a:spLocks/>
          </p:cNvSpPr>
          <p:nvPr/>
        </p:nvSpPr>
        <p:spPr>
          <a:xfrm>
            <a:off x="152400" y="5802620"/>
            <a:ext cx="5410200" cy="100647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solidFill>
                  <a:schemeClr val="tx1"/>
                </a:solidFill>
                <a:latin typeface="Century Gothic" panose="020B0502020202020204" pitchFamily="34" charset="0"/>
              </a:rPr>
              <a:t>Contact Us to Get Started Today </a:t>
            </a:r>
            <a:r>
              <a:rPr lang="en-US" dirty="0" smtClean="0">
                <a:solidFill>
                  <a:schemeClr val="tx1"/>
                </a:solidFill>
              </a:rPr>
              <a:t/>
            </a:r>
            <a:br>
              <a:rPr lang="en-US" dirty="0" smtClean="0">
                <a:solidFill>
                  <a:schemeClr val="tx1"/>
                </a:solidFill>
              </a:rPr>
            </a:br>
            <a:r>
              <a:rPr lang="en-US" sz="2000" b="1" dirty="0" smtClean="0">
                <a:solidFill>
                  <a:srgbClr val="98CA3C"/>
                </a:solidFill>
                <a:latin typeface="Century Gothic" panose="020B0502020202020204" pitchFamily="34" charset="0"/>
              </a:rPr>
              <a:t>XXX.XXX.XXXX | </a:t>
            </a:r>
            <a:r>
              <a:rPr lang="en-US" sz="2000" dirty="0" smtClean="0">
                <a:solidFill>
                  <a:srgbClr val="98CA3C"/>
                </a:solidFill>
                <a:latin typeface="Century Gothic" panose="020B0502020202020204" pitchFamily="34" charset="0"/>
              </a:rPr>
              <a:t>amplifiedlocal.com </a:t>
            </a:r>
            <a:r>
              <a:rPr lang="en-US" dirty="0" smtClean="0"/>
              <a:t/>
            </a:r>
            <a:br>
              <a:rPr lang="en-US" dirty="0" smtClean="0"/>
            </a:br>
            <a:r>
              <a:rPr lang="en-US" dirty="0" smtClean="0"/>
              <a:t>© 2015 Amplified. All Rights Reserved. No reproduction without permission</a:t>
            </a:r>
            <a:endParaRPr lang="en-US" dirty="0"/>
          </a:p>
        </p:txBody>
      </p:sp>
      <p:pic>
        <p:nvPicPr>
          <p:cNvPr id="11" name="Picture 2" descr="Amplified Digital Agency St. Louis"/>
          <p:cNvPicPr>
            <a:picLocks noChangeAspect="1" noChangeArrowheads="1"/>
          </p:cNvPicPr>
          <p:nvPr/>
        </p:nvPicPr>
        <p:blipFill>
          <a:blip r:embed="rId2" cstate="print"/>
          <a:stretch>
            <a:fillRect/>
          </a:stretch>
        </p:blipFill>
        <p:spPr bwMode="auto">
          <a:xfrm>
            <a:off x="6781800" y="6126163"/>
            <a:ext cx="2019987" cy="731837"/>
          </a:xfrm>
          <a:prstGeom prst="rect">
            <a:avLst/>
          </a:prstGeom>
          <a:noFill/>
        </p:spPr>
      </p:pic>
    </p:spTree>
    <p:extLst>
      <p:ext uri="{BB962C8B-B14F-4D97-AF65-F5344CB8AC3E}">
        <p14:creationId xmlns:p14="http://schemas.microsoft.com/office/powerpoint/2010/main" val="46310555"/>
      </p:ext>
    </p:extLst>
  </p:cSld>
  <p:clrMapOvr>
    <a:masterClrMapping/>
  </p:clrMapOvr>
  <p:timing>
    <p:tnLst>
      <p:par>
        <p:cTn xmlns:p14="http://schemas.microsoft.com/office/powerpoint/2010/main" id="1" dur="indefinite" restart="never" nodeType="tmRoot"/>
      </p:par>
    </p:tnLst>
  </p:timing>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Final Slide_Sales">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a:defRPr/>
            </a:pPr>
            <a:fld id="{415D0D4D-B039-42A4-8BB5-C8D211D42F92}" type="datetime1">
              <a:rPr lang="en-US" altLang="en-US" smtClean="0"/>
              <a:pPr>
                <a:defRPr/>
              </a:pPr>
              <a:t>3/10/16</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a:defRPr/>
            </a:pPr>
            <a:r>
              <a:rPr lang="en-US" smtClean="0"/>
              <a:t>G.R.E.A.T Sales Methodology</a:t>
            </a: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843A0528-58C7-482A-9266-80B128CDDB90}" type="slidenum">
              <a:rPr lang="en-US" altLang="en-US" smtClean="0"/>
              <a:pPr>
                <a:defRPr/>
              </a:pPr>
              <a:t>‹#›</a:t>
            </a:fld>
            <a:endParaRPr lang="en-US" altLang="en-US"/>
          </a:p>
        </p:txBody>
      </p:sp>
      <p:pic>
        <p:nvPicPr>
          <p:cNvPr id="5" name="Picture 2" descr="http://hermentorcenter.com/wp-content/uploads/2012/02/Fotolia-Next-Steps_34318240_Subscription_XL.jpg"/>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pic>
        <p:nvPicPr>
          <p:cNvPr id="6" name="Picture 5" descr="Amplified_Dig_Logo_K.png"/>
          <p:cNvPicPr>
            <a:picLocks noChangeAspect="1"/>
          </p:cNvPicPr>
          <p:nvPr/>
        </p:nvPicPr>
        <p:blipFill>
          <a:blip r:embed="rId3" cstate="print"/>
          <a:stretch>
            <a:fillRect/>
          </a:stretch>
        </p:blipFill>
        <p:spPr>
          <a:xfrm>
            <a:off x="136221" y="5943600"/>
            <a:ext cx="2149779" cy="778860"/>
          </a:xfrm>
          <a:prstGeom prst="rect">
            <a:avLst/>
          </a:prstGeom>
        </p:spPr>
      </p:pic>
    </p:spTree>
  </p:cSld>
  <p:clrMapOvr>
    <a:masterClrMapping/>
  </p:clrMapOvr>
  <p:timing>
    <p:tnLst>
      <p:par>
        <p:cTn xmlns:p14="http://schemas.microsoft.com/office/powerpoint/2010/main" id="1" dur="indefinite" restart="never" nodeType="tmRoot"/>
      </p:par>
    </p:tnLst>
  </p:timing>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inal Slide_Creative">
    <p:spTree>
      <p:nvGrpSpPr>
        <p:cNvPr id="1" name=""/>
        <p:cNvGrpSpPr/>
        <p:nvPr/>
      </p:nvGrpSpPr>
      <p:grpSpPr>
        <a:xfrm>
          <a:off x="0" y="0"/>
          <a:ext cx="0" cy="0"/>
          <a:chOff x="0" y="0"/>
          <a:chExt cx="0" cy="0"/>
        </a:xfrm>
      </p:grpSpPr>
      <p:pic>
        <p:nvPicPr>
          <p:cNvPr id="7" name="Picture 2" descr="http://www.lahistoriadelapublicidad.com/documentos/bernbach3_11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810029"/>
            <a:ext cx="2974019" cy="4047971"/>
          </a:xfrm>
          <a:prstGeom prst="rect">
            <a:avLst/>
          </a:prstGeom>
          <a:solidFill>
            <a:schemeClr val="accent6">
              <a:lumMod val="60000"/>
              <a:lumOff val="40000"/>
            </a:schemeClr>
          </a:solidFill>
        </p:spPr>
      </p:pic>
      <p:grpSp>
        <p:nvGrpSpPr>
          <p:cNvPr id="8" name="Group 7"/>
          <p:cNvGrpSpPr/>
          <p:nvPr/>
        </p:nvGrpSpPr>
        <p:grpSpPr>
          <a:xfrm>
            <a:off x="2810733" y="1295400"/>
            <a:ext cx="6844895" cy="6868886"/>
            <a:chOff x="2810733" y="957943"/>
            <a:chExt cx="6844895" cy="6868886"/>
          </a:xfrm>
        </p:grpSpPr>
        <p:sp>
          <p:nvSpPr>
            <p:cNvPr id="9" name="Oval 8"/>
            <p:cNvSpPr/>
            <p:nvPr/>
          </p:nvSpPr>
          <p:spPr>
            <a:xfrm>
              <a:off x="2810733" y="957943"/>
              <a:ext cx="6844895" cy="686888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b="1" dirty="0"/>
            </a:p>
          </p:txBody>
        </p:sp>
        <p:sp>
          <p:nvSpPr>
            <p:cNvPr id="10" name="Content Placeholder 2"/>
            <p:cNvSpPr txBox="1">
              <a:spLocks/>
            </p:cNvSpPr>
            <p:nvPr/>
          </p:nvSpPr>
          <p:spPr>
            <a:xfrm>
              <a:off x="4419600" y="2642063"/>
              <a:ext cx="4484914" cy="3623835"/>
            </a:xfrm>
            <a:prstGeom prst="rect">
              <a:avLst/>
            </a:prstGeom>
          </p:spPr>
          <p:txBody>
            <a:bodyPr/>
            <a:lstStyle/>
            <a:p>
              <a:pPr lvl="0" eaLnBrk="0" fontAlgn="base" hangingPunct="0">
                <a:spcBef>
                  <a:spcPct val="20000"/>
                </a:spcBef>
                <a:spcAft>
                  <a:spcPct val="0"/>
                </a:spcAft>
                <a:defRPr/>
              </a:pPr>
              <a:r>
                <a:rPr lang="en-US" sz="3200" dirty="0" smtClean="0">
                  <a:solidFill>
                    <a:schemeClr val="bg1"/>
                  </a:solidFill>
                  <a:cs typeface="David" pitchFamily="2" charset="-79"/>
                </a:rPr>
                <a:t>Nobody counts the number of ads you run; they just remember the impression you make.</a:t>
              </a:r>
            </a:p>
            <a:p>
              <a:pPr marL="0" marR="0" lvl="0" indent="0" defTabSz="914400" rtl="0" eaLnBrk="0" fontAlgn="base" latinLnBrk="0" hangingPunct="0">
                <a:lnSpc>
                  <a:spcPct val="100000"/>
                </a:lnSpc>
                <a:spcBef>
                  <a:spcPct val="20000"/>
                </a:spcBef>
                <a:spcAft>
                  <a:spcPct val="0"/>
                </a:spcAft>
                <a:buClrTx/>
                <a:buSzTx/>
                <a:buFont typeface="Arial" pitchFamily="34" charset="0"/>
                <a:buNone/>
                <a:tabLst/>
                <a:defRPr/>
              </a:pPr>
              <a:r>
                <a:rPr kumimoji="0" lang="en-US" sz="1800" b="0" i="1" u="none" strike="noStrike" kern="1200" cap="none" spc="0" normalizeH="0" baseline="0" noProof="0" dirty="0" smtClean="0">
                  <a:ln>
                    <a:noFill/>
                  </a:ln>
                  <a:solidFill>
                    <a:schemeClr val="bg1"/>
                  </a:solidFill>
                  <a:effectLst/>
                  <a:uLnTx/>
                  <a:uFillTx/>
                  <a:latin typeface="Verdana" pitchFamily="34" charset="0"/>
                  <a:ea typeface="+mn-ea"/>
                </a:rPr>
                <a:t>Bill </a:t>
              </a:r>
              <a:r>
                <a:rPr kumimoji="0" lang="en-US" sz="1800" b="0" i="1" u="none" strike="noStrike" kern="1200" cap="none" spc="0" normalizeH="0" baseline="0" noProof="0" dirty="0" err="1" smtClean="0">
                  <a:ln>
                    <a:noFill/>
                  </a:ln>
                  <a:solidFill>
                    <a:schemeClr val="bg1"/>
                  </a:solidFill>
                  <a:effectLst/>
                  <a:uLnTx/>
                  <a:uFillTx/>
                  <a:latin typeface="Verdana" pitchFamily="34" charset="0"/>
                  <a:ea typeface="+mn-ea"/>
                </a:rPr>
                <a:t>Bernbach</a:t>
              </a:r>
              <a:r>
                <a:rPr kumimoji="0" lang="en-US" sz="1800" b="0" i="1" u="none" strike="noStrike" kern="1200" cap="none" spc="0" normalizeH="0" baseline="0" noProof="0" dirty="0" smtClean="0">
                  <a:ln>
                    <a:noFill/>
                  </a:ln>
                  <a:solidFill>
                    <a:schemeClr val="bg1"/>
                  </a:solidFill>
                  <a:effectLst/>
                  <a:uLnTx/>
                  <a:uFillTx/>
                  <a:latin typeface="Verdana" pitchFamily="34" charset="0"/>
                  <a:ea typeface="+mn-ea"/>
                </a:rPr>
                <a:t>, </a:t>
              </a:r>
            </a:p>
            <a:p>
              <a:pPr marL="0" marR="0" lvl="0" indent="0" defTabSz="914400" rtl="0" eaLnBrk="0" fontAlgn="base" latinLnBrk="0" hangingPunct="0">
                <a:lnSpc>
                  <a:spcPct val="100000"/>
                </a:lnSpc>
                <a:spcBef>
                  <a:spcPct val="20000"/>
                </a:spcBef>
                <a:spcAft>
                  <a:spcPct val="0"/>
                </a:spcAft>
                <a:buClrTx/>
                <a:buSzTx/>
                <a:buFont typeface="Arial" pitchFamily="34" charset="0"/>
                <a:buNone/>
                <a:tabLst/>
                <a:defRPr/>
              </a:pPr>
              <a:r>
                <a:rPr kumimoji="0" lang="en-US" sz="1800" b="0" i="1" u="none" strike="noStrike" kern="1200" cap="none" spc="0" normalizeH="0" baseline="0" noProof="0" dirty="0" smtClean="0">
                  <a:ln>
                    <a:noFill/>
                  </a:ln>
                  <a:solidFill>
                    <a:schemeClr val="bg1"/>
                  </a:solidFill>
                  <a:effectLst/>
                  <a:uLnTx/>
                  <a:uFillTx/>
                  <a:latin typeface="Verdana" pitchFamily="34" charset="0"/>
                  <a:ea typeface="+mn-ea"/>
                </a:rPr>
                <a:t>Advertising Pioneer</a:t>
              </a:r>
              <a:r>
                <a:rPr kumimoji="0" lang="en-US" sz="1800" b="0" i="1" u="none" strike="noStrike" kern="1200" cap="none" spc="0" normalizeH="0" noProof="0" dirty="0" smtClean="0">
                  <a:ln>
                    <a:noFill/>
                  </a:ln>
                  <a:solidFill>
                    <a:schemeClr val="bg1"/>
                  </a:solidFill>
                  <a:effectLst/>
                  <a:uLnTx/>
                  <a:uFillTx/>
                  <a:latin typeface="Verdana" pitchFamily="34" charset="0"/>
                  <a:ea typeface="+mn-ea"/>
                </a:rPr>
                <a:t> &amp; Founder DDB</a:t>
              </a:r>
              <a:endParaRPr kumimoji="0" lang="en-US" sz="1800" b="0" i="1" u="none" strike="noStrike" kern="1200" cap="none" spc="0" normalizeH="0" baseline="0" noProof="0" dirty="0" smtClean="0">
                <a:ln>
                  <a:noFill/>
                </a:ln>
                <a:solidFill>
                  <a:schemeClr val="bg1"/>
                </a:solidFill>
                <a:effectLst/>
                <a:uLnTx/>
                <a:uFillTx/>
                <a:ea typeface="+mn-ea"/>
              </a:endParaRPr>
            </a:p>
            <a:p>
              <a:pPr marL="342900" marR="0" lvl="0" indent="-342900"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3200" b="0" u="none" strike="noStrike" kern="1200" cap="none" spc="0" normalizeH="0" baseline="0" noProof="0" dirty="0">
                <a:ln>
                  <a:noFill/>
                </a:ln>
                <a:solidFill>
                  <a:schemeClr val="bg1"/>
                </a:solidFill>
                <a:effectLst/>
                <a:uLnTx/>
                <a:uFillTx/>
                <a:ea typeface="+mn-ea"/>
              </a:endParaRPr>
            </a:p>
          </p:txBody>
        </p:sp>
        <p:sp>
          <p:nvSpPr>
            <p:cNvPr id="11" name="TextBox 10"/>
            <p:cNvSpPr txBox="1"/>
            <p:nvPr/>
          </p:nvSpPr>
          <p:spPr>
            <a:xfrm>
              <a:off x="3498049" y="2094567"/>
              <a:ext cx="1058303" cy="2646878"/>
            </a:xfrm>
            <a:prstGeom prst="rect">
              <a:avLst/>
            </a:prstGeom>
            <a:noFill/>
          </p:spPr>
          <p:txBody>
            <a:bodyPr wrap="none" rtlCol="0">
              <a:spAutoFit/>
            </a:bodyPr>
            <a:lstStyle/>
            <a:p>
              <a:r>
                <a:rPr lang="en-US" sz="16600" dirty="0" smtClean="0">
                  <a:solidFill>
                    <a:schemeClr val="bg1"/>
                  </a:solidFill>
                  <a:latin typeface="Georgia" panose="02040502050405020303" pitchFamily="18" charset="0"/>
                </a:rPr>
                <a:t>“</a:t>
              </a:r>
              <a:endParaRPr lang="en-US" sz="16600" dirty="0">
                <a:solidFill>
                  <a:schemeClr val="bg1"/>
                </a:solidFill>
                <a:latin typeface="Georgia" panose="02040502050405020303" pitchFamily="18" charset="0"/>
              </a:endParaRPr>
            </a:p>
          </p:txBody>
        </p:sp>
      </p:grpSp>
      <p:sp>
        <p:nvSpPr>
          <p:cNvPr id="12" name="Title 1"/>
          <p:cNvSpPr>
            <a:spLocks noGrp="1"/>
          </p:cNvSpPr>
          <p:nvPr>
            <p:ph type="title"/>
          </p:nvPr>
        </p:nvSpPr>
        <p:spPr>
          <a:xfrm>
            <a:off x="623888" y="434829"/>
            <a:ext cx="7886700" cy="983761"/>
          </a:xfrm>
        </p:spPr>
        <p:txBody>
          <a:bodyPr/>
          <a:lstStyle>
            <a:lvl1pPr algn="l">
              <a:defRPr/>
            </a:lvl1pPr>
          </a:lstStyle>
          <a:p>
            <a:r>
              <a:rPr lang="en-US" smtClean="0"/>
              <a:t>Click to edit Master title style</a:t>
            </a:r>
            <a:endParaRPr lang="en-US" dirty="0"/>
          </a:p>
        </p:txBody>
      </p:sp>
      <p:sp>
        <p:nvSpPr>
          <p:cNvPr id="2" name="Date Placeholder 1"/>
          <p:cNvSpPr>
            <a:spLocks noGrp="1"/>
          </p:cNvSpPr>
          <p:nvPr>
            <p:ph type="dt" sz="half" idx="10"/>
          </p:nvPr>
        </p:nvSpPr>
        <p:spPr>
          <a:xfrm>
            <a:off x="457200" y="6356350"/>
            <a:ext cx="2133600" cy="365125"/>
          </a:xfrm>
          <a:prstGeom prst="rect">
            <a:avLst/>
          </a:prstGeom>
        </p:spPr>
        <p:txBody>
          <a:bodyPr/>
          <a:lstStyle/>
          <a:p>
            <a:pPr>
              <a:defRPr/>
            </a:pPr>
            <a:fld id="{415D0D4D-B039-42A4-8BB5-C8D211D42F92}" type="datetime1">
              <a:rPr lang="en-US" altLang="en-US" smtClean="0"/>
              <a:pPr>
                <a:defRPr/>
              </a:pPr>
              <a:t>3/10/16</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a:defRPr/>
            </a:pPr>
            <a:r>
              <a:rPr lang="en-US" smtClean="0"/>
              <a:t>G.R.E.A.T Sales Methodology</a:t>
            </a: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843A0528-58C7-482A-9266-80B128CDDB90}" type="slidenum">
              <a:rPr lang="en-US" altLang="en-US" smtClean="0"/>
              <a:pPr>
                <a:defRPr/>
              </a:pPr>
              <a:t>‹#›</a:t>
            </a:fld>
            <a:endParaRPr lang="en-US" altLang="en-US"/>
          </a:p>
        </p:txBody>
      </p:sp>
      <p:pic>
        <p:nvPicPr>
          <p:cNvPr id="13" name="Picture 2" descr="Amplified Digital Agency St. Louis"/>
          <p:cNvPicPr>
            <a:picLocks noChangeAspect="1" noChangeArrowheads="1"/>
          </p:cNvPicPr>
          <p:nvPr/>
        </p:nvPicPr>
        <p:blipFill>
          <a:blip r:embed="rId3" cstate="print"/>
          <a:stretch>
            <a:fillRect/>
          </a:stretch>
        </p:blipFill>
        <p:spPr bwMode="auto">
          <a:xfrm>
            <a:off x="6934200" y="534194"/>
            <a:ext cx="1965720" cy="712176"/>
          </a:xfrm>
          <a:prstGeom prst="rect">
            <a:avLst/>
          </a:prstGeom>
          <a:noFill/>
        </p:spPr>
      </p:pic>
    </p:spTree>
    <p:extLst>
      <p:ext uri="{BB962C8B-B14F-4D97-AF65-F5344CB8AC3E}">
        <p14:creationId xmlns:p14="http://schemas.microsoft.com/office/powerpoint/2010/main" val="1335823732"/>
      </p:ext>
    </p:extLst>
  </p:cSld>
  <p:clrMapOvr>
    <a:masterClrMapping/>
  </p:clrMapOvr>
  <p:hf hd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Lst>
  <p:timing>
    <p:tnLst>
      <p:par>
        <p:cTn xmlns:p14="http://schemas.microsoft.com/office/powerpoint/2010/mai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11.png"/><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Webinar Training Series</a:t>
            </a:r>
            <a:endParaRPr lang="en-US" dirty="0"/>
          </a:p>
        </p:txBody>
      </p:sp>
      <p:sp>
        <p:nvSpPr>
          <p:cNvPr id="3" name="Subtitle 2"/>
          <p:cNvSpPr>
            <a:spLocks noGrp="1"/>
          </p:cNvSpPr>
          <p:nvPr>
            <p:ph type="subTitle" idx="1"/>
          </p:nvPr>
        </p:nvSpPr>
        <p:spPr/>
        <p:txBody>
          <a:bodyPr/>
          <a:lstStyle/>
          <a:p>
            <a:r>
              <a:rPr lang="en-US" dirty="0" smtClean="0"/>
              <a:t>Profile Reporting</a:t>
            </a:r>
            <a:endParaRPr lang="en-US" dirty="0"/>
          </a:p>
        </p:txBody>
      </p:sp>
    </p:spTree>
    <p:extLst>
      <p:ext uri="{BB962C8B-B14F-4D97-AF65-F5344CB8AC3E}">
        <p14:creationId xmlns:p14="http://schemas.microsoft.com/office/powerpoint/2010/main" val="77207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stretch>
            <a:fillRect/>
          </a:stretch>
        </p:blipFill>
        <p:spPr>
          <a:xfrm>
            <a:off x="0" y="469900"/>
            <a:ext cx="9144000" cy="5899094"/>
          </a:xfrm>
          <a:prstGeom prst="rect">
            <a:avLst/>
          </a:prstGeom>
        </p:spPr>
      </p:pic>
    </p:spTree>
    <p:extLst>
      <p:ext uri="{BB962C8B-B14F-4D97-AF65-F5344CB8AC3E}">
        <p14:creationId xmlns:p14="http://schemas.microsoft.com/office/powerpoint/2010/main" val="17187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53949" y="5348234"/>
            <a:ext cx="8749503" cy="1471156"/>
          </a:xfrm>
          <a:prstGeom prst="rect">
            <a:avLst/>
          </a:prstGeom>
        </p:spPr>
      </p:pic>
      <p:pic>
        <p:nvPicPr>
          <p:cNvPr id="2" name="Picture 1"/>
          <p:cNvPicPr>
            <a:picLocks noChangeAspect="1"/>
          </p:cNvPicPr>
          <p:nvPr/>
        </p:nvPicPr>
        <p:blipFill rotWithShape="1">
          <a:blip r:embed="rId4" cstate="print"/>
          <a:srcRect b="31896"/>
          <a:stretch/>
        </p:blipFill>
        <p:spPr>
          <a:xfrm>
            <a:off x="128292" y="24639"/>
            <a:ext cx="8826478" cy="5361956"/>
          </a:xfrm>
          <a:prstGeom prst="rect">
            <a:avLst/>
          </a:prstGeom>
        </p:spPr>
      </p:pic>
      <p:pic>
        <p:nvPicPr>
          <p:cNvPr id="3" name="Picture 2"/>
          <p:cNvPicPr>
            <a:picLocks noChangeAspect="1"/>
          </p:cNvPicPr>
          <p:nvPr/>
        </p:nvPicPr>
        <p:blipFill>
          <a:blip r:embed="rId5"/>
          <a:stretch>
            <a:fillRect/>
          </a:stretch>
        </p:blipFill>
        <p:spPr>
          <a:xfrm>
            <a:off x="128292" y="710188"/>
            <a:ext cx="8826478" cy="757532"/>
          </a:xfrm>
          <a:prstGeom prst="rect">
            <a:avLst/>
          </a:prstGeom>
        </p:spPr>
      </p:pic>
      <p:cxnSp>
        <p:nvCxnSpPr>
          <p:cNvPr id="32" name="Straight Connector 31"/>
          <p:cNvCxnSpPr/>
          <p:nvPr/>
        </p:nvCxnSpPr>
        <p:spPr>
          <a:xfrm flipV="1">
            <a:off x="585058" y="971927"/>
            <a:ext cx="0" cy="166730"/>
          </a:xfrm>
          <a:prstGeom prst="line">
            <a:avLst/>
          </a:prstGeom>
          <a:ln>
            <a:solidFill>
              <a:srgbClr val="9BBB59"/>
            </a:solidFill>
          </a:ln>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5235262" y="971927"/>
            <a:ext cx="694396" cy="589074"/>
          </a:xfrm>
          <a:prstGeom prst="ellipse">
            <a:avLst/>
          </a:prstGeom>
          <a:noFill/>
          <a:ln w="38100"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accent3"/>
                </a:solidFill>
              </a:ln>
              <a:noFill/>
            </a:endParaRPr>
          </a:p>
        </p:txBody>
      </p:sp>
      <p:pic>
        <p:nvPicPr>
          <p:cNvPr id="5" name="Picture 4"/>
          <p:cNvPicPr>
            <a:picLocks noChangeAspect="1"/>
          </p:cNvPicPr>
          <p:nvPr/>
        </p:nvPicPr>
        <p:blipFill>
          <a:blip r:embed="rId6"/>
          <a:stretch>
            <a:fillRect/>
          </a:stretch>
        </p:blipFill>
        <p:spPr>
          <a:xfrm>
            <a:off x="179607" y="5701064"/>
            <a:ext cx="8723845" cy="1067013"/>
          </a:xfrm>
          <a:prstGeom prst="rect">
            <a:avLst/>
          </a:prstGeom>
        </p:spPr>
      </p:pic>
      <p:sp>
        <p:nvSpPr>
          <p:cNvPr id="9" name="Rectangle 8"/>
          <p:cNvSpPr/>
          <p:nvPr/>
        </p:nvSpPr>
        <p:spPr>
          <a:xfrm>
            <a:off x="384875" y="5785284"/>
            <a:ext cx="8300482" cy="795316"/>
          </a:xfrm>
          <a:prstGeom prst="rect">
            <a:avLst/>
          </a:prstGeom>
          <a:noFill/>
          <a:ln w="38100"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5965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26" presetClass="emph" presetSubtype="0" repeatCount="2000" fill="hold" grpId="1" nodeType="withEffect">
                                  <p:stCondLst>
                                    <p:cond delay="0"/>
                                  </p:stCondLst>
                                  <p:childTnLst>
                                    <p:animEffect transition="out" filter="fade">
                                      <p:cBhvr>
                                        <p:cTn id="9" dur="500" tmFilter="0, 0; .2, .5; .8, .5; 1, 0"/>
                                        <p:tgtEl>
                                          <p:spTgt spid="9"/>
                                        </p:tgtEl>
                                      </p:cBhvr>
                                    </p:animEffect>
                                    <p:animScale>
                                      <p:cBhvr>
                                        <p:cTn id="10" dur="250" autoRev="1" fill="hold"/>
                                        <p:tgtEl>
                                          <p:spTgt spid="9"/>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9" grpId="0" animBg="1"/>
      <p:bldP spid="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28292" y="625875"/>
            <a:ext cx="8839307" cy="5040093"/>
            <a:chOff x="128292" y="24639"/>
            <a:chExt cx="8839307" cy="5040093"/>
          </a:xfrm>
        </p:grpSpPr>
        <p:pic>
          <p:nvPicPr>
            <p:cNvPr id="2" name="Picture 1"/>
            <p:cNvPicPr>
              <a:picLocks noChangeAspect="1"/>
            </p:cNvPicPr>
            <p:nvPr/>
          </p:nvPicPr>
          <p:blipFill>
            <a:blip r:embed="rId3"/>
            <a:stretch>
              <a:fillRect/>
            </a:stretch>
          </p:blipFill>
          <p:spPr>
            <a:xfrm>
              <a:off x="128292" y="1144960"/>
              <a:ext cx="8826478" cy="2808080"/>
            </a:xfrm>
            <a:prstGeom prst="rect">
              <a:avLst/>
            </a:prstGeom>
          </p:spPr>
        </p:pic>
        <p:pic>
          <p:nvPicPr>
            <p:cNvPr id="3" name="Picture 2"/>
            <p:cNvPicPr>
              <a:picLocks noChangeAspect="1"/>
            </p:cNvPicPr>
            <p:nvPr/>
          </p:nvPicPr>
          <p:blipFill rotWithShape="1">
            <a:blip r:embed="rId4" cstate="print"/>
            <a:srcRect b="92167"/>
            <a:stretch/>
          </p:blipFill>
          <p:spPr>
            <a:xfrm>
              <a:off x="128292" y="24639"/>
              <a:ext cx="8826478" cy="616745"/>
            </a:xfrm>
            <a:prstGeom prst="rect">
              <a:avLst/>
            </a:prstGeom>
          </p:spPr>
        </p:pic>
        <p:pic>
          <p:nvPicPr>
            <p:cNvPr id="27" name="Picture 26"/>
            <p:cNvPicPr>
              <a:picLocks noChangeAspect="1"/>
            </p:cNvPicPr>
            <p:nvPr/>
          </p:nvPicPr>
          <p:blipFill rotWithShape="1">
            <a:blip r:embed="rId5"/>
            <a:srcRect b="49815"/>
            <a:stretch/>
          </p:blipFill>
          <p:spPr>
            <a:xfrm>
              <a:off x="128292" y="658876"/>
              <a:ext cx="8826478" cy="380165"/>
            </a:xfrm>
            <a:prstGeom prst="rect">
              <a:avLst/>
            </a:prstGeom>
          </p:spPr>
        </p:pic>
        <p:pic>
          <p:nvPicPr>
            <p:cNvPr id="4" name="Picture 3"/>
            <p:cNvPicPr>
              <a:picLocks noChangeAspect="1"/>
            </p:cNvPicPr>
            <p:nvPr/>
          </p:nvPicPr>
          <p:blipFill>
            <a:blip r:embed="rId6"/>
            <a:stretch>
              <a:fillRect/>
            </a:stretch>
          </p:blipFill>
          <p:spPr>
            <a:xfrm>
              <a:off x="128292" y="3920904"/>
              <a:ext cx="8839307" cy="1143828"/>
            </a:xfrm>
            <a:prstGeom prst="rect">
              <a:avLst/>
            </a:prstGeom>
          </p:spPr>
        </p:pic>
      </p:grpSp>
      <p:sp>
        <p:nvSpPr>
          <p:cNvPr id="7" name="Oval 6"/>
          <p:cNvSpPr/>
          <p:nvPr/>
        </p:nvSpPr>
        <p:spPr>
          <a:xfrm>
            <a:off x="1606813" y="2115486"/>
            <a:ext cx="1459362" cy="714041"/>
          </a:xfrm>
          <a:prstGeom prst="ellipse">
            <a:avLst/>
          </a:prstGeom>
          <a:noFill/>
          <a:ln w="38100"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accent3"/>
                </a:solidFill>
              </a:ln>
              <a:noFill/>
            </a:endParaRPr>
          </a:p>
        </p:txBody>
      </p:sp>
      <p:sp>
        <p:nvSpPr>
          <p:cNvPr id="24" name="Oval 23"/>
          <p:cNvSpPr/>
          <p:nvPr/>
        </p:nvSpPr>
        <p:spPr>
          <a:xfrm>
            <a:off x="4086853" y="4445924"/>
            <a:ext cx="918285" cy="589074"/>
          </a:xfrm>
          <a:prstGeom prst="ellipse">
            <a:avLst/>
          </a:prstGeom>
          <a:noFill/>
          <a:ln w="38100"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accent3"/>
                </a:solidFill>
              </a:ln>
              <a:noFill/>
            </a:endParaRPr>
          </a:p>
        </p:txBody>
      </p:sp>
      <p:sp>
        <p:nvSpPr>
          <p:cNvPr id="30" name="Right Arrow 29"/>
          <p:cNvSpPr/>
          <p:nvPr/>
        </p:nvSpPr>
        <p:spPr>
          <a:xfrm rot="20481160">
            <a:off x="593641" y="3066173"/>
            <a:ext cx="493853" cy="257021"/>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ight Arrow 30"/>
          <p:cNvSpPr/>
          <p:nvPr/>
        </p:nvSpPr>
        <p:spPr>
          <a:xfrm rot="20481160">
            <a:off x="595727" y="3302626"/>
            <a:ext cx="493853" cy="257021"/>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ight Arrow 31"/>
          <p:cNvSpPr/>
          <p:nvPr/>
        </p:nvSpPr>
        <p:spPr>
          <a:xfrm rot="20481160">
            <a:off x="606417" y="3548704"/>
            <a:ext cx="493853" cy="257021"/>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ight Arrow 32"/>
          <p:cNvSpPr/>
          <p:nvPr/>
        </p:nvSpPr>
        <p:spPr>
          <a:xfrm rot="20481160">
            <a:off x="606418" y="3806121"/>
            <a:ext cx="493853" cy="257021"/>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6022918" y="2115486"/>
            <a:ext cx="1459362" cy="714041"/>
          </a:xfrm>
          <a:prstGeom prst="ellipse">
            <a:avLst/>
          </a:prstGeom>
          <a:noFill/>
          <a:ln w="38100"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accent3"/>
                </a:solidFill>
              </a:ln>
              <a:noFill/>
            </a:endParaRPr>
          </a:p>
        </p:txBody>
      </p:sp>
      <p:sp>
        <p:nvSpPr>
          <p:cNvPr id="35" name="Right Arrow 34"/>
          <p:cNvSpPr/>
          <p:nvPr/>
        </p:nvSpPr>
        <p:spPr>
          <a:xfrm rot="20481160">
            <a:off x="4987907" y="3085896"/>
            <a:ext cx="493853" cy="257021"/>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ight Arrow 35"/>
          <p:cNvSpPr/>
          <p:nvPr/>
        </p:nvSpPr>
        <p:spPr>
          <a:xfrm rot="20481160">
            <a:off x="4987907" y="3334931"/>
            <a:ext cx="493853" cy="257021"/>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801229" y="4983213"/>
            <a:ext cx="1124396" cy="589074"/>
          </a:xfrm>
          <a:prstGeom prst="ellipse">
            <a:avLst/>
          </a:prstGeom>
          <a:noFill/>
          <a:ln w="38100"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accent3"/>
                </a:solidFill>
              </a:ln>
              <a:noFill/>
            </a:endParaRPr>
          </a:p>
        </p:txBody>
      </p:sp>
      <p:sp>
        <p:nvSpPr>
          <p:cNvPr id="40" name="Oval 39"/>
          <p:cNvSpPr/>
          <p:nvPr/>
        </p:nvSpPr>
        <p:spPr>
          <a:xfrm>
            <a:off x="6068274" y="4983213"/>
            <a:ext cx="1290661" cy="589074"/>
          </a:xfrm>
          <a:prstGeom prst="ellipse">
            <a:avLst/>
          </a:prstGeom>
          <a:noFill/>
          <a:ln w="38100"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accent3"/>
                </a:solidFill>
              </a:ln>
              <a:noFill/>
            </a:endParaRPr>
          </a:p>
        </p:txBody>
      </p:sp>
    </p:spTree>
    <p:extLst>
      <p:ext uri="{BB962C8B-B14F-4D97-AF65-F5344CB8AC3E}">
        <p14:creationId xmlns:p14="http://schemas.microsoft.com/office/powerpoint/2010/main" val="3392620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0"/>
                                        </p:tgtEl>
                                        <p:attrNameLst>
                                          <p:attrName>style.visibility</p:attrName>
                                        </p:attrNameLst>
                                      </p:cBhvr>
                                      <p:to>
                                        <p:strVal val="visible"/>
                                      </p:to>
                                    </p:set>
                                    <p:anim calcmode="lin" valueType="num">
                                      <p:cBhvr>
                                        <p:cTn id="14" dur="500" fill="hold"/>
                                        <p:tgtEl>
                                          <p:spTgt spid="30"/>
                                        </p:tgtEl>
                                        <p:attrNameLst>
                                          <p:attrName>ppt_w</p:attrName>
                                        </p:attrNameLst>
                                      </p:cBhvr>
                                      <p:tavLst>
                                        <p:tav tm="0">
                                          <p:val>
                                            <p:fltVal val="0"/>
                                          </p:val>
                                        </p:tav>
                                        <p:tav tm="100000">
                                          <p:val>
                                            <p:strVal val="#ppt_w"/>
                                          </p:val>
                                        </p:tav>
                                      </p:tavLst>
                                    </p:anim>
                                    <p:anim calcmode="lin" valueType="num">
                                      <p:cBhvr>
                                        <p:cTn id="15" dur="500" fill="hold"/>
                                        <p:tgtEl>
                                          <p:spTgt spid="30"/>
                                        </p:tgtEl>
                                        <p:attrNameLst>
                                          <p:attrName>ppt_h</p:attrName>
                                        </p:attrNameLst>
                                      </p:cBhvr>
                                      <p:tavLst>
                                        <p:tav tm="0">
                                          <p:val>
                                            <p:fltVal val="0"/>
                                          </p:val>
                                        </p:tav>
                                        <p:tav tm="100000">
                                          <p:val>
                                            <p:strVal val="#ppt_h"/>
                                          </p:val>
                                        </p:tav>
                                      </p:tavLst>
                                    </p:anim>
                                    <p:animEffect transition="in" filter="fade">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grpId="1" nodeType="clickEffect">
                                  <p:stCondLst>
                                    <p:cond delay="0"/>
                                  </p:stCondLst>
                                  <p:childTnLst>
                                    <p:anim calcmode="lin" valueType="num">
                                      <p:cBhvr>
                                        <p:cTn id="20" dur="500"/>
                                        <p:tgtEl>
                                          <p:spTgt spid="30"/>
                                        </p:tgtEl>
                                        <p:attrNameLst>
                                          <p:attrName>ppt_w</p:attrName>
                                        </p:attrNameLst>
                                      </p:cBhvr>
                                      <p:tavLst>
                                        <p:tav tm="0">
                                          <p:val>
                                            <p:strVal val="ppt_w"/>
                                          </p:val>
                                        </p:tav>
                                        <p:tav tm="100000">
                                          <p:val>
                                            <p:fltVal val="0"/>
                                          </p:val>
                                        </p:tav>
                                      </p:tavLst>
                                    </p:anim>
                                    <p:anim calcmode="lin" valueType="num">
                                      <p:cBhvr>
                                        <p:cTn id="21" dur="500"/>
                                        <p:tgtEl>
                                          <p:spTgt spid="30"/>
                                        </p:tgtEl>
                                        <p:attrNameLst>
                                          <p:attrName>ppt_h</p:attrName>
                                        </p:attrNameLst>
                                      </p:cBhvr>
                                      <p:tavLst>
                                        <p:tav tm="0">
                                          <p:val>
                                            <p:strVal val="ppt_h"/>
                                          </p:val>
                                        </p:tav>
                                        <p:tav tm="100000">
                                          <p:val>
                                            <p:fltVal val="0"/>
                                          </p:val>
                                        </p:tav>
                                      </p:tavLst>
                                    </p:anim>
                                    <p:animEffect transition="out" filter="fade">
                                      <p:cBhvr>
                                        <p:cTn id="22" dur="500"/>
                                        <p:tgtEl>
                                          <p:spTgt spid="30"/>
                                        </p:tgtEl>
                                      </p:cBhvr>
                                    </p:animEffect>
                                    <p:set>
                                      <p:cBhvr>
                                        <p:cTn id="23" dur="1" fill="hold">
                                          <p:stCondLst>
                                            <p:cond delay="499"/>
                                          </p:stCondLst>
                                        </p:cTn>
                                        <p:tgtEl>
                                          <p:spTgt spid="30"/>
                                        </p:tgtEl>
                                        <p:attrNameLst>
                                          <p:attrName>style.visibility</p:attrName>
                                        </p:attrNameLst>
                                      </p:cBhvr>
                                      <p:to>
                                        <p:strVal val="hidden"/>
                                      </p:to>
                                    </p:set>
                                  </p:childTnLst>
                                </p:cTn>
                              </p:par>
                              <p:par>
                                <p:cTn id="24" presetID="53" presetClass="entr" presetSubtype="16"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ppt_w</p:attrName>
                                        </p:attrNameLst>
                                      </p:cBhvr>
                                      <p:tavLst>
                                        <p:tav tm="0">
                                          <p:val>
                                            <p:fltVal val="0"/>
                                          </p:val>
                                        </p:tav>
                                        <p:tav tm="100000">
                                          <p:val>
                                            <p:strVal val="#ppt_w"/>
                                          </p:val>
                                        </p:tav>
                                      </p:tavLst>
                                    </p:anim>
                                    <p:anim calcmode="lin" valueType="num">
                                      <p:cBhvr>
                                        <p:cTn id="27" dur="500" fill="hold"/>
                                        <p:tgtEl>
                                          <p:spTgt spid="31"/>
                                        </p:tgtEl>
                                        <p:attrNameLst>
                                          <p:attrName>ppt_h</p:attrName>
                                        </p:attrNameLst>
                                      </p:cBhvr>
                                      <p:tavLst>
                                        <p:tav tm="0">
                                          <p:val>
                                            <p:fltVal val="0"/>
                                          </p:val>
                                        </p:tav>
                                        <p:tav tm="100000">
                                          <p:val>
                                            <p:strVal val="#ppt_h"/>
                                          </p:val>
                                        </p:tav>
                                      </p:tavLst>
                                    </p:anim>
                                    <p:animEffect transition="in" filter="fade">
                                      <p:cBhvr>
                                        <p:cTn id="28" dur="500"/>
                                        <p:tgtEl>
                                          <p:spTgt spid="3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xit" presetSubtype="32" fill="hold" grpId="1" nodeType="clickEffect">
                                  <p:stCondLst>
                                    <p:cond delay="0"/>
                                  </p:stCondLst>
                                  <p:childTnLst>
                                    <p:anim calcmode="lin" valueType="num">
                                      <p:cBhvr>
                                        <p:cTn id="32" dur="500"/>
                                        <p:tgtEl>
                                          <p:spTgt spid="31"/>
                                        </p:tgtEl>
                                        <p:attrNameLst>
                                          <p:attrName>ppt_w</p:attrName>
                                        </p:attrNameLst>
                                      </p:cBhvr>
                                      <p:tavLst>
                                        <p:tav tm="0">
                                          <p:val>
                                            <p:strVal val="ppt_w"/>
                                          </p:val>
                                        </p:tav>
                                        <p:tav tm="100000">
                                          <p:val>
                                            <p:fltVal val="0"/>
                                          </p:val>
                                        </p:tav>
                                      </p:tavLst>
                                    </p:anim>
                                    <p:anim calcmode="lin" valueType="num">
                                      <p:cBhvr>
                                        <p:cTn id="33" dur="500"/>
                                        <p:tgtEl>
                                          <p:spTgt spid="31"/>
                                        </p:tgtEl>
                                        <p:attrNameLst>
                                          <p:attrName>ppt_h</p:attrName>
                                        </p:attrNameLst>
                                      </p:cBhvr>
                                      <p:tavLst>
                                        <p:tav tm="0">
                                          <p:val>
                                            <p:strVal val="ppt_h"/>
                                          </p:val>
                                        </p:tav>
                                        <p:tav tm="100000">
                                          <p:val>
                                            <p:fltVal val="0"/>
                                          </p:val>
                                        </p:tav>
                                      </p:tavLst>
                                    </p:anim>
                                    <p:animEffect transition="out" filter="fade">
                                      <p:cBhvr>
                                        <p:cTn id="34" dur="500"/>
                                        <p:tgtEl>
                                          <p:spTgt spid="31"/>
                                        </p:tgtEl>
                                      </p:cBhvr>
                                    </p:animEffect>
                                    <p:set>
                                      <p:cBhvr>
                                        <p:cTn id="35" dur="1" fill="hold">
                                          <p:stCondLst>
                                            <p:cond delay="499"/>
                                          </p:stCondLst>
                                        </p:cTn>
                                        <p:tgtEl>
                                          <p:spTgt spid="31"/>
                                        </p:tgtEl>
                                        <p:attrNameLst>
                                          <p:attrName>style.visibility</p:attrName>
                                        </p:attrNameLst>
                                      </p:cBhvr>
                                      <p:to>
                                        <p:strVal val="hidden"/>
                                      </p:to>
                                    </p:set>
                                  </p:childTnLst>
                                </p:cTn>
                              </p:par>
                              <p:par>
                                <p:cTn id="36" presetID="53" presetClass="entr" presetSubtype="16"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anim calcmode="lin" valueType="num">
                                      <p:cBhvr>
                                        <p:cTn id="38" dur="500" fill="hold"/>
                                        <p:tgtEl>
                                          <p:spTgt spid="32"/>
                                        </p:tgtEl>
                                        <p:attrNameLst>
                                          <p:attrName>ppt_w</p:attrName>
                                        </p:attrNameLst>
                                      </p:cBhvr>
                                      <p:tavLst>
                                        <p:tav tm="0">
                                          <p:val>
                                            <p:fltVal val="0"/>
                                          </p:val>
                                        </p:tav>
                                        <p:tav tm="100000">
                                          <p:val>
                                            <p:strVal val="#ppt_w"/>
                                          </p:val>
                                        </p:tav>
                                      </p:tavLst>
                                    </p:anim>
                                    <p:anim calcmode="lin" valueType="num">
                                      <p:cBhvr>
                                        <p:cTn id="39" dur="500" fill="hold"/>
                                        <p:tgtEl>
                                          <p:spTgt spid="32"/>
                                        </p:tgtEl>
                                        <p:attrNameLst>
                                          <p:attrName>ppt_h</p:attrName>
                                        </p:attrNameLst>
                                      </p:cBhvr>
                                      <p:tavLst>
                                        <p:tav tm="0">
                                          <p:val>
                                            <p:fltVal val="0"/>
                                          </p:val>
                                        </p:tav>
                                        <p:tav tm="100000">
                                          <p:val>
                                            <p:strVal val="#ppt_h"/>
                                          </p:val>
                                        </p:tav>
                                      </p:tavLst>
                                    </p:anim>
                                    <p:animEffect transition="in" filter="fade">
                                      <p:cBhvr>
                                        <p:cTn id="40" dur="500"/>
                                        <p:tgtEl>
                                          <p:spTgt spid="32"/>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xit" presetSubtype="32" fill="hold" grpId="1" nodeType="clickEffect">
                                  <p:stCondLst>
                                    <p:cond delay="0"/>
                                  </p:stCondLst>
                                  <p:childTnLst>
                                    <p:anim calcmode="lin" valueType="num">
                                      <p:cBhvr>
                                        <p:cTn id="44" dur="500"/>
                                        <p:tgtEl>
                                          <p:spTgt spid="32"/>
                                        </p:tgtEl>
                                        <p:attrNameLst>
                                          <p:attrName>ppt_w</p:attrName>
                                        </p:attrNameLst>
                                      </p:cBhvr>
                                      <p:tavLst>
                                        <p:tav tm="0">
                                          <p:val>
                                            <p:strVal val="ppt_w"/>
                                          </p:val>
                                        </p:tav>
                                        <p:tav tm="100000">
                                          <p:val>
                                            <p:fltVal val="0"/>
                                          </p:val>
                                        </p:tav>
                                      </p:tavLst>
                                    </p:anim>
                                    <p:anim calcmode="lin" valueType="num">
                                      <p:cBhvr>
                                        <p:cTn id="45" dur="500"/>
                                        <p:tgtEl>
                                          <p:spTgt spid="32"/>
                                        </p:tgtEl>
                                        <p:attrNameLst>
                                          <p:attrName>ppt_h</p:attrName>
                                        </p:attrNameLst>
                                      </p:cBhvr>
                                      <p:tavLst>
                                        <p:tav tm="0">
                                          <p:val>
                                            <p:strVal val="ppt_h"/>
                                          </p:val>
                                        </p:tav>
                                        <p:tav tm="100000">
                                          <p:val>
                                            <p:fltVal val="0"/>
                                          </p:val>
                                        </p:tav>
                                      </p:tavLst>
                                    </p:anim>
                                    <p:animEffect transition="out" filter="fade">
                                      <p:cBhvr>
                                        <p:cTn id="46" dur="500"/>
                                        <p:tgtEl>
                                          <p:spTgt spid="32"/>
                                        </p:tgtEl>
                                      </p:cBhvr>
                                    </p:animEffect>
                                    <p:set>
                                      <p:cBhvr>
                                        <p:cTn id="47" dur="1" fill="hold">
                                          <p:stCondLst>
                                            <p:cond delay="499"/>
                                          </p:stCondLst>
                                        </p:cTn>
                                        <p:tgtEl>
                                          <p:spTgt spid="32"/>
                                        </p:tgtEl>
                                        <p:attrNameLst>
                                          <p:attrName>style.visibility</p:attrName>
                                        </p:attrNameLst>
                                      </p:cBhvr>
                                      <p:to>
                                        <p:strVal val="hidden"/>
                                      </p:to>
                                    </p:set>
                                  </p:childTnLst>
                                </p:cTn>
                              </p:par>
                              <p:par>
                                <p:cTn id="48" presetID="53" presetClass="entr" presetSubtype="16"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500" fill="hold"/>
                                        <p:tgtEl>
                                          <p:spTgt spid="33"/>
                                        </p:tgtEl>
                                        <p:attrNameLst>
                                          <p:attrName>ppt_w</p:attrName>
                                        </p:attrNameLst>
                                      </p:cBhvr>
                                      <p:tavLst>
                                        <p:tav tm="0">
                                          <p:val>
                                            <p:fltVal val="0"/>
                                          </p:val>
                                        </p:tav>
                                        <p:tav tm="100000">
                                          <p:val>
                                            <p:strVal val="#ppt_w"/>
                                          </p:val>
                                        </p:tav>
                                      </p:tavLst>
                                    </p:anim>
                                    <p:anim calcmode="lin" valueType="num">
                                      <p:cBhvr>
                                        <p:cTn id="51" dur="500" fill="hold"/>
                                        <p:tgtEl>
                                          <p:spTgt spid="33"/>
                                        </p:tgtEl>
                                        <p:attrNameLst>
                                          <p:attrName>ppt_h</p:attrName>
                                        </p:attrNameLst>
                                      </p:cBhvr>
                                      <p:tavLst>
                                        <p:tav tm="0">
                                          <p:val>
                                            <p:fltVal val="0"/>
                                          </p:val>
                                        </p:tav>
                                        <p:tav tm="100000">
                                          <p:val>
                                            <p:strVal val="#ppt_h"/>
                                          </p:val>
                                        </p:tav>
                                      </p:tavLst>
                                    </p:anim>
                                    <p:animEffect transition="in" filter="fade">
                                      <p:cBhvr>
                                        <p:cTn id="52" dur="500"/>
                                        <p:tgtEl>
                                          <p:spTgt spid="33"/>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xit" presetSubtype="32" fill="hold" grpId="1" nodeType="clickEffect">
                                  <p:stCondLst>
                                    <p:cond delay="0"/>
                                  </p:stCondLst>
                                  <p:childTnLst>
                                    <p:anim calcmode="lin" valueType="num">
                                      <p:cBhvr>
                                        <p:cTn id="56" dur="500"/>
                                        <p:tgtEl>
                                          <p:spTgt spid="33"/>
                                        </p:tgtEl>
                                        <p:attrNameLst>
                                          <p:attrName>ppt_w</p:attrName>
                                        </p:attrNameLst>
                                      </p:cBhvr>
                                      <p:tavLst>
                                        <p:tav tm="0">
                                          <p:val>
                                            <p:strVal val="ppt_w"/>
                                          </p:val>
                                        </p:tav>
                                        <p:tav tm="100000">
                                          <p:val>
                                            <p:fltVal val="0"/>
                                          </p:val>
                                        </p:tav>
                                      </p:tavLst>
                                    </p:anim>
                                    <p:anim calcmode="lin" valueType="num">
                                      <p:cBhvr>
                                        <p:cTn id="57" dur="500"/>
                                        <p:tgtEl>
                                          <p:spTgt spid="33"/>
                                        </p:tgtEl>
                                        <p:attrNameLst>
                                          <p:attrName>ppt_h</p:attrName>
                                        </p:attrNameLst>
                                      </p:cBhvr>
                                      <p:tavLst>
                                        <p:tav tm="0">
                                          <p:val>
                                            <p:strVal val="ppt_h"/>
                                          </p:val>
                                        </p:tav>
                                        <p:tav tm="100000">
                                          <p:val>
                                            <p:fltVal val="0"/>
                                          </p:val>
                                        </p:tav>
                                      </p:tavLst>
                                    </p:anim>
                                    <p:animEffect transition="out" filter="fade">
                                      <p:cBhvr>
                                        <p:cTn id="58" dur="500"/>
                                        <p:tgtEl>
                                          <p:spTgt spid="33"/>
                                        </p:tgtEl>
                                      </p:cBhvr>
                                    </p:animEffect>
                                    <p:set>
                                      <p:cBhvr>
                                        <p:cTn id="59" dur="1" fill="hold">
                                          <p:stCondLst>
                                            <p:cond delay="499"/>
                                          </p:stCondLst>
                                        </p:cTn>
                                        <p:tgtEl>
                                          <p:spTgt spid="33"/>
                                        </p:tgtEl>
                                        <p:attrNameLst>
                                          <p:attrName>style.visibility</p:attrName>
                                        </p:attrNameLst>
                                      </p:cBhvr>
                                      <p:to>
                                        <p:strVal val="hidden"/>
                                      </p:to>
                                    </p:set>
                                  </p:childTnLst>
                                </p:cTn>
                              </p:par>
                              <p:par>
                                <p:cTn id="60" presetID="53" presetClass="exit" presetSubtype="32" fill="hold" grpId="1" nodeType="withEffect">
                                  <p:stCondLst>
                                    <p:cond delay="0"/>
                                  </p:stCondLst>
                                  <p:childTnLst>
                                    <p:anim calcmode="lin" valueType="num">
                                      <p:cBhvr>
                                        <p:cTn id="61" dur="500"/>
                                        <p:tgtEl>
                                          <p:spTgt spid="7"/>
                                        </p:tgtEl>
                                        <p:attrNameLst>
                                          <p:attrName>ppt_w</p:attrName>
                                        </p:attrNameLst>
                                      </p:cBhvr>
                                      <p:tavLst>
                                        <p:tav tm="0">
                                          <p:val>
                                            <p:strVal val="ppt_w"/>
                                          </p:val>
                                        </p:tav>
                                        <p:tav tm="100000">
                                          <p:val>
                                            <p:fltVal val="0"/>
                                          </p:val>
                                        </p:tav>
                                      </p:tavLst>
                                    </p:anim>
                                    <p:anim calcmode="lin" valueType="num">
                                      <p:cBhvr>
                                        <p:cTn id="62" dur="500"/>
                                        <p:tgtEl>
                                          <p:spTgt spid="7"/>
                                        </p:tgtEl>
                                        <p:attrNameLst>
                                          <p:attrName>ppt_h</p:attrName>
                                        </p:attrNameLst>
                                      </p:cBhvr>
                                      <p:tavLst>
                                        <p:tav tm="0">
                                          <p:val>
                                            <p:strVal val="ppt_h"/>
                                          </p:val>
                                        </p:tav>
                                        <p:tav tm="100000">
                                          <p:val>
                                            <p:fltVal val="0"/>
                                          </p:val>
                                        </p:tav>
                                      </p:tavLst>
                                    </p:anim>
                                    <p:animEffect transition="out" filter="fade">
                                      <p:cBhvr>
                                        <p:cTn id="63" dur="500"/>
                                        <p:tgtEl>
                                          <p:spTgt spid="7"/>
                                        </p:tgtEl>
                                      </p:cBhvr>
                                    </p:animEffect>
                                    <p:set>
                                      <p:cBhvr>
                                        <p:cTn id="64" dur="1" fill="hold">
                                          <p:stCondLst>
                                            <p:cond delay="499"/>
                                          </p:stCondLst>
                                        </p:cTn>
                                        <p:tgtEl>
                                          <p:spTgt spid="7"/>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34"/>
                                        </p:tgtEl>
                                        <p:attrNameLst>
                                          <p:attrName>style.visibility</p:attrName>
                                        </p:attrNameLst>
                                      </p:cBhvr>
                                      <p:to>
                                        <p:strVal val="visible"/>
                                      </p:to>
                                    </p:set>
                                    <p:anim calcmode="lin" valueType="num">
                                      <p:cBhvr>
                                        <p:cTn id="69" dur="500" fill="hold"/>
                                        <p:tgtEl>
                                          <p:spTgt spid="34"/>
                                        </p:tgtEl>
                                        <p:attrNameLst>
                                          <p:attrName>ppt_w</p:attrName>
                                        </p:attrNameLst>
                                      </p:cBhvr>
                                      <p:tavLst>
                                        <p:tav tm="0">
                                          <p:val>
                                            <p:fltVal val="0"/>
                                          </p:val>
                                        </p:tav>
                                        <p:tav tm="100000">
                                          <p:val>
                                            <p:strVal val="#ppt_w"/>
                                          </p:val>
                                        </p:tav>
                                      </p:tavLst>
                                    </p:anim>
                                    <p:anim calcmode="lin" valueType="num">
                                      <p:cBhvr>
                                        <p:cTn id="70" dur="500" fill="hold"/>
                                        <p:tgtEl>
                                          <p:spTgt spid="34"/>
                                        </p:tgtEl>
                                        <p:attrNameLst>
                                          <p:attrName>ppt_h</p:attrName>
                                        </p:attrNameLst>
                                      </p:cBhvr>
                                      <p:tavLst>
                                        <p:tav tm="0">
                                          <p:val>
                                            <p:fltVal val="0"/>
                                          </p:val>
                                        </p:tav>
                                        <p:tav tm="100000">
                                          <p:val>
                                            <p:strVal val="#ppt_h"/>
                                          </p:val>
                                        </p:tav>
                                      </p:tavLst>
                                    </p:anim>
                                    <p:animEffect transition="in" filter="fade">
                                      <p:cBhvr>
                                        <p:cTn id="71" dur="500"/>
                                        <p:tgtEl>
                                          <p:spTgt spid="34"/>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grpId="0" nodeType="click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xit" presetSubtype="32" fill="hold" grpId="1" nodeType="clickEffect">
                                  <p:stCondLst>
                                    <p:cond delay="0"/>
                                  </p:stCondLst>
                                  <p:childTnLst>
                                    <p:anim calcmode="lin" valueType="num">
                                      <p:cBhvr>
                                        <p:cTn id="82" dur="500"/>
                                        <p:tgtEl>
                                          <p:spTgt spid="35"/>
                                        </p:tgtEl>
                                        <p:attrNameLst>
                                          <p:attrName>ppt_w</p:attrName>
                                        </p:attrNameLst>
                                      </p:cBhvr>
                                      <p:tavLst>
                                        <p:tav tm="0">
                                          <p:val>
                                            <p:strVal val="ppt_w"/>
                                          </p:val>
                                        </p:tav>
                                        <p:tav tm="100000">
                                          <p:val>
                                            <p:fltVal val="0"/>
                                          </p:val>
                                        </p:tav>
                                      </p:tavLst>
                                    </p:anim>
                                    <p:anim calcmode="lin" valueType="num">
                                      <p:cBhvr>
                                        <p:cTn id="83" dur="500"/>
                                        <p:tgtEl>
                                          <p:spTgt spid="35"/>
                                        </p:tgtEl>
                                        <p:attrNameLst>
                                          <p:attrName>ppt_h</p:attrName>
                                        </p:attrNameLst>
                                      </p:cBhvr>
                                      <p:tavLst>
                                        <p:tav tm="0">
                                          <p:val>
                                            <p:strVal val="ppt_h"/>
                                          </p:val>
                                        </p:tav>
                                        <p:tav tm="100000">
                                          <p:val>
                                            <p:fltVal val="0"/>
                                          </p:val>
                                        </p:tav>
                                      </p:tavLst>
                                    </p:anim>
                                    <p:animEffect transition="out" filter="fade">
                                      <p:cBhvr>
                                        <p:cTn id="84" dur="500"/>
                                        <p:tgtEl>
                                          <p:spTgt spid="35"/>
                                        </p:tgtEl>
                                      </p:cBhvr>
                                    </p:animEffect>
                                    <p:set>
                                      <p:cBhvr>
                                        <p:cTn id="85" dur="1" fill="hold">
                                          <p:stCondLst>
                                            <p:cond delay="499"/>
                                          </p:stCondLst>
                                        </p:cTn>
                                        <p:tgtEl>
                                          <p:spTgt spid="35"/>
                                        </p:tgtEl>
                                        <p:attrNameLst>
                                          <p:attrName>style.visibility</p:attrName>
                                        </p:attrNameLst>
                                      </p:cBhvr>
                                      <p:to>
                                        <p:strVal val="hidden"/>
                                      </p:to>
                                    </p:set>
                                  </p:childTnLst>
                                </p:cTn>
                              </p:par>
                              <p:par>
                                <p:cTn id="86" presetID="53" presetClass="entr" presetSubtype="16" fill="hold" grpId="0" nodeType="withEffect">
                                  <p:stCondLst>
                                    <p:cond delay="0"/>
                                  </p:stCondLst>
                                  <p:childTnLst>
                                    <p:set>
                                      <p:cBhvr>
                                        <p:cTn id="87" dur="1" fill="hold">
                                          <p:stCondLst>
                                            <p:cond delay="0"/>
                                          </p:stCondLst>
                                        </p:cTn>
                                        <p:tgtEl>
                                          <p:spTgt spid="36"/>
                                        </p:tgtEl>
                                        <p:attrNameLst>
                                          <p:attrName>style.visibility</p:attrName>
                                        </p:attrNameLst>
                                      </p:cBhvr>
                                      <p:to>
                                        <p:strVal val="visible"/>
                                      </p:to>
                                    </p:set>
                                    <p:anim calcmode="lin" valueType="num">
                                      <p:cBhvr>
                                        <p:cTn id="88" dur="500" fill="hold"/>
                                        <p:tgtEl>
                                          <p:spTgt spid="36"/>
                                        </p:tgtEl>
                                        <p:attrNameLst>
                                          <p:attrName>ppt_w</p:attrName>
                                        </p:attrNameLst>
                                      </p:cBhvr>
                                      <p:tavLst>
                                        <p:tav tm="0">
                                          <p:val>
                                            <p:fltVal val="0"/>
                                          </p:val>
                                        </p:tav>
                                        <p:tav tm="100000">
                                          <p:val>
                                            <p:strVal val="#ppt_w"/>
                                          </p:val>
                                        </p:tav>
                                      </p:tavLst>
                                    </p:anim>
                                    <p:anim calcmode="lin" valueType="num">
                                      <p:cBhvr>
                                        <p:cTn id="89" dur="500" fill="hold"/>
                                        <p:tgtEl>
                                          <p:spTgt spid="36"/>
                                        </p:tgtEl>
                                        <p:attrNameLst>
                                          <p:attrName>ppt_h</p:attrName>
                                        </p:attrNameLst>
                                      </p:cBhvr>
                                      <p:tavLst>
                                        <p:tav tm="0">
                                          <p:val>
                                            <p:fltVal val="0"/>
                                          </p:val>
                                        </p:tav>
                                        <p:tav tm="100000">
                                          <p:val>
                                            <p:strVal val="#ppt_h"/>
                                          </p:val>
                                        </p:tav>
                                      </p:tavLst>
                                    </p:anim>
                                    <p:animEffect transition="in" filter="fade">
                                      <p:cBhvr>
                                        <p:cTn id="90" dur="500"/>
                                        <p:tgtEl>
                                          <p:spTgt spid="36"/>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xit" presetSubtype="32" fill="hold" grpId="1" nodeType="clickEffect">
                                  <p:stCondLst>
                                    <p:cond delay="0"/>
                                  </p:stCondLst>
                                  <p:childTnLst>
                                    <p:anim calcmode="lin" valueType="num">
                                      <p:cBhvr>
                                        <p:cTn id="94" dur="500"/>
                                        <p:tgtEl>
                                          <p:spTgt spid="36"/>
                                        </p:tgtEl>
                                        <p:attrNameLst>
                                          <p:attrName>ppt_w</p:attrName>
                                        </p:attrNameLst>
                                      </p:cBhvr>
                                      <p:tavLst>
                                        <p:tav tm="0">
                                          <p:val>
                                            <p:strVal val="ppt_w"/>
                                          </p:val>
                                        </p:tav>
                                        <p:tav tm="100000">
                                          <p:val>
                                            <p:fltVal val="0"/>
                                          </p:val>
                                        </p:tav>
                                      </p:tavLst>
                                    </p:anim>
                                    <p:anim calcmode="lin" valueType="num">
                                      <p:cBhvr>
                                        <p:cTn id="95" dur="500"/>
                                        <p:tgtEl>
                                          <p:spTgt spid="36"/>
                                        </p:tgtEl>
                                        <p:attrNameLst>
                                          <p:attrName>ppt_h</p:attrName>
                                        </p:attrNameLst>
                                      </p:cBhvr>
                                      <p:tavLst>
                                        <p:tav tm="0">
                                          <p:val>
                                            <p:strVal val="ppt_h"/>
                                          </p:val>
                                        </p:tav>
                                        <p:tav tm="100000">
                                          <p:val>
                                            <p:fltVal val="0"/>
                                          </p:val>
                                        </p:tav>
                                      </p:tavLst>
                                    </p:anim>
                                    <p:animEffect transition="out" filter="fade">
                                      <p:cBhvr>
                                        <p:cTn id="96" dur="500"/>
                                        <p:tgtEl>
                                          <p:spTgt spid="36"/>
                                        </p:tgtEl>
                                      </p:cBhvr>
                                    </p:animEffect>
                                    <p:set>
                                      <p:cBhvr>
                                        <p:cTn id="97" dur="1" fill="hold">
                                          <p:stCondLst>
                                            <p:cond delay="499"/>
                                          </p:stCondLst>
                                        </p:cTn>
                                        <p:tgtEl>
                                          <p:spTgt spid="36"/>
                                        </p:tgtEl>
                                        <p:attrNameLst>
                                          <p:attrName>style.visibility</p:attrName>
                                        </p:attrNameLst>
                                      </p:cBhvr>
                                      <p:to>
                                        <p:strVal val="hidden"/>
                                      </p:to>
                                    </p:set>
                                  </p:childTnLst>
                                </p:cTn>
                              </p:par>
                              <p:par>
                                <p:cTn id="98" presetID="53" presetClass="exit" presetSubtype="32" fill="hold" grpId="1" nodeType="withEffect">
                                  <p:stCondLst>
                                    <p:cond delay="0"/>
                                  </p:stCondLst>
                                  <p:childTnLst>
                                    <p:anim calcmode="lin" valueType="num">
                                      <p:cBhvr>
                                        <p:cTn id="99" dur="500"/>
                                        <p:tgtEl>
                                          <p:spTgt spid="34"/>
                                        </p:tgtEl>
                                        <p:attrNameLst>
                                          <p:attrName>ppt_w</p:attrName>
                                        </p:attrNameLst>
                                      </p:cBhvr>
                                      <p:tavLst>
                                        <p:tav tm="0">
                                          <p:val>
                                            <p:strVal val="ppt_w"/>
                                          </p:val>
                                        </p:tav>
                                        <p:tav tm="100000">
                                          <p:val>
                                            <p:fltVal val="0"/>
                                          </p:val>
                                        </p:tav>
                                      </p:tavLst>
                                    </p:anim>
                                    <p:anim calcmode="lin" valueType="num">
                                      <p:cBhvr>
                                        <p:cTn id="100" dur="500"/>
                                        <p:tgtEl>
                                          <p:spTgt spid="34"/>
                                        </p:tgtEl>
                                        <p:attrNameLst>
                                          <p:attrName>ppt_h</p:attrName>
                                        </p:attrNameLst>
                                      </p:cBhvr>
                                      <p:tavLst>
                                        <p:tav tm="0">
                                          <p:val>
                                            <p:strVal val="ppt_h"/>
                                          </p:val>
                                        </p:tav>
                                        <p:tav tm="100000">
                                          <p:val>
                                            <p:fltVal val="0"/>
                                          </p:val>
                                        </p:tav>
                                      </p:tavLst>
                                    </p:anim>
                                    <p:animEffect transition="out" filter="fade">
                                      <p:cBhvr>
                                        <p:cTn id="101" dur="500"/>
                                        <p:tgtEl>
                                          <p:spTgt spid="34"/>
                                        </p:tgtEl>
                                      </p:cBhvr>
                                    </p:animEffect>
                                    <p:set>
                                      <p:cBhvr>
                                        <p:cTn id="102" dur="1" fill="hold">
                                          <p:stCondLst>
                                            <p:cond delay="499"/>
                                          </p:stCondLst>
                                        </p:cTn>
                                        <p:tgtEl>
                                          <p:spTgt spid="34"/>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53" presetClass="entr" presetSubtype="16" fill="hold" grpId="0" nodeType="clickEffect">
                                  <p:stCondLst>
                                    <p:cond delay="0"/>
                                  </p:stCondLst>
                                  <p:childTnLst>
                                    <p:set>
                                      <p:cBhvr>
                                        <p:cTn id="106" dur="1" fill="hold">
                                          <p:stCondLst>
                                            <p:cond delay="0"/>
                                          </p:stCondLst>
                                        </p:cTn>
                                        <p:tgtEl>
                                          <p:spTgt spid="24"/>
                                        </p:tgtEl>
                                        <p:attrNameLst>
                                          <p:attrName>style.visibility</p:attrName>
                                        </p:attrNameLst>
                                      </p:cBhvr>
                                      <p:to>
                                        <p:strVal val="visible"/>
                                      </p:to>
                                    </p:set>
                                    <p:anim calcmode="lin" valueType="num">
                                      <p:cBhvr>
                                        <p:cTn id="107" dur="500" fill="hold"/>
                                        <p:tgtEl>
                                          <p:spTgt spid="24"/>
                                        </p:tgtEl>
                                        <p:attrNameLst>
                                          <p:attrName>ppt_w</p:attrName>
                                        </p:attrNameLst>
                                      </p:cBhvr>
                                      <p:tavLst>
                                        <p:tav tm="0">
                                          <p:val>
                                            <p:fltVal val="0"/>
                                          </p:val>
                                        </p:tav>
                                        <p:tav tm="100000">
                                          <p:val>
                                            <p:strVal val="#ppt_w"/>
                                          </p:val>
                                        </p:tav>
                                      </p:tavLst>
                                    </p:anim>
                                    <p:anim calcmode="lin" valueType="num">
                                      <p:cBhvr>
                                        <p:cTn id="108" dur="500" fill="hold"/>
                                        <p:tgtEl>
                                          <p:spTgt spid="24"/>
                                        </p:tgtEl>
                                        <p:attrNameLst>
                                          <p:attrName>ppt_h</p:attrName>
                                        </p:attrNameLst>
                                      </p:cBhvr>
                                      <p:tavLst>
                                        <p:tav tm="0">
                                          <p:val>
                                            <p:fltVal val="0"/>
                                          </p:val>
                                        </p:tav>
                                        <p:tav tm="100000">
                                          <p:val>
                                            <p:strVal val="#ppt_h"/>
                                          </p:val>
                                        </p:tav>
                                      </p:tavLst>
                                    </p:anim>
                                    <p:animEffect transition="in" filter="fade">
                                      <p:cBhvr>
                                        <p:cTn id="109" dur="500"/>
                                        <p:tgtEl>
                                          <p:spTgt spid="24"/>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grpId="0" nodeType="clickEffect">
                                  <p:stCondLst>
                                    <p:cond delay="0"/>
                                  </p:stCondLst>
                                  <p:childTnLst>
                                    <p:set>
                                      <p:cBhvr>
                                        <p:cTn id="113" dur="1" fill="hold">
                                          <p:stCondLst>
                                            <p:cond delay="0"/>
                                          </p:stCondLst>
                                        </p:cTn>
                                        <p:tgtEl>
                                          <p:spTgt spid="39"/>
                                        </p:tgtEl>
                                        <p:attrNameLst>
                                          <p:attrName>style.visibility</p:attrName>
                                        </p:attrNameLst>
                                      </p:cBhvr>
                                      <p:to>
                                        <p:strVal val="visible"/>
                                      </p:to>
                                    </p:set>
                                    <p:anim calcmode="lin" valueType="num">
                                      <p:cBhvr>
                                        <p:cTn id="114" dur="500" fill="hold"/>
                                        <p:tgtEl>
                                          <p:spTgt spid="39"/>
                                        </p:tgtEl>
                                        <p:attrNameLst>
                                          <p:attrName>ppt_w</p:attrName>
                                        </p:attrNameLst>
                                      </p:cBhvr>
                                      <p:tavLst>
                                        <p:tav tm="0">
                                          <p:val>
                                            <p:fltVal val="0"/>
                                          </p:val>
                                        </p:tav>
                                        <p:tav tm="100000">
                                          <p:val>
                                            <p:strVal val="#ppt_w"/>
                                          </p:val>
                                        </p:tav>
                                      </p:tavLst>
                                    </p:anim>
                                    <p:anim calcmode="lin" valueType="num">
                                      <p:cBhvr>
                                        <p:cTn id="115" dur="500" fill="hold"/>
                                        <p:tgtEl>
                                          <p:spTgt spid="39"/>
                                        </p:tgtEl>
                                        <p:attrNameLst>
                                          <p:attrName>ppt_h</p:attrName>
                                        </p:attrNameLst>
                                      </p:cBhvr>
                                      <p:tavLst>
                                        <p:tav tm="0">
                                          <p:val>
                                            <p:fltVal val="0"/>
                                          </p:val>
                                        </p:tav>
                                        <p:tav tm="100000">
                                          <p:val>
                                            <p:strVal val="#ppt_h"/>
                                          </p:val>
                                        </p:tav>
                                      </p:tavLst>
                                    </p:anim>
                                    <p:animEffect transition="in" filter="fade">
                                      <p:cBhvr>
                                        <p:cTn id="116" dur="500"/>
                                        <p:tgtEl>
                                          <p:spTgt spid="39"/>
                                        </p:tgtEl>
                                      </p:cBhvr>
                                    </p:animEffect>
                                  </p:childTnLst>
                                </p:cTn>
                              </p:par>
                            </p:childTnLst>
                          </p:cTn>
                        </p:par>
                      </p:childTnLst>
                    </p:cTn>
                  </p:par>
                  <p:par>
                    <p:cTn id="117" fill="hold">
                      <p:stCondLst>
                        <p:cond delay="indefinite"/>
                      </p:stCondLst>
                      <p:childTnLst>
                        <p:par>
                          <p:cTn id="118" fill="hold">
                            <p:stCondLst>
                              <p:cond delay="0"/>
                            </p:stCondLst>
                            <p:childTnLst>
                              <p:par>
                                <p:cTn id="119" presetID="53" presetClass="entr" presetSubtype="16" fill="hold" grpId="0" nodeType="clickEffect">
                                  <p:stCondLst>
                                    <p:cond delay="0"/>
                                  </p:stCondLst>
                                  <p:childTnLst>
                                    <p:set>
                                      <p:cBhvr>
                                        <p:cTn id="120" dur="1" fill="hold">
                                          <p:stCondLst>
                                            <p:cond delay="0"/>
                                          </p:stCondLst>
                                        </p:cTn>
                                        <p:tgtEl>
                                          <p:spTgt spid="40"/>
                                        </p:tgtEl>
                                        <p:attrNameLst>
                                          <p:attrName>style.visibility</p:attrName>
                                        </p:attrNameLst>
                                      </p:cBhvr>
                                      <p:to>
                                        <p:strVal val="visible"/>
                                      </p:to>
                                    </p:set>
                                    <p:anim calcmode="lin" valueType="num">
                                      <p:cBhvr>
                                        <p:cTn id="121" dur="500" fill="hold"/>
                                        <p:tgtEl>
                                          <p:spTgt spid="40"/>
                                        </p:tgtEl>
                                        <p:attrNameLst>
                                          <p:attrName>ppt_w</p:attrName>
                                        </p:attrNameLst>
                                      </p:cBhvr>
                                      <p:tavLst>
                                        <p:tav tm="0">
                                          <p:val>
                                            <p:fltVal val="0"/>
                                          </p:val>
                                        </p:tav>
                                        <p:tav tm="100000">
                                          <p:val>
                                            <p:strVal val="#ppt_w"/>
                                          </p:val>
                                        </p:tav>
                                      </p:tavLst>
                                    </p:anim>
                                    <p:anim calcmode="lin" valueType="num">
                                      <p:cBhvr>
                                        <p:cTn id="122" dur="500" fill="hold"/>
                                        <p:tgtEl>
                                          <p:spTgt spid="40"/>
                                        </p:tgtEl>
                                        <p:attrNameLst>
                                          <p:attrName>ppt_h</p:attrName>
                                        </p:attrNameLst>
                                      </p:cBhvr>
                                      <p:tavLst>
                                        <p:tav tm="0">
                                          <p:val>
                                            <p:fltVal val="0"/>
                                          </p:val>
                                        </p:tav>
                                        <p:tav tm="100000">
                                          <p:val>
                                            <p:strVal val="#ppt_h"/>
                                          </p:val>
                                        </p:tav>
                                      </p:tavLst>
                                    </p:anim>
                                    <p:animEffect transition="in" filter="fade">
                                      <p:cBhvr>
                                        <p:cTn id="12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24" grpId="0"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9" grpId="0" animBg="1"/>
      <p:bldP spid="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0" y="622300"/>
            <a:ext cx="9144000" cy="5591596"/>
          </a:xfrm>
          <a:prstGeom prst="rect">
            <a:avLst/>
          </a:prstGeom>
        </p:spPr>
      </p:pic>
    </p:spTree>
    <p:extLst>
      <p:ext uri="{BB962C8B-B14F-4D97-AF65-F5344CB8AC3E}">
        <p14:creationId xmlns:p14="http://schemas.microsoft.com/office/powerpoint/2010/main" val="29569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Amplified AudEx for TruMeas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Amplified Deck Template.potx" id="{00CC95D3-B2BF-436D-BAFC-77B44901F8FA}" vid="{405337DC-F56D-4465-8D7C-5D9BD5FCF5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Amplified AudEx for TruMeasure.thmx</Template>
  <TotalTime>12915</TotalTime>
  <Words>168</Words>
  <Application>Microsoft Macintosh PowerPoint</Application>
  <PresentationFormat>On-screen Show (4:3)</PresentationFormat>
  <Paragraphs>25</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Amplified AudEx for TruMeasure</vt:lpstr>
      <vt:lpstr>Webinar Training Series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Training Series</dc:title>
  <dc:creator>Abby Fox</dc:creator>
  <cp:lastModifiedBy>Abby Fox</cp:lastModifiedBy>
  <cp:revision>103</cp:revision>
  <dcterms:created xsi:type="dcterms:W3CDTF">2015-11-19T15:55:47Z</dcterms:created>
  <dcterms:modified xsi:type="dcterms:W3CDTF">2016-03-10T16:22:52Z</dcterms:modified>
</cp:coreProperties>
</file>