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9"/>
  </p:notesMasterIdLst>
  <p:sldIdLst>
    <p:sldId id="256" r:id="rId2"/>
    <p:sldId id="258" r:id="rId3"/>
    <p:sldId id="268" r:id="rId4"/>
    <p:sldId id="263" r:id="rId5"/>
    <p:sldId id="269" r:id="rId6"/>
    <p:sldId id="270" r:id="rId7"/>
    <p:sldId id="26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1887" autoAdjust="0"/>
  </p:normalViewPr>
  <p:slideViewPr>
    <p:cSldViewPr snapToGrid="0" snapToObjects="1">
      <p:cViewPr varScale="1">
        <p:scale>
          <a:sx n="97" d="100"/>
          <a:sy n="97" d="100"/>
        </p:scale>
        <p:origin x="-10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3E78E-31FE-B149-9840-437327947AB2}" type="datetimeFigureOut">
              <a:rPr lang="en-US" smtClean="0"/>
              <a:pPr/>
              <a:t>12/14/15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91CE2-C5B6-7643-B4B6-645151FEDA68}" type="slidenum">
              <a:rPr lang="en-US" smtClean="0"/>
              <a:pPr/>
              <a:t>‹#›</a:t>
            </a:fld>
            <a:endParaRPr lang="en-US"/>
          </a:p>
        </p:txBody>
      </p:sp>
    </p:spTree>
    <p:extLst>
      <p:ext uri="{BB962C8B-B14F-4D97-AF65-F5344CB8AC3E}">
        <p14:creationId xmlns:p14="http://schemas.microsoft.com/office/powerpoint/2010/main" val="2100182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focus of this training session is the Calls data page in the Amplified Analytics dashboard.</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2</a:t>
            </a:fld>
            <a:endParaRPr lang="en-US"/>
          </a:p>
        </p:txBody>
      </p:sp>
    </p:spTree>
    <p:extLst>
      <p:ext uri="{BB962C8B-B14F-4D97-AF65-F5344CB8AC3E}">
        <p14:creationId xmlns:p14="http://schemas.microsoft.com/office/powerpoint/2010/main" val="256280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quickly recap on how we are able to capture actions, including calls, within the dashboard. In order to see the engagement and action metrics, you will need to</a:t>
            </a:r>
            <a:r>
              <a:rPr lang="en-US" sz="1200" kern="1200" baseline="0" dirty="0" smtClean="0">
                <a:solidFill>
                  <a:schemeClr val="tx1"/>
                </a:solidFill>
                <a:effectLst/>
                <a:latin typeface="+mn-lt"/>
                <a:ea typeface="+mn-ea"/>
                <a:cs typeface="+mn-cs"/>
              </a:rPr>
              <a:t> have y</a:t>
            </a:r>
            <a:r>
              <a:rPr lang="en-US" sz="1200" kern="1200" dirty="0" smtClean="0">
                <a:solidFill>
                  <a:schemeClr val="tx1"/>
                </a:solidFill>
                <a:effectLst/>
                <a:latin typeface="+mn-lt"/>
                <a:ea typeface="+mn-ea"/>
                <a:cs typeface="+mn-cs"/>
              </a:rPr>
              <a:t>our customer’s website and advertising campaign tracked thru a </a:t>
            </a:r>
            <a:r>
              <a:rPr lang="en-US" sz="1200" b="1" kern="1200" dirty="0" smtClean="0">
                <a:solidFill>
                  <a:schemeClr val="tx1"/>
                </a:solidFill>
                <a:effectLst/>
                <a:latin typeface="+mn-lt"/>
                <a:ea typeface="+mn-ea"/>
                <a:cs typeface="+mn-cs"/>
              </a:rPr>
              <a:t>mirror-site set up</a:t>
            </a:r>
            <a:r>
              <a:rPr lang="en-US" sz="1200" b="1" kern="1200" baseline="0" dirty="0" smtClean="0">
                <a:solidFill>
                  <a:schemeClr val="tx1"/>
                </a:solidFill>
                <a:effectLst/>
                <a:latin typeface="+mn-lt"/>
                <a:ea typeface="+mn-ea"/>
                <a:cs typeface="+mn-cs"/>
              </a:rPr>
              <a:t> thru your ad operations and fulfillment team. </a:t>
            </a:r>
            <a:r>
              <a:rPr lang="en-US" sz="1200" kern="1200" dirty="0" smtClean="0">
                <a:solidFill>
                  <a:schemeClr val="tx1"/>
                </a:solidFill>
                <a:effectLst/>
                <a:latin typeface="+mn-lt"/>
                <a:ea typeface="+mn-ea"/>
                <a:cs typeface="+mn-cs"/>
              </a:rPr>
              <a:t>In addition, by including a call tracking number, we can see the data both under</a:t>
            </a:r>
            <a:r>
              <a:rPr lang="en-US" sz="1200" kern="1200" baseline="0" dirty="0" smtClean="0">
                <a:solidFill>
                  <a:schemeClr val="tx1"/>
                </a:solidFill>
                <a:effectLst/>
                <a:latin typeface="+mn-lt"/>
                <a:ea typeface="+mn-ea"/>
                <a:cs typeface="+mn-cs"/>
              </a:rPr>
              <a:t> action section,</a:t>
            </a:r>
            <a:r>
              <a:rPr lang="en-US" sz="1200" kern="1200" dirty="0" smtClean="0">
                <a:solidFill>
                  <a:schemeClr val="tx1"/>
                </a:solidFill>
                <a:effectLst/>
                <a:latin typeface="+mn-lt"/>
                <a:ea typeface="+mn-ea"/>
                <a:cs typeface="+mn-cs"/>
              </a:rPr>
              <a:t> as well as within the calls report. Let’s take a look!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3</a:t>
            </a:fld>
            <a:endParaRPr lang="en-US"/>
          </a:p>
        </p:txBody>
      </p:sp>
    </p:spTree>
    <p:extLst>
      <p:ext uri="{BB962C8B-B14F-4D97-AF65-F5344CB8AC3E}">
        <p14:creationId xmlns:p14="http://schemas.microsoft.com/office/powerpoint/2010/main" val="65221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performance summary page, using the tabs across the top, click the calls tab to drill down into the metrics behind the phone calls.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4</a:t>
            </a:fld>
            <a:endParaRPr lang="en-US"/>
          </a:p>
        </p:txBody>
      </p:sp>
    </p:spTree>
    <p:extLst>
      <p:ext uri="{BB962C8B-B14F-4D97-AF65-F5344CB8AC3E}">
        <p14:creationId xmlns:p14="http://schemas.microsoft.com/office/powerpoint/2010/main" val="117539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report starts with calls by day of the week and time of the day. This can be very eye-opening to an advertiser and can provide data that can, in some cases, uncover issues that may be affecting their business. They can determine if their business is set up adequately to make sure they aren't missing any calls. Are there certain days or times they're understaffed or do they need more phone lines? This detailed call information can be very powerful and can be an indirect way to increase business as a result of the information you are giving them as a marketing consultant.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see the call breakdown by campaign. For this advertiser, the SEM campaign is leading in call generation, followed by print.</a:t>
            </a:r>
            <a:r>
              <a:rPr lang="en-US" sz="1200" kern="1200" baseline="0" dirty="0" smtClean="0">
                <a:solidFill>
                  <a:schemeClr val="tx1"/>
                </a:solidFill>
                <a:effectLst/>
                <a:latin typeface="+mn-lt"/>
                <a:ea typeface="+mn-ea"/>
                <a:cs typeface="+mn-cs"/>
              </a:rPr>
              <a:t> If you would like to drill down even further into the call metrics by a specific campaign, click on the placement drop-down menu and choose a campaign you would like to measure.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section lets you drill down deeper into the details on the actual calls made. Filtering options on all the tabs allow you to sort the data to find exactly what you're looking for, whether it be all the calls from a specific campaign, calls from one particular day, or even all the calls from a particular caller. By knowing the name of the caller,</a:t>
            </a:r>
            <a:r>
              <a:rPr lang="en-US" sz="1200" kern="1200" baseline="0" dirty="0" smtClean="0">
                <a:solidFill>
                  <a:schemeClr val="tx1"/>
                </a:solidFill>
                <a:effectLst/>
                <a:latin typeface="+mn-lt"/>
                <a:ea typeface="+mn-ea"/>
                <a:cs typeface="+mn-cs"/>
              </a:rPr>
              <a:t> you can see if it is</a:t>
            </a:r>
            <a:r>
              <a:rPr lang="en-US" sz="1200" kern="1200" dirty="0" smtClean="0">
                <a:solidFill>
                  <a:schemeClr val="tx1"/>
                </a:solidFill>
                <a:effectLst/>
                <a:latin typeface="+mn-lt"/>
                <a:ea typeface="+mn-ea"/>
                <a:cs typeface="+mn-cs"/>
              </a:rPr>
              <a:t> a current customer or a potential new lead</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proving the ROI of advertising campaigns, the call status and ability to listen to the calls is a great tool to help your advertisers in the customer service arena. You</a:t>
            </a:r>
            <a:r>
              <a:rPr lang="en-US" sz="1200" kern="1200" baseline="0" dirty="0" smtClean="0">
                <a:solidFill>
                  <a:schemeClr val="tx1"/>
                </a:solidFill>
                <a:effectLst/>
                <a:latin typeface="+mn-lt"/>
                <a:ea typeface="+mn-ea"/>
                <a:cs typeface="+mn-cs"/>
              </a:rPr>
              <a:t> have the ability to see how many calls were answered, as well as how many were missed.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Listening to the calls </a:t>
            </a:r>
            <a:r>
              <a:rPr lang="en-US" sz="1200" b="1" kern="1200" dirty="0" smtClean="0">
                <a:solidFill>
                  <a:schemeClr val="tx1"/>
                </a:solidFill>
                <a:effectLst/>
                <a:latin typeface="+mn-lt"/>
                <a:ea typeface="+mn-ea"/>
                <a:cs typeface="+mn-cs"/>
              </a:rPr>
              <a:t>within</a:t>
            </a:r>
            <a:r>
              <a:rPr lang="en-US" sz="1200" b="1" kern="1200" baseline="0" dirty="0" smtClean="0">
                <a:solidFill>
                  <a:schemeClr val="tx1"/>
                </a:solidFill>
                <a:effectLst/>
                <a:latin typeface="+mn-lt"/>
                <a:ea typeface="+mn-ea"/>
                <a:cs typeface="+mn-cs"/>
              </a:rPr>
              <a:t> the dashboard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another insight into their business, as you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hear how the phones are being answered and how customers are being</a:t>
            </a:r>
            <a:r>
              <a:rPr lang="en-US" sz="1200" kern="1200" baseline="0" dirty="0" smtClean="0">
                <a:solidFill>
                  <a:schemeClr val="tx1"/>
                </a:solidFill>
                <a:effectLst/>
                <a:latin typeface="+mn-lt"/>
                <a:ea typeface="+mn-ea"/>
                <a:cs typeface="+mn-cs"/>
              </a:rPr>
              <a:t> treated. </a:t>
            </a:r>
            <a:r>
              <a:rPr lang="en-US" sz="1200" kern="1200" dirty="0" smtClean="0">
                <a:solidFill>
                  <a:schemeClr val="tx1"/>
                </a:solidFill>
                <a:effectLst/>
                <a:latin typeface="+mn-lt"/>
                <a:ea typeface="+mn-ea"/>
                <a:cs typeface="+mn-cs"/>
              </a:rPr>
              <a:t>As a business owner, you trust the front line answering the phones are professional and courteous to your customers. Listening can be very enlightening to your advertiser and can greatly help them in the customer service area. In</a:t>
            </a:r>
            <a:r>
              <a:rPr lang="en-US" sz="1200" kern="1200" baseline="0" dirty="0" smtClean="0">
                <a:solidFill>
                  <a:schemeClr val="tx1"/>
                </a:solidFill>
                <a:effectLst/>
                <a:latin typeface="+mn-lt"/>
                <a:ea typeface="+mn-ea"/>
                <a:cs typeface="+mn-cs"/>
              </a:rPr>
              <a:t> addition, you can find out </a:t>
            </a:r>
            <a:r>
              <a:rPr lang="en-US" sz="1200" kern="1200" dirty="0" smtClean="0">
                <a:solidFill>
                  <a:schemeClr val="tx1"/>
                </a:solidFill>
                <a:effectLst/>
                <a:latin typeface="+mn-lt"/>
                <a:ea typeface="+mn-ea"/>
                <a:cs typeface="+mn-cs"/>
              </a:rPr>
              <a:t>what people are asking for when they call. Maybe it's a product or service the advertiser doesn't offer. Once again,</a:t>
            </a:r>
            <a:r>
              <a:rPr lang="en-US" sz="1200" kern="1200" baseline="0" dirty="0" smtClean="0">
                <a:solidFill>
                  <a:schemeClr val="tx1"/>
                </a:solidFill>
                <a:effectLst/>
                <a:latin typeface="+mn-lt"/>
                <a:ea typeface="+mn-ea"/>
                <a:cs typeface="+mn-cs"/>
              </a:rPr>
              <a:t> this can be an </a:t>
            </a:r>
            <a:r>
              <a:rPr lang="en-US" sz="1200" kern="1200" dirty="0" smtClean="0">
                <a:solidFill>
                  <a:schemeClr val="tx1"/>
                </a:solidFill>
                <a:effectLst/>
                <a:latin typeface="+mn-lt"/>
                <a:ea typeface="+mn-ea"/>
                <a:cs typeface="+mn-cs"/>
              </a:rPr>
              <a:t>indirect way of growing sales.</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 only knowing their phones are being answered but how they're being answered, how their customers are being treated and maybe products and services callers are asking for,</a:t>
            </a:r>
            <a:r>
              <a:rPr lang="en-US" sz="1200" kern="1200" baseline="0" dirty="0" smtClean="0">
                <a:solidFill>
                  <a:schemeClr val="tx1"/>
                </a:solidFill>
                <a:effectLst/>
                <a:latin typeface="+mn-lt"/>
                <a:ea typeface="+mn-ea"/>
                <a:cs typeface="+mn-cs"/>
              </a:rPr>
              <a:t> comes </a:t>
            </a:r>
            <a:r>
              <a:rPr lang="en-US" sz="1200" kern="1200" dirty="0" smtClean="0">
                <a:solidFill>
                  <a:schemeClr val="tx1"/>
                </a:solidFill>
                <a:effectLst/>
                <a:latin typeface="+mn-lt"/>
                <a:ea typeface="+mn-ea"/>
                <a:cs typeface="+mn-cs"/>
              </a:rPr>
              <a:t>from the data you provided as a marketing consultant.</a:t>
            </a:r>
            <a:r>
              <a:rPr lang="en-US" sz="1200" kern="1200" baseline="0" dirty="0" smtClean="0">
                <a:solidFill>
                  <a:schemeClr val="tx1"/>
                </a:solidFill>
                <a:effectLst/>
                <a:latin typeface="+mn-lt"/>
                <a:ea typeface="+mn-ea"/>
                <a:cs typeface="+mn-cs"/>
              </a:rPr>
              <a:t> Call recordings are available for 30 days after the call was received. </a:t>
            </a:r>
            <a:r>
              <a:rPr lang="en-US" sz="1200" kern="1200" dirty="0" smtClean="0">
                <a:solidFill>
                  <a:schemeClr val="tx1"/>
                </a:solidFill>
                <a:effectLst/>
                <a:latin typeface="+mn-lt"/>
                <a:ea typeface="+mn-ea"/>
                <a:cs typeface="+mn-cs"/>
              </a:rPr>
              <a:t>You can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export the call details into an Excel document by selecting the export button – </a:t>
            </a:r>
            <a:r>
              <a:rPr lang="en-US" sz="1200" b="1" kern="1200" dirty="0" smtClean="0">
                <a:solidFill>
                  <a:schemeClr val="tx1"/>
                </a:solidFill>
                <a:effectLst/>
                <a:latin typeface="+mn-lt"/>
                <a:ea typeface="+mn-ea"/>
                <a:cs typeface="+mn-cs"/>
              </a:rPr>
              <a:t>the audio</a:t>
            </a:r>
            <a:r>
              <a:rPr lang="en-US" sz="1200" b="1" kern="1200" baseline="0" dirty="0" smtClean="0">
                <a:solidFill>
                  <a:schemeClr val="tx1"/>
                </a:solidFill>
                <a:effectLst/>
                <a:latin typeface="+mn-lt"/>
                <a:ea typeface="+mn-ea"/>
                <a:cs typeface="+mn-cs"/>
              </a:rPr>
              <a:t> does not export into the excel</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5</a:t>
            </a:fld>
            <a:endParaRPr lang="en-US"/>
          </a:p>
        </p:txBody>
      </p:sp>
    </p:spTree>
    <p:extLst>
      <p:ext uri="{BB962C8B-B14F-4D97-AF65-F5344CB8AC3E}">
        <p14:creationId xmlns:p14="http://schemas.microsoft.com/office/powerpoint/2010/main" val="318707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caller analytics section really digs into the demographics of the callers. It's a representation of the audience reached. For advertisers who want to know more about who they're reaching, this section providers about everything they would want to know: Age, income, home value, gender, marital status, the caller's language, home ownership, phone type and phone carrier. It's a lot of information that some advertisers may be interested in knowing</a:t>
            </a:r>
            <a:r>
              <a:rPr lang="en-US" sz="1200" kern="1200" baseline="0" dirty="0" smtClean="0">
                <a:solidFill>
                  <a:schemeClr val="tx1"/>
                </a:solidFill>
                <a:effectLst/>
                <a:latin typeface="+mn-lt"/>
                <a:ea typeface="+mn-ea"/>
                <a:cs typeface="+mn-cs"/>
              </a:rPr>
              <a:t> and </a:t>
            </a:r>
            <a:r>
              <a:rPr lang="en-US" sz="1200" b="1" kern="1200" baseline="0" dirty="0" smtClean="0">
                <a:solidFill>
                  <a:schemeClr val="tx1"/>
                </a:solidFill>
                <a:effectLst/>
                <a:latin typeface="+mn-lt"/>
                <a:ea typeface="+mn-ea"/>
                <a:cs typeface="+mn-cs"/>
              </a:rPr>
              <a:t>vet against leads and sales.</a:t>
            </a:r>
            <a:endParaRPr lang="en-US" b="1"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6</a:t>
            </a:fld>
            <a:endParaRPr lang="en-US"/>
          </a:p>
        </p:txBody>
      </p:sp>
    </p:spTree>
    <p:extLst>
      <p:ext uri="{BB962C8B-B14F-4D97-AF65-F5344CB8AC3E}">
        <p14:creationId xmlns:p14="http://schemas.microsoft.com/office/powerpoint/2010/main" val="265101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concludes the training on the Amplified Analytics call data page training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7</a:t>
            </a:fld>
            <a:endParaRPr lang="en-US"/>
          </a:p>
        </p:txBody>
      </p:sp>
    </p:spTree>
    <p:extLst>
      <p:ext uri="{BB962C8B-B14F-4D97-AF65-F5344CB8AC3E}">
        <p14:creationId xmlns:p14="http://schemas.microsoft.com/office/powerpoint/2010/main" val="414127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033250"/>
            <a:ext cx="4953000" cy="48736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208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p:nvSpPr>
        <p:spPr>
          <a:xfrm>
            <a:off x="0" y="6629400"/>
            <a:ext cx="9144000" cy="228600"/>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mplified Digital Agency St. Louis"/>
          <p:cNvPicPr>
            <a:picLocks noChangeAspect="1" noChangeArrowheads="1"/>
          </p:cNvPicPr>
          <p:nvPr/>
        </p:nvPicPr>
        <p:blipFill>
          <a:blip r:embed="rId2" cstate="print"/>
          <a:stretch>
            <a:fillRect/>
          </a:stretch>
        </p:blipFill>
        <p:spPr bwMode="auto">
          <a:xfrm>
            <a:off x="304800" y="1600200"/>
            <a:ext cx="3575510" cy="1295400"/>
          </a:xfrm>
          <a:prstGeom prst="rect">
            <a:avLst/>
          </a:prstGeom>
          <a:noFill/>
        </p:spPr>
      </p:pic>
      <p:sp>
        <p:nvSpPr>
          <p:cNvPr id="9" name="TextBox 8"/>
          <p:cNvSpPr txBox="1"/>
          <p:nvPr/>
        </p:nvSpPr>
        <p:spPr>
          <a:xfrm>
            <a:off x="3505200" y="1676400"/>
            <a:ext cx="762000" cy="1015663"/>
          </a:xfrm>
          <a:prstGeom prst="rect">
            <a:avLst/>
          </a:prstGeom>
          <a:noFill/>
        </p:spPr>
        <p:txBody>
          <a:bodyPr wrap="square" rtlCol="0">
            <a:spAutoFit/>
          </a:bodyPr>
          <a:lstStyle/>
          <a:p>
            <a:r>
              <a:rPr lang="en-US" sz="6000" dirty="0" smtClean="0">
                <a:solidFill>
                  <a:srgbClr val="98CA3C"/>
                </a:solidFill>
                <a:latin typeface="Arial" pitchFamily="34" charset="0"/>
                <a:cs typeface="Arial" pitchFamily="34" charset="0"/>
              </a:rPr>
              <a:t> |</a:t>
            </a:r>
            <a:endParaRPr lang="en-US" sz="5200" dirty="0">
              <a:latin typeface="Century Gothic" pitchFamily="34" charset="0"/>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1762B83F-5078-4CBD-A858-A5537ECF8222}" type="datetime1">
              <a:rPr lang="en-US" altLang="en-US" smtClean="0"/>
              <a:pPr>
                <a:defRPr/>
              </a:pPr>
              <a:t>12/14/15</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5482EB45-B77C-4700-8636-25608679BCAB}" type="slidenum">
              <a:rPr lang="en-US" altLang="en-US" smtClean="0"/>
              <a:pPr>
                <a:defRPr/>
              </a:pPr>
              <a:t>‹#›</a:t>
            </a:fld>
            <a:endParaRPr lang="en-US" altLang="en-US"/>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AA2C4-7788-48FA-89B4-B7E6334EDAD6}" type="datetimeFigureOut">
              <a:rPr lang="en-US" smtClean="0"/>
              <a:pPr/>
              <a:t>12/14/15</a:t>
            </a:fld>
            <a:endParaRPr lang="en-US"/>
          </a:p>
        </p:txBody>
      </p:sp>
      <p:pic>
        <p:nvPicPr>
          <p:cNvPr id="9" name="Picture 2" descr="Amplified Digital Agency St. Louis"/>
          <p:cNvPicPr>
            <a:picLocks noChangeAspect="1" noChangeArrowheads="1"/>
          </p:cNvPicPr>
          <p:nvPr/>
        </p:nvPicPr>
        <p:blipFill>
          <a:blip r:embed="rId2" cstate="print"/>
          <a:stretch>
            <a:fillRect/>
          </a:stretch>
        </p:blipFill>
        <p:spPr bwMode="auto">
          <a:xfrm>
            <a:off x="7620000" y="6305858"/>
            <a:ext cx="1524000" cy="552142"/>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305800" y="6248400"/>
            <a:ext cx="685800" cy="365125"/>
          </a:xfrm>
          <a:prstGeom prst="rect">
            <a:avLst/>
          </a:prstGeom>
        </p:spPr>
        <p:txBody>
          <a:bodyPr/>
          <a:lstStyle>
            <a:lvl1pPr algn="r">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305800" y="6248400"/>
            <a:ext cx="685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No Logo">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305740"/>
      </p:ext>
    </p:extLst>
  </p:cSld>
  <p:clrMapOvr>
    <a:masterClrMapping/>
  </p:clrMapOvr>
  <p:timing>
    <p:tnLst>
      <p:par>
        <p:cTn xmlns:p14="http://schemas.microsoft.com/office/powerpoint/2010/mai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12/14/15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12/14/15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vy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12/14/15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2"/>
            <a:ext cx="8610600" cy="42370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b="1" dirty="0" smtClean="0">
                <a:solidFill>
                  <a:srgbClr val="98CA3C"/>
                </a:solidFill>
                <a:latin typeface="Century Gothic" panose="020B0502020202020204" pitchFamily="34" charset="0"/>
              </a:rPr>
              <a:t>XXX.XXX.XXXX | </a:t>
            </a: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6310555"/>
      </p:ext>
    </p:extLst>
  </p:cSld>
  <p:clrMapOvr>
    <a:masterClrMapping/>
  </p:clrMapOvr>
  <p:timing>
    <p:tnLst>
      <p:par>
        <p:cTn xmlns:p14="http://schemas.microsoft.com/office/powerpoint/2010/mai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_Sale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12/14/15</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5" name="Picture 2" descr="http://hermentorcenter.com/wp-content/uploads/2012/02/Fotolia-Next-Steps_34318240_Subscription_XL.jpg"/>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pic>
        <p:nvPicPr>
          <p:cNvPr id="6" name="Picture 5" descr="Amplified_Dig_Logo_K.png"/>
          <p:cNvPicPr>
            <a:picLocks noChangeAspect="1"/>
          </p:cNvPicPr>
          <p:nvPr/>
        </p:nvPicPr>
        <p:blipFill>
          <a:blip r:embed="rId3" cstate="print"/>
          <a:stretch>
            <a:fillRect/>
          </a:stretch>
        </p:blipFill>
        <p:spPr>
          <a:xfrm>
            <a:off x="136221" y="5943600"/>
            <a:ext cx="2149779" cy="778860"/>
          </a:xfrm>
          <a:prstGeom prst="rect">
            <a:avLst/>
          </a:prstGeom>
        </p:spPr>
      </p:pic>
    </p:spTree>
  </p:cSld>
  <p:clrMapOvr>
    <a:masterClrMapping/>
  </p:clrMapOvr>
  <p:timing>
    <p:tnLst>
      <p:par>
        <p:cTn xmlns:p14="http://schemas.microsoft.com/office/powerpoint/2010/mai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nal Slide_Creative">
    <p:spTree>
      <p:nvGrpSpPr>
        <p:cNvPr id="1" name=""/>
        <p:cNvGrpSpPr/>
        <p:nvPr/>
      </p:nvGrpSpPr>
      <p:grpSpPr>
        <a:xfrm>
          <a:off x="0" y="0"/>
          <a:ext cx="0" cy="0"/>
          <a:chOff x="0" y="0"/>
          <a:chExt cx="0" cy="0"/>
        </a:xfrm>
      </p:grpSpPr>
      <p:pic>
        <p:nvPicPr>
          <p:cNvPr id="7" name="Picture 2" descr="http://www.lahistoriadelapublicidad.com/documentos/bernbach3_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0029"/>
            <a:ext cx="2974019" cy="4047971"/>
          </a:xfrm>
          <a:prstGeom prst="rect">
            <a:avLst/>
          </a:prstGeom>
          <a:solidFill>
            <a:schemeClr val="accent6">
              <a:lumMod val="60000"/>
              <a:lumOff val="40000"/>
            </a:schemeClr>
          </a:solidFill>
        </p:spPr>
      </p:pic>
      <p:grpSp>
        <p:nvGrpSpPr>
          <p:cNvPr id="8" name="Group 7"/>
          <p:cNvGrpSpPr/>
          <p:nvPr/>
        </p:nvGrpSpPr>
        <p:grpSpPr>
          <a:xfrm>
            <a:off x="2810733" y="1295400"/>
            <a:ext cx="6844895" cy="6868886"/>
            <a:chOff x="2810733" y="957943"/>
            <a:chExt cx="6844895" cy="6868886"/>
          </a:xfrm>
        </p:grpSpPr>
        <p:sp>
          <p:nvSpPr>
            <p:cNvPr id="9" name="Oval 8"/>
            <p:cNvSpPr/>
            <p:nvPr/>
          </p:nvSpPr>
          <p:spPr>
            <a:xfrm>
              <a:off x="2810733" y="957943"/>
              <a:ext cx="6844895" cy="68688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p>
          </p:txBody>
        </p:sp>
        <p:sp>
          <p:nvSpPr>
            <p:cNvPr id="10" name="Content Placeholder 2"/>
            <p:cNvSpPr txBox="1">
              <a:spLocks/>
            </p:cNvSpPr>
            <p:nvPr/>
          </p:nvSpPr>
          <p:spPr>
            <a:xfrm>
              <a:off x="4419600" y="2642063"/>
              <a:ext cx="4484914" cy="3623835"/>
            </a:xfrm>
            <a:prstGeom prst="rect">
              <a:avLst/>
            </a:prstGeom>
          </p:spPr>
          <p:txBody>
            <a:bodyPr/>
            <a:lstStyle/>
            <a:p>
              <a:pPr lvl="0" eaLnBrk="0" fontAlgn="base" hangingPunct="0">
                <a:spcBef>
                  <a:spcPct val="20000"/>
                </a:spcBef>
                <a:spcAft>
                  <a:spcPct val="0"/>
                </a:spcAft>
                <a:defRPr/>
              </a:pPr>
              <a:r>
                <a:rPr lang="en-US" sz="3200" dirty="0" smtClean="0">
                  <a:solidFill>
                    <a:schemeClr val="bg1"/>
                  </a:solidFill>
                  <a:cs typeface="David" pitchFamily="2" charset="-79"/>
                </a:rPr>
                <a:t>Nobody counts the number of ads you run; they just remember the impression you make.</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Bill </a:t>
              </a:r>
              <a:r>
                <a:rPr kumimoji="0" lang="en-US" sz="1800" b="0" i="1" u="none" strike="noStrike" kern="1200" cap="none" spc="0" normalizeH="0" baseline="0" noProof="0" dirty="0" err="1" smtClean="0">
                  <a:ln>
                    <a:noFill/>
                  </a:ln>
                  <a:solidFill>
                    <a:schemeClr val="bg1"/>
                  </a:solidFill>
                  <a:effectLst/>
                  <a:uLnTx/>
                  <a:uFillTx/>
                  <a:latin typeface="Verdana" pitchFamily="34" charset="0"/>
                  <a:ea typeface="+mn-ea"/>
                </a:rPr>
                <a:t>Bernbach</a:t>
              </a: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 </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Advertising Pioneer</a:t>
              </a:r>
              <a:r>
                <a:rPr kumimoji="0" lang="en-US" sz="1800" b="0" i="1" u="none" strike="noStrike" kern="1200" cap="none" spc="0" normalizeH="0" noProof="0" dirty="0" smtClean="0">
                  <a:ln>
                    <a:noFill/>
                  </a:ln>
                  <a:solidFill>
                    <a:schemeClr val="bg1"/>
                  </a:solidFill>
                  <a:effectLst/>
                  <a:uLnTx/>
                  <a:uFillTx/>
                  <a:latin typeface="Verdana" pitchFamily="34" charset="0"/>
                  <a:ea typeface="+mn-ea"/>
                </a:rPr>
                <a:t> &amp; Founder DDB</a:t>
              </a:r>
              <a:endParaRPr kumimoji="0" lang="en-US" sz="1800" b="0" i="1" u="none" strike="noStrike" kern="1200" cap="none" spc="0" normalizeH="0" baseline="0" noProof="0" dirty="0" smtClean="0">
                <a:ln>
                  <a:noFill/>
                </a:ln>
                <a:solidFill>
                  <a:schemeClr val="bg1"/>
                </a:solidFill>
                <a:effectLst/>
                <a:uLnTx/>
                <a:uFillTx/>
                <a:ea typeface="+mn-ea"/>
              </a:endParaRP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u="none" strike="noStrike" kern="1200" cap="none" spc="0" normalizeH="0" baseline="0" noProof="0" dirty="0">
                <a:ln>
                  <a:noFill/>
                </a:ln>
                <a:solidFill>
                  <a:schemeClr val="bg1"/>
                </a:solidFill>
                <a:effectLst/>
                <a:uLnTx/>
                <a:uFillTx/>
                <a:ea typeface="+mn-ea"/>
              </a:endParaRPr>
            </a:p>
          </p:txBody>
        </p:sp>
        <p:sp>
          <p:nvSpPr>
            <p:cNvPr id="11" name="TextBox 10"/>
            <p:cNvSpPr txBox="1"/>
            <p:nvPr/>
          </p:nvSpPr>
          <p:spPr>
            <a:xfrm>
              <a:off x="3498049" y="2094567"/>
              <a:ext cx="1058303" cy="2646878"/>
            </a:xfrm>
            <a:prstGeom prst="rect">
              <a:avLst/>
            </a:prstGeom>
            <a:noFill/>
          </p:spPr>
          <p:txBody>
            <a:bodyPr wrap="none" rtlCol="0">
              <a:spAutoFit/>
            </a:bodyPr>
            <a:lstStyle/>
            <a:p>
              <a:r>
                <a:rPr lang="en-US" sz="16600" dirty="0" smtClean="0">
                  <a:solidFill>
                    <a:schemeClr val="bg1"/>
                  </a:solidFill>
                  <a:latin typeface="Georgia" panose="02040502050405020303" pitchFamily="18" charset="0"/>
                </a:rPr>
                <a:t>“</a:t>
              </a:r>
              <a:endParaRPr lang="en-US" sz="16600" dirty="0">
                <a:solidFill>
                  <a:schemeClr val="bg1"/>
                </a:solidFill>
                <a:latin typeface="Georgia" panose="02040502050405020303" pitchFamily="18" charset="0"/>
              </a:endParaRPr>
            </a:p>
          </p:txBody>
        </p:sp>
      </p:grpSp>
      <p:sp>
        <p:nvSpPr>
          <p:cNvPr id="12" name="Title 1"/>
          <p:cNvSpPr>
            <a:spLocks noGrp="1"/>
          </p:cNvSpPr>
          <p:nvPr>
            <p:ph type="title"/>
          </p:nvPr>
        </p:nvSpPr>
        <p:spPr>
          <a:xfrm>
            <a:off x="623888" y="434829"/>
            <a:ext cx="7886700" cy="983761"/>
          </a:xfrm>
        </p:spPr>
        <p:txBody>
          <a:bodyPr/>
          <a:lstStyle>
            <a:lvl1pPr algn="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12/14/15</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3" name="Picture 2" descr="Amplified Digital Agency St. Louis"/>
          <p:cNvPicPr>
            <a:picLocks noChangeAspect="1" noChangeArrowheads="1"/>
          </p:cNvPicPr>
          <p:nvPr/>
        </p:nvPicPr>
        <p:blipFill>
          <a:blip r:embed="rId3" cstate="print"/>
          <a:stretch>
            <a:fillRect/>
          </a:stretch>
        </p:blipFill>
        <p:spPr bwMode="auto">
          <a:xfrm>
            <a:off x="6934200" y="534194"/>
            <a:ext cx="1965720" cy="712176"/>
          </a:xfrm>
          <a:prstGeom prst="rect">
            <a:avLst/>
          </a:prstGeom>
          <a:noFill/>
        </p:spPr>
      </p:pic>
    </p:spTree>
    <p:extLst>
      <p:ext uri="{BB962C8B-B14F-4D97-AF65-F5344CB8AC3E}">
        <p14:creationId xmlns:p14="http://schemas.microsoft.com/office/powerpoint/2010/main" val="1335823732"/>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Webinar Training Series</a:t>
            </a:r>
            <a:endParaRPr lang="en-US" dirty="0"/>
          </a:p>
        </p:txBody>
      </p:sp>
      <p:sp>
        <p:nvSpPr>
          <p:cNvPr id="3" name="Subtitle 2"/>
          <p:cNvSpPr>
            <a:spLocks noGrp="1"/>
          </p:cNvSpPr>
          <p:nvPr>
            <p:ph type="subTitle" idx="1"/>
          </p:nvPr>
        </p:nvSpPr>
        <p:spPr/>
        <p:txBody>
          <a:bodyPr/>
          <a:lstStyle/>
          <a:p>
            <a:r>
              <a:rPr lang="en-US" dirty="0" smtClean="0"/>
              <a:t>#2 – Calls Reporting</a:t>
            </a:r>
            <a:endParaRPr lang="en-US" dirty="0"/>
          </a:p>
        </p:txBody>
      </p:sp>
    </p:spTree>
    <p:extLst>
      <p:ext uri="{BB962C8B-B14F-4D97-AF65-F5344CB8AC3E}">
        <p14:creationId xmlns:p14="http://schemas.microsoft.com/office/powerpoint/2010/main" val="7720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469900"/>
            <a:ext cx="9144000" cy="5899094"/>
          </a:xfrm>
          <a:prstGeom prst="rect">
            <a:avLst/>
          </a:prstGeom>
        </p:spPr>
      </p:pic>
    </p:spTree>
    <p:extLst>
      <p:ext uri="{BB962C8B-B14F-4D97-AF65-F5344CB8AC3E}">
        <p14:creationId xmlns:p14="http://schemas.microsoft.com/office/powerpoint/2010/main" val="1718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01" y="329402"/>
            <a:ext cx="9017000" cy="5067361"/>
            <a:chOff x="50800" y="602916"/>
            <a:chExt cx="9021337" cy="5567214"/>
          </a:xfrm>
        </p:grpSpPr>
        <p:pic>
          <p:nvPicPr>
            <p:cNvPr id="9" name="Picture 8"/>
            <p:cNvPicPr>
              <a:picLocks noChangeAspect="1"/>
            </p:cNvPicPr>
            <p:nvPr/>
          </p:nvPicPr>
          <p:blipFill rotWithShape="1">
            <a:blip r:embed="rId3" cstate="print"/>
            <a:srcRect b="18822"/>
            <a:stretch/>
          </p:blipFill>
          <p:spPr>
            <a:xfrm>
              <a:off x="50800" y="602916"/>
              <a:ext cx="9021337" cy="5567214"/>
            </a:xfrm>
            <a:prstGeom prst="rect">
              <a:avLst/>
            </a:prstGeom>
          </p:spPr>
        </p:pic>
        <p:pic>
          <p:nvPicPr>
            <p:cNvPr id="10" name="Picture 9"/>
            <p:cNvPicPr>
              <a:picLocks noChangeAspect="1"/>
            </p:cNvPicPr>
            <p:nvPr/>
          </p:nvPicPr>
          <p:blipFill rotWithShape="1">
            <a:blip r:embed="rId4" cstate="print"/>
            <a:srcRect b="32888"/>
            <a:stretch/>
          </p:blipFill>
          <p:spPr>
            <a:xfrm>
              <a:off x="141124" y="3292406"/>
              <a:ext cx="8918183" cy="2869682"/>
            </a:xfrm>
            <a:prstGeom prst="rect">
              <a:avLst/>
            </a:prstGeom>
          </p:spPr>
        </p:pic>
      </p:grpSp>
      <p:sp>
        <p:nvSpPr>
          <p:cNvPr id="20" name="Left Arrow 19"/>
          <p:cNvSpPr/>
          <p:nvPr/>
        </p:nvSpPr>
        <p:spPr>
          <a:xfrm rot="10800000">
            <a:off x="467309" y="-968345"/>
            <a:ext cx="610617" cy="299393"/>
          </a:xfrm>
          <a:prstGeom prst="leftArrow">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stretch>
            <a:fillRect/>
          </a:stretch>
        </p:blipFill>
        <p:spPr>
          <a:xfrm>
            <a:off x="123168" y="5352094"/>
            <a:ext cx="8925956" cy="1297596"/>
          </a:xfrm>
          <a:prstGeom prst="rect">
            <a:avLst/>
          </a:prstGeom>
        </p:spPr>
      </p:pic>
      <p:sp>
        <p:nvSpPr>
          <p:cNvPr id="22" name="Oval 21"/>
          <p:cNvSpPr/>
          <p:nvPr/>
        </p:nvSpPr>
        <p:spPr>
          <a:xfrm>
            <a:off x="3639097" y="818871"/>
            <a:ext cx="1897263" cy="61726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3" name="Oval 22"/>
          <p:cNvSpPr/>
          <p:nvPr/>
        </p:nvSpPr>
        <p:spPr>
          <a:xfrm>
            <a:off x="3657773" y="5258724"/>
            <a:ext cx="1897263" cy="61726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4" name="Left Arrow 23"/>
          <p:cNvSpPr/>
          <p:nvPr/>
        </p:nvSpPr>
        <p:spPr>
          <a:xfrm rot="18565625">
            <a:off x="1450621" y="5559295"/>
            <a:ext cx="610617" cy="299393"/>
          </a:xfrm>
          <a:prstGeom prst="leftArrow">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 Arrow 25"/>
          <p:cNvSpPr/>
          <p:nvPr/>
        </p:nvSpPr>
        <p:spPr>
          <a:xfrm rot="13375147">
            <a:off x="2536797" y="5545672"/>
            <a:ext cx="610617" cy="299393"/>
          </a:xfrm>
          <a:prstGeom prst="leftArrow">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73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35" presetClass="emph" presetSubtype="0" repeatCount="5000" fill="hold" grpId="2" nodeType="withEffect">
                                  <p:stCondLst>
                                    <p:cond delay="0"/>
                                  </p:stCondLst>
                                  <p:childTnLst>
                                    <p:anim calcmode="discrete" valueType="str">
                                      <p:cBhvr>
                                        <p:cTn id="30" dur="500" fill="hold"/>
                                        <p:tgtEl>
                                          <p:spTgt spid="24"/>
                                        </p:tgtEl>
                                        <p:attrNameLst>
                                          <p:attrName>style.visibility</p:attrName>
                                        </p:attrNameLst>
                                      </p:cBhvr>
                                      <p:tavLst>
                                        <p:tav tm="0">
                                          <p:val>
                                            <p:strVal val="hidden"/>
                                          </p:val>
                                        </p:tav>
                                        <p:tav tm="50000">
                                          <p:val>
                                            <p:strVal val="visible"/>
                                          </p:val>
                                        </p:tav>
                                      </p:tavLst>
                                    </p:anim>
                                  </p:childTnLst>
                                </p:cTn>
                              </p:par>
                              <p:par>
                                <p:cTn id="31" presetID="35" presetClass="emph" presetSubtype="0" repeatCount="5000" fill="hold" grpId="2" nodeType="withEffect">
                                  <p:stCondLst>
                                    <p:cond delay="0"/>
                                  </p:stCondLst>
                                  <p:childTnLst>
                                    <p:anim calcmode="discrete" valueType="str">
                                      <p:cBhvr>
                                        <p:cTn id="32" dur="5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1" animBg="1"/>
      <p:bldP spid="24" grpId="2" animBg="1"/>
      <p:bldP spid="26" grpId="1" animBg="1"/>
      <p:bldP spid="2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b="31896"/>
          <a:stretch/>
        </p:blipFill>
        <p:spPr>
          <a:xfrm>
            <a:off x="0" y="602899"/>
            <a:ext cx="9144000" cy="5618527"/>
          </a:xfrm>
          <a:prstGeom prst="rect">
            <a:avLst/>
          </a:prstGeom>
        </p:spPr>
      </p:pic>
      <p:grpSp>
        <p:nvGrpSpPr>
          <p:cNvPr id="39" name="Group 38"/>
          <p:cNvGrpSpPr/>
          <p:nvPr/>
        </p:nvGrpSpPr>
        <p:grpSpPr>
          <a:xfrm>
            <a:off x="3069393" y="1654772"/>
            <a:ext cx="3748500" cy="179588"/>
            <a:chOff x="3069393" y="1654772"/>
            <a:chExt cx="3748500" cy="179588"/>
          </a:xfrm>
        </p:grpSpPr>
        <p:cxnSp>
          <p:nvCxnSpPr>
            <p:cNvPr id="32" name="Straight Connector 31"/>
            <p:cNvCxnSpPr/>
            <p:nvPr/>
          </p:nvCxnSpPr>
          <p:spPr>
            <a:xfrm flipV="1">
              <a:off x="3069393" y="1659652"/>
              <a:ext cx="0" cy="174708"/>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69393" y="1654772"/>
              <a:ext cx="3748500" cy="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817893" y="1659653"/>
              <a:ext cx="0" cy="174707"/>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sp>
        <p:nvSpPr>
          <p:cNvPr id="23" name="Oval 22"/>
          <p:cNvSpPr/>
          <p:nvPr/>
        </p:nvSpPr>
        <p:spPr>
          <a:xfrm>
            <a:off x="4883279" y="1659653"/>
            <a:ext cx="719376" cy="61726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113596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7505" y="59880"/>
            <a:ext cx="8722021" cy="6748062"/>
            <a:chOff x="0" y="0"/>
            <a:chExt cx="9144000" cy="7532672"/>
          </a:xfrm>
        </p:grpSpPr>
        <p:pic>
          <p:nvPicPr>
            <p:cNvPr id="2" name="Picture 1"/>
            <p:cNvPicPr>
              <a:picLocks noChangeAspect="1"/>
            </p:cNvPicPr>
            <p:nvPr/>
          </p:nvPicPr>
          <p:blipFill>
            <a:blip r:embed="rId3" cstate="print"/>
            <a:stretch>
              <a:fillRect/>
            </a:stretch>
          </p:blipFill>
          <p:spPr>
            <a:xfrm>
              <a:off x="0" y="1279874"/>
              <a:ext cx="9144000" cy="6252798"/>
            </a:xfrm>
            <a:prstGeom prst="rect">
              <a:avLst/>
            </a:prstGeom>
          </p:spPr>
        </p:pic>
        <p:pic>
          <p:nvPicPr>
            <p:cNvPr id="4" name="Picture 3"/>
            <p:cNvPicPr>
              <a:picLocks noChangeAspect="1"/>
            </p:cNvPicPr>
            <p:nvPr/>
          </p:nvPicPr>
          <p:blipFill>
            <a:blip r:embed="rId4" cstate="print"/>
            <a:stretch>
              <a:fillRect/>
            </a:stretch>
          </p:blipFill>
          <p:spPr>
            <a:xfrm>
              <a:off x="0" y="0"/>
              <a:ext cx="9144000" cy="1347617"/>
            </a:xfrm>
            <a:prstGeom prst="rect">
              <a:avLst/>
            </a:prstGeom>
          </p:spPr>
        </p:pic>
      </p:grpSp>
      <p:sp>
        <p:nvSpPr>
          <p:cNvPr id="6" name="Oval 5"/>
          <p:cNvSpPr/>
          <p:nvPr/>
        </p:nvSpPr>
        <p:spPr>
          <a:xfrm>
            <a:off x="450166" y="1518905"/>
            <a:ext cx="2893925" cy="294994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7" name="Oval 6"/>
          <p:cNvSpPr/>
          <p:nvPr/>
        </p:nvSpPr>
        <p:spPr>
          <a:xfrm>
            <a:off x="3167244" y="1518905"/>
            <a:ext cx="2893925" cy="294994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grpSp>
        <p:nvGrpSpPr>
          <p:cNvPr id="9" name="Group 8"/>
          <p:cNvGrpSpPr/>
          <p:nvPr/>
        </p:nvGrpSpPr>
        <p:grpSpPr>
          <a:xfrm rot="16200000">
            <a:off x="-412188" y="5232003"/>
            <a:ext cx="1705890" cy="179588"/>
            <a:chOff x="3069393" y="1654772"/>
            <a:chExt cx="3748500" cy="179588"/>
          </a:xfrm>
        </p:grpSpPr>
        <p:cxnSp>
          <p:nvCxnSpPr>
            <p:cNvPr id="10" name="Straight Connector 9"/>
            <p:cNvCxnSpPr/>
            <p:nvPr/>
          </p:nvCxnSpPr>
          <p:spPr>
            <a:xfrm flipV="1">
              <a:off x="3069393" y="1659652"/>
              <a:ext cx="0" cy="174708"/>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069393" y="1654772"/>
              <a:ext cx="3748500" cy="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817893" y="1659653"/>
              <a:ext cx="0" cy="174707"/>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rot="10800000">
            <a:off x="11092830" y="3916639"/>
            <a:ext cx="0" cy="372629"/>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809588" y="4188995"/>
            <a:ext cx="7361114" cy="246433"/>
            <a:chOff x="3069393" y="1654772"/>
            <a:chExt cx="3748500" cy="179588"/>
          </a:xfrm>
        </p:grpSpPr>
        <p:cxnSp>
          <p:nvCxnSpPr>
            <p:cNvPr id="18" name="Straight Connector 17"/>
            <p:cNvCxnSpPr/>
            <p:nvPr/>
          </p:nvCxnSpPr>
          <p:spPr>
            <a:xfrm flipV="1">
              <a:off x="3069393" y="1659652"/>
              <a:ext cx="0" cy="174708"/>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069393" y="1654772"/>
              <a:ext cx="3748500" cy="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817893" y="1659653"/>
              <a:ext cx="0" cy="174707"/>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sp>
        <p:nvSpPr>
          <p:cNvPr id="22" name="Oval 21"/>
          <p:cNvSpPr/>
          <p:nvPr/>
        </p:nvSpPr>
        <p:spPr>
          <a:xfrm>
            <a:off x="1351312" y="4305982"/>
            <a:ext cx="653768" cy="35654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3" name="Oval 22"/>
          <p:cNvSpPr/>
          <p:nvPr/>
        </p:nvSpPr>
        <p:spPr>
          <a:xfrm>
            <a:off x="513843" y="4325316"/>
            <a:ext cx="653768" cy="35654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4" name="Oval 23"/>
          <p:cNvSpPr/>
          <p:nvPr/>
        </p:nvSpPr>
        <p:spPr>
          <a:xfrm>
            <a:off x="4876911" y="4325316"/>
            <a:ext cx="653768" cy="35654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5" name="Oval 24"/>
          <p:cNvSpPr/>
          <p:nvPr/>
        </p:nvSpPr>
        <p:spPr>
          <a:xfrm>
            <a:off x="7502341" y="4195693"/>
            <a:ext cx="1467185" cy="212127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6" name="Left Arrow 25"/>
          <p:cNvSpPr/>
          <p:nvPr/>
        </p:nvSpPr>
        <p:spPr>
          <a:xfrm rot="17913168">
            <a:off x="8271758" y="3844282"/>
            <a:ext cx="978408" cy="484632"/>
          </a:xfrm>
          <a:prstGeom prst="lef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 Arrow 26"/>
          <p:cNvSpPr/>
          <p:nvPr/>
        </p:nvSpPr>
        <p:spPr>
          <a:xfrm rot="10800000">
            <a:off x="7046555" y="6141318"/>
            <a:ext cx="978408" cy="484632"/>
          </a:xfrm>
          <a:prstGeom prst="lef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stretch>
            <a:fillRect/>
          </a:stretch>
        </p:blipFill>
        <p:spPr>
          <a:xfrm>
            <a:off x="5977465" y="1518905"/>
            <a:ext cx="2846519" cy="1308962"/>
          </a:xfrm>
          <a:prstGeom prst="rect">
            <a:avLst/>
          </a:prstGeom>
          <a:ln>
            <a:solidFill>
              <a:schemeClr val="bg1">
                <a:lumMod val="85000"/>
              </a:schemeClr>
            </a:solidFill>
          </a:ln>
        </p:spPr>
      </p:pic>
      <p:sp>
        <p:nvSpPr>
          <p:cNvPr id="8" name="Oval 7"/>
          <p:cNvSpPr/>
          <p:nvPr/>
        </p:nvSpPr>
        <p:spPr>
          <a:xfrm>
            <a:off x="5795558" y="1534980"/>
            <a:ext cx="2893925" cy="2933872"/>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9" name="Left Arrow 28"/>
          <p:cNvSpPr/>
          <p:nvPr/>
        </p:nvSpPr>
        <p:spPr>
          <a:xfrm rot="10800000">
            <a:off x="4876911" y="1072299"/>
            <a:ext cx="978408" cy="484632"/>
          </a:xfrm>
          <a:prstGeom prst="lef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30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2"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500"/>
                                        <p:tgtEl>
                                          <p:spTgt spid="9"/>
                                        </p:tgtEl>
                                      </p:cBhvr>
                                    </p:animEffect>
                                  </p:childTnLst>
                                </p:cTn>
                              </p:par>
                              <p:par>
                                <p:cTn id="54" presetID="26" presetClass="emph" presetSubtype="0" repeatCount="5000" fill="hold" nodeType="with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nodeType="clickEffect">
                                  <p:stCondLst>
                                    <p:cond delay="0"/>
                                  </p:stCondLst>
                                  <p:childTnLst>
                                    <p:animEffect transition="out" filter="dissolv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9"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dissolv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dissolv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1" nodeType="clickEffect">
                                  <p:stCondLst>
                                    <p:cond delay="0"/>
                                  </p:stCondLst>
                                  <p:childTnLst>
                                    <p:animEffect transition="out" filter="dissolv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dissolv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xit" presetSubtype="0" fill="hold" grpId="1" nodeType="clickEffect">
                                  <p:stCondLst>
                                    <p:cond delay="0"/>
                                  </p:stCondLst>
                                  <p:childTnLst>
                                    <p:animEffect transition="out" filter="dissolve">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dissolve">
                                      <p:cBhvr>
                                        <p:cTn id="105" dur="500"/>
                                        <p:tgtEl>
                                          <p:spTgt spid="26"/>
                                        </p:tgtEl>
                                      </p:cBhvr>
                                    </p:animEffect>
                                  </p:childTnLst>
                                </p:cTn>
                              </p:par>
                              <p:par>
                                <p:cTn id="106" presetID="26" presetClass="emph" presetSubtype="0" repeatCount="5000" fill="hold" grpId="1" nodeType="withEffect">
                                  <p:stCondLst>
                                    <p:cond delay="0"/>
                                  </p:stCondLst>
                                  <p:childTnLst>
                                    <p:animEffect transition="out" filter="fade">
                                      <p:cBhvr>
                                        <p:cTn id="107" dur="500" tmFilter="0, 0; .2, .5; .8, .5; 1, 0"/>
                                        <p:tgtEl>
                                          <p:spTgt spid="26"/>
                                        </p:tgtEl>
                                      </p:cBhvr>
                                    </p:animEffect>
                                    <p:animScale>
                                      <p:cBhvr>
                                        <p:cTn id="108" dur="250" autoRev="1" fill="hold"/>
                                        <p:tgtEl>
                                          <p:spTgt spid="26"/>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2" nodeType="clickEffect">
                                  <p:stCondLst>
                                    <p:cond delay="0"/>
                                  </p:stCondLst>
                                  <p:childTnLst>
                                    <p:animEffect transition="out" filter="dissolve">
                                      <p:cBhvr>
                                        <p:cTn id="112" dur="500"/>
                                        <p:tgtEl>
                                          <p:spTgt spid="26"/>
                                        </p:tgtEl>
                                      </p:cBhvr>
                                    </p:animEffect>
                                    <p:set>
                                      <p:cBhvr>
                                        <p:cTn id="113" dur="1" fill="hold">
                                          <p:stCondLst>
                                            <p:cond delay="499"/>
                                          </p:stCondLst>
                                        </p:cTn>
                                        <p:tgtEl>
                                          <p:spTgt spid="2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dissolve">
                                      <p:cBhvr>
                                        <p:cTn id="118" dur="500"/>
                                        <p:tgtEl>
                                          <p:spTgt spid="27"/>
                                        </p:tgtEl>
                                      </p:cBhvr>
                                    </p:animEffect>
                                  </p:childTnLst>
                                </p:cTn>
                              </p:par>
                              <p:par>
                                <p:cTn id="119" presetID="26" presetClass="emph" presetSubtype="0" repeatCount="5000" fill="hold" grpId="1" nodeType="withEffect">
                                  <p:stCondLst>
                                    <p:cond delay="0"/>
                                  </p:stCondLst>
                                  <p:childTnLst>
                                    <p:animEffect transition="out" filter="fade">
                                      <p:cBhvr>
                                        <p:cTn id="120" dur="500" tmFilter="0, 0; .2, .5; .8, .5; 1, 0"/>
                                        <p:tgtEl>
                                          <p:spTgt spid="27"/>
                                        </p:tgtEl>
                                      </p:cBhvr>
                                    </p:animEffect>
                                    <p:animScale>
                                      <p:cBhvr>
                                        <p:cTn id="121"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6" grpId="2" animBg="1"/>
      <p:bldP spid="27" grpId="0" animBg="1"/>
      <p:bldP spid="27" grpId="1" animBg="1"/>
      <p:bldP spid="8" grpId="0" animBg="1"/>
      <p:bldP spid="8"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08000" y="0"/>
            <a:ext cx="8122381" cy="6858000"/>
          </a:xfrm>
          <a:prstGeom prst="rect">
            <a:avLst/>
          </a:prstGeom>
        </p:spPr>
      </p:pic>
      <p:sp>
        <p:nvSpPr>
          <p:cNvPr id="3" name="Oval 2"/>
          <p:cNvSpPr/>
          <p:nvPr/>
        </p:nvSpPr>
        <p:spPr>
          <a:xfrm rot="16200000">
            <a:off x="4369360" y="-843624"/>
            <a:ext cx="434026" cy="212127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4" name="Oval 3"/>
          <p:cNvSpPr/>
          <p:nvPr/>
        </p:nvSpPr>
        <p:spPr>
          <a:xfrm>
            <a:off x="1643911" y="1125252"/>
            <a:ext cx="848080"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5" name="Oval 4"/>
          <p:cNvSpPr/>
          <p:nvPr/>
        </p:nvSpPr>
        <p:spPr>
          <a:xfrm>
            <a:off x="4095373" y="1109177"/>
            <a:ext cx="848080"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6" name="Oval 5"/>
          <p:cNvSpPr/>
          <p:nvPr/>
        </p:nvSpPr>
        <p:spPr>
          <a:xfrm>
            <a:off x="6434295" y="1084752"/>
            <a:ext cx="1105989"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7" name="Oval 6"/>
          <p:cNvSpPr/>
          <p:nvPr/>
        </p:nvSpPr>
        <p:spPr>
          <a:xfrm>
            <a:off x="1498541" y="3101853"/>
            <a:ext cx="1105989"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8" name="Oval 7"/>
          <p:cNvSpPr/>
          <p:nvPr/>
        </p:nvSpPr>
        <p:spPr>
          <a:xfrm>
            <a:off x="3837463" y="3101853"/>
            <a:ext cx="1355525"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9" name="Oval 8"/>
          <p:cNvSpPr/>
          <p:nvPr/>
        </p:nvSpPr>
        <p:spPr>
          <a:xfrm>
            <a:off x="6297298" y="3101853"/>
            <a:ext cx="1355525"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0" name="Oval 9"/>
          <p:cNvSpPr/>
          <p:nvPr/>
        </p:nvSpPr>
        <p:spPr>
          <a:xfrm>
            <a:off x="1232928" y="5151104"/>
            <a:ext cx="1644920"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1" name="Oval 10"/>
          <p:cNvSpPr/>
          <p:nvPr/>
        </p:nvSpPr>
        <p:spPr>
          <a:xfrm>
            <a:off x="3853540" y="5151104"/>
            <a:ext cx="1355525"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2" name="Oval 11"/>
          <p:cNvSpPr/>
          <p:nvPr/>
        </p:nvSpPr>
        <p:spPr>
          <a:xfrm>
            <a:off x="6409839" y="5126054"/>
            <a:ext cx="1146520" cy="603749"/>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219109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9"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9"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9"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dissolv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grpId="1" nodeType="clickEffect">
                                  <p:stCondLst>
                                    <p:cond delay="0"/>
                                  </p:stCondLst>
                                  <p:childTnLst>
                                    <p:animEffect transition="out" filter="dissolv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9"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dissolv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1" nodeType="clickEffect">
                                  <p:stCondLst>
                                    <p:cond delay="0"/>
                                  </p:stCondLst>
                                  <p:childTnLst>
                                    <p:animEffect transition="out" filter="dissolv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622300"/>
            <a:ext cx="9144000" cy="5591596"/>
          </a:xfrm>
          <a:prstGeom prst="rect">
            <a:avLst/>
          </a:prstGeom>
        </p:spPr>
      </p:pic>
    </p:spTree>
    <p:extLst>
      <p:ext uri="{BB962C8B-B14F-4D97-AF65-F5344CB8AC3E}">
        <p14:creationId xmlns:p14="http://schemas.microsoft.com/office/powerpoint/2010/main" val="2956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mplified AudEx for TruMeas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mplified Deck Template.potx" id="{00CC95D3-B2BF-436D-BAFC-77B44901F8FA}" vid="{405337DC-F56D-4465-8D7C-5D9BD5FCF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Amplified AudEx for TruMeasure.thmx</Template>
  <TotalTime>5359</TotalTime>
  <Words>362</Words>
  <Application>Microsoft Macintosh PowerPoint</Application>
  <PresentationFormat>On-screen Show (4:3)</PresentationFormat>
  <Paragraphs>25</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Amplified AudEx for TruMeasure</vt:lpstr>
      <vt:lpstr>Webinar Training Series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Training Series</dc:title>
  <dc:creator>Abby Fox</dc:creator>
  <cp:lastModifiedBy>Abby Fox</cp:lastModifiedBy>
  <cp:revision>54</cp:revision>
  <dcterms:created xsi:type="dcterms:W3CDTF">2015-11-19T15:55:47Z</dcterms:created>
  <dcterms:modified xsi:type="dcterms:W3CDTF">2015-12-15T16:10:21Z</dcterms:modified>
</cp:coreProperties>
</file>