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10"/>
  </p:notesMasterIdLst>
  <p:sldIdLst>
    <p:sldId id="256" r:id="rId2"/>
    <p:sldId id="258" r:id="rId3"/>
    <p:sldId id="263" r:id="rId4"/>
    <p:sldId id="268" r:id="rId5"/>
    <p:sldId id="269" r:id="rId6"/>
    <p:sldId id="270" r:id="rId7"/>
    <p:sldId id="271" r:id="rId8"/>
    <p:sldId id="26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64648" autoAdjust="0"/>
  </p:normalViewPr>
  <p:slideViewPr>
    <p:cSldViewPr snapToGrid="0" snapToObjects="1">
      <p:cViewPr varScale="1">
        <p:scale>
          <a:sx n="68" d="100"/>
          <a:sy n="68" d="100"/>
        </p:scale>
        <p:origin x="-1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E78E-31FE-B149-9840-437327947AB2}" type="datetimeFigureOut">
              <a:rPr lang="en-US" smtClean="0"/>
              <a:pPr/>
              <a:t>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1CE2-C5B6-7643-B4B6-645151FEDA68}" type="slidenum">
              <a:rPr lang="en-US" smtClean="0"/>
              <a:pPr/>
              <a:t>‹#›</a:t>
            </a:fld>
            <a:endParaRPr lang="en-US"/>
          </a:p>
        </p:txBody>
      </p:sp>
    </p:spTree>
    <p:extLst>
      <p:ext uri="{BB962C8B-B14F-4D97-AF65-F5344CB8AC3E}">
        <p14:creationId xmlns:p14="http://schemas.microsoft.com/office/powerpoint/2010/main" val="2100182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 of this training session is the Amplified Analytics Dashboard Search data page.</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2</a:t>
            </a:fld>
            <a:endParaRPr lang="en-US"/>
          </a:p>
        </p:txBody>
      </p:sp>
    </p:spTree>
    <p:extLst>
      <p:ext uri="{BB962C8B-B14F-4D97-AF65-F5344CB8AC3E}">
        <p14:creationId xmlns:p14="http://schemas.microsoft.com/office/powerpoint/2010/main" val="256280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performance summary page, using the tabs across the top, click the search tab to drill down into the search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metrics of each product roll up into the summary page so you'll notice the overall data, layout and page navigation will be the same as the summary page, reflecting the metrics driven by each campaign, and the search data includes more drill down options. Let's review the search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3</a:t>
            </a:fld>
            <a:endParaRPr lang="en-US"/>
          </a:p>
        </p:txBody>
      </p:sp>
    </p:spTree>
    <p:extLst>
      <p:ext uri="{BB962C8B-B14F-4D97-AF65-F5344CB8AC3E}">
        <p14:creationId xmlns:p14="http://schemas.microsoft.com/office/powerpoint/2010/main" val="11753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at-a-glance summary section </a:t>
            </a:r>
            <a:r>
              <a:rPr lang="en-US" sz="1200" kern="1200" dirty="0" smtClean="0">
                <a:solidFill>
                  <a:schemeClr val="tx1"/>
                </a:solidFill>
                <a:effectLst/>
                <a:latin typeface="+mn-lt"/>
                <a:ea typeface="+mn-ea"/>
                <a:cs typeface="+mn-cs"/>
              </a:rPr>
              <a:t>for search includes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metrics on</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mpressions</a:t>
            </a:r>
            <a:r>
              <a:rPr lang="en-US" sz="1200" kern="1200" dirty="0" smtClean="0">
                <a:solidFill>
                  <a:schemeClr val="tx1"/>
                </a:solidFill>
                <a:effectLst/>
                <a:latin typeface="+mn-lt"/>
                <a:ea typeface="+mn-ea"/>
                <a:cs typeface="+mn-cs"/>
              </a:rPr>
              <a:t>, clicks, click through rate, page views and calls. An audience graph includes the ability to zoom in on a particular time frame and reset with the reset button.</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Digging deeper into the </a:t>
            </a:r>
            <a:r>
              <a:rPr lang="en-US" sz="1200" kern="1200" dirty="0" smtClean="0">
                <a:solidFill>
                  <a:schemeClr val="tx1"/>
                </a:solidFill>
                <a:effectLst/>
                <a:latin typeface="+mn-lt"/>
                <a:ea typeface="+mn-ea"/>
                <a:cs typeface="+mn-cs"/>
              </a:rPr>
              <a:t>specific audience</a:t>
            </a:r>
            <a:r>
              <a:rPr lang="en-US" sz="1200" kern="1200" dirty="0" smtClean="0">
                <a:solidFill>
                  <a:schemeClr val="tx1"/>
                </a:solidFill>
                <a:effectLst/>
                <a:latin typeface="+mn-lt"/>
                <a:ea typeface="+mn-ea"/>
                <a:cs typeface="+mn-cs"/>
              </a:rPr>
              <a:t>, you can see the performance and not only impressions, clicks and click through rates but also search costs and average costs per </a:t>
            </a: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ote</a:t>
            </a:r>
            <a:r>
              <a:rPr lang="en-US" sz="1200" kern="1200" dirty="0" smtClean="0">
                <a:solidFill>
                  <a:schemeClr val="tx1"/>
                </a:solidFill>
                <a:effectLst/>
                <a:latin typeface="+mn-lt"/>
                <a:ea typeface="+mn-ea"/>
                <a:cs typeface="+mn-cs"/>
              </a:rPr>
              <a:t>, the search costs do</a:t>
            </a:r>
            <a:r>
              <a:rPr lang="en-US" sz="1200" kern="1200" baseline="0" dirty="0" smtClean="0">
                <a:solidFill>
                  <a:schemeClr val="tx1"/>
                </a:solidFill>
                <a:effectLst/>
                <a:latin typeface="+mn-lt"/>
                <a:ea typeface="+mn-ea"/>
                <a:cs typeface="+mn-cs"/>
              </a:rPr>
              <a:t> not reflect management fees.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Drilling even deeper into the search data, you can see performance by keywords giving you the information you need to make adjustments to the campaign. The sorting ability lets you filter the data for a quick glance at what you're looking for. Maybe you'd like to see which keywords received the most impressions, drove the most clicks, have the highest or lowest click through rate, search costs or average cost per click. All the information you need to know what is working and what is not. </a:t>
            </a:r>
            <a:r>
              <a:rPr lang="en-US" sz="1200" kern="1200" dirty="0" smtClean="0">
                <a:solidFill>
                  <a:schemeClr val="tx1"/>
                </a:solidFill>
                <a:effectLst/>
                <a:latin typeface="+mn-lt"/>
                <a:ea typeface="+mn-ea"/>
                <a:cs typeface="+mn-cs"/>
              </a:rPr>
              <a:t>You can also download</a:t>
            </a:r>
            <a:r>
              <a:rPr lang="en-US" sz="1200" kern="1200" baseline="0" dirty="0" smtClean="0">
                <a:solidFill>
                  <a:schemeClr val="tx1"/>
                </a:solidFill>
                <a:effectLst/>
                <a:latin typeface="+mn-lt"/>
                <a:ea typeface="+mn-ea"/>
                <a:cs typeface="+mn-cs"/>
              </a:rPr>
              <a:t> the keyword data details into an Excel document by selecting the export button.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a:t>
            </a:r>
            <a:r>
              <a:rPr lang="en-US" sz="1200" kern="1200" dirty="0" smtClean="0">
                <a:solidFill>
                  <a:schemeClr val="tx1"/>
                </a:solidFill>
                <a:effectLst/>
                <a:latin typeface="+mn-lt"/>
                <a:ea typeface="+mn-ea"/>
                <a:cs typeface="+mn-cs"/>
              </a:rPr>
              <a:t>on the data we see here, the high click through rate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search </a:t>
            </a:r>
            <a:r>
              <a:rPr lang="en-US" sz="1200" kern="1200" dirty="0" smtClean="0">
                <a:solidFill>
                  <a:schemeClr val="tx1"/>
                </a:solidFill>
                <a:effectLst/>
                <a:latin typeface="+mn-lt"/>
                <a:ea typeface="+mn-ea"/>
                <a:cs typeface="+mn-cs"/>
              </a:rPr>
              <a:t>indicates the keywords and creative running for this campaign are reaching the right target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4</a:t>
            </a:fld>
            <a:endParaRPr lang="en-US"/>
          </a:p>
        </p:txBody>
      </p:sp>
    </p:spTree>
    <p:extLst>
      <p:ext uri="{BB962C8B-B14F-4D97-AF65-F5344CB8AC3E}">
        <p14:creationId xmlns:p14="http://schemas.microsoft.com/office/powerpoint/2010/main" val="418864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section shows</a:t>
            </a:r>
            <a:r>
              <a:rPr lang="en-US" sz="1200" kern="1200" baseline="0" dirty="0" smtClean="0">
                <a:solidFill>
                  <a:schemeClr val="tx1"/>
                </a:solidFill>
                <a:effectLst/>
                <a:latin typeface="+mn-lt"/>
                <a:ea typeface="+mn-ea"/>
                <a:cs typeface="+mn-cs"/>
              </a:rPr>
              <a:t> the user engagement and actions. </a:t>
            </a:r>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order to see the engagement and action metrics, you will need to</a:t>
            </a:r>
            <a:r>
              <a:rPr lang="en-US" sz="1200" kern="1200" baseline="0" dirty="0" smtClean="0">
                <a:solidFill>
                  <a:schemeClr val="tx1"/>
                </a:solidFill>
                <a:effectLst/>
                <a:latin typeface="+mn-lt"/>
                <a:ea typeface="+mn-ea"/>
                <a:cs typeface="+mn-cs"/>
              </a:rPr>
              <a:t> have y</a:t>
            </a:r>
            <a:r>
              <a:rPr lang="en-US" sz="1200" kern="1200" dirty="0" smtClean="0">
                <a:solidFill>
                  <a:schemeClr val="tx1"/>
                </a:solidFill>
                <a:effectLst/>
                <a:latin typeface="+mn-lt"/>
                <a:ea typeface="+mn-ea"/>
                <a:cs typeface="+mn-cs"/>
              </a:rPr>
              <a:t>our customer’s website and advertising campaign tracked </a:t>
            </a:r>
            <a:r>
              <a:rPr lang="en-US" sz="1200" b="0" kern="1200" dirty="0" smtClean="0">
                <a:solidFill>
                  <a:schemeClr val="tx1"/>
                </a:solidFill>
                <a:effectLst/>
                <a:latin typeface="+mn-lt"/>
                <a:ea typeface="+mn-ea"/>
                <a:cs typeface="+mn-cs"/>
              </a:rPr>
              <a:t>thru a mirror-site set up</a:t>
            </a:r>
            <a:r>
              <a:rPr lang="en-US" sz="1200" b="0" kern="1200" baseline="0" dirty="0" smtClean="0">
                <a:solidFill>
                  <a:schemeClr val="tx1"/>
                </a:solidFill>
                <a:effectLst/>
                <a:latin typeface="+mn-lt"/>
                <a:ea typeface="+mn-ea"/>
                <a:cs typeface="+mn-cs"/>
              </a:rPr>
              <a:t> thru your ad operations and fulfillment team. </a:t>
            </a:r>
            <a:r>
              <a:rPr lang="en-US" sz="1200" b="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addition, by including a call tracking number, we can see the data both under</a:t>
            </a:r>
            <a:r>
              <a:rPr lang="en-US" sz="1200" kern="1200" baseline="0" dirty="0" smtClean="0">
                <a:solidFill>
                  <a:schemeClr val="tx1"/>
                </a:solidFill>
                <a:effectLst/>
                <a:latin typeface="+mn-lt"/>
                <a:ea typeface="+mn-ea"/>
                <a:cs typeface="+mn-cs"/>
              </a:rPr>
              <a:t> the action section,</a:t>
            </a:r>
            <a:r>
              <a:rPr lang="en-US" sz="1200" kern="1200" dirty="0" smtClean="0">
                <a:solidFill>
                  <a:schemeClr val="tx1"/>
                </a:solidFill>
                <a:effectLst/>
                <a:latin typeface="+mn-lt"/>
                <a:ea typeface="+mn-ea"/>
                <a:cs typeface="+mn-cs"/>
              </a:rPr>
              <a:t> as well as within the specific calls report.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engagement section mirrors the summary page with the</a:t>
            </a:r>
            <a:r>
              <a:rPr lang="en-US" sz="1200" kern="1200" baseline="0" dirty="0" smtClean="0">
                <a:solidFill>
                  <a:schemeClr val="tx1"/>
                </a:solidFill>
                <a:effectLst/>
                <a:latin typeface="+mn-lt"/>
                <a:ea typeface="+mn-ea"/>
                <a:cs typeface="+mn-cs"/>
              </a:rPr>
              <a:t> following metrics: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Average time spent on the website</a:t>
            </a:r>
            <a:r>
              <a:rPr lang="en-US" sz="1200" kern="1200" baseline="0" dirty="0" smtClean="0">
                <a:solidFill>
                  <a:schemeClr val="tx1"/>
                </a:solidFill>
                <a:effectLst/>
                <a:latin typeface="+mn-lt"/>
                <a:ea typeface="+mn-ea"/>
                <a:cs typeface="+mn-cs"/>
              </a:rPr>
              <a:t>. This metric can vary depending on the industry and content on the site. A longer duration could mean your visitors are </a:t>
            </a:r>
            <a:r>
              <a:rPr lang="en-US" sz="1200" kern="1200" dirty="0" smtClean="0">
                <a:solidFill>
                  <a:schemeClr val="tx1"/>
                </a:solidFill>
                <a:effectLst/>
                <a:latin typeface="+mn-lt"/>
                <a:ea typeface="+mn-ea"/>
                <a:cs typeface="+mn-cs"/>
              </a:rPr>
              <a:t>engaged with the site and want to stay.</a:t>
            </a:r>
            <a:r>
              <a:rPr lang="en-US" sz="1200" kern="1200" baseline="0" dirty="0" smtClean="0">
                <a:solidFill>
                  <a:schemeClr val="tx1"/>
                </a:solidFill>
                <a:effectLst/>
                <a:latin typeface="+mn-lt"/>
                <a:ea typeface="+mn-ea"/>
                <a:cs typeface="+mn-cs"/>
              </a:rPr>
              <a:t> A much shorter duration</a:t>
            </a:r>
            <a:r>
              <a:rPr lang="en-US" sz="1200" kern="1200" dirty="0" smtClean="0">
                <a:solidFill>
                  <a:schemeClr val="tx1"/>
                </a:solidFill>
                <a:effectLst/>
                <a:latin typeface="+mn-lt"/>
                <a:ea typeface="+mn-ea"/>
                <a:cs typeface="+mn-cs"/>
              </a:rPr>
              <a:t> could mean they are struggling to understand your navigation scheme or to find meaningful content.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general, though, a longer</a:t>
            </a:r>
            <a:r>
              <a:rPr lang="en-US" sz="1200" kern="1200" baseline="0" dirty="0" smtClean="0">
                <a:solidFill>
                  <a:schemeClr val="tx1"/>
                </a:solidFill>
                <a:effectLst/>
                <a:latin typeface="+mn-lt"/>
                <a:ea typeface="+mn-ea"/>
                <a:cs typeface="+mn-cs"/>
              </a:rPr>
              <a:t> time</a:t>
            </a:r>
            <a:r>
              <a:rPr lang="en-US" sz="1200" kern="1200" dirty="0" smtClean="0">
                <a:solidFill>
                  <a:schemeClr val="tx1"/>
                </a:solidFill>
                <a:effectLst/>
                <a:latin typeface="+mn-lt"/>
                <a:ea typeface="+mn-ea"/>
                <a:cs typeface="+mn-cs"/>
              </a:rPr>
              <a:t> means you're successfully engaging your visitors.</a:t>
            </a:r>
          </a:p>
          <a:p>
            <a:pPr fontAlgn="base"/>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Bounce Rate, which is the p</a:t>
            </a:r>
            <a:r>
              <a:rPr lang="en-US" sz="1200" kern="1200" dirty="0" smtClean="0">
                <a:solidFill>
                  <a:schemeClr val="tx1"/>
                </a:solidFill>
                <a:effectLst/>
                <a:latin typeface="+mn-lt"/>
                <a:ea typeface="+mn-ea"/>
                <a:cs typeface="+mn-cs"/>
              </a:rPr>
              <a:t>ercent of consumers who clicked on your ad and went no further into the site than the click-to page. Average</a:t>
            </a:r>
            <a:r>
              <a:rPr lang="en-US" sz="1200" kern="1200" baseline="0" dirty="0" smtClean="0">
                <a:solidFill>
                  <a:schemeClr val="tx1"/>
                </a:solidFill>
                <a:effectLst/>
                <a:latin typeface="+mn-lt"/>
                <a:ea typeface="+mn-ea"/>
                <a:cs typeface="+mn-cs"/>
              </a:rPr>
              <a:t> bounce rates tend to be around</a:t>
            </a:r>
            <a:r>
              <a:rPr lang="en-US" sz="1200" kern="1200" dirty="0" smtClean="0">
                <a:solidFill>
                  <a:schemeClr val="tx1"/>
                </a:solidFill>
                <a:effectLst/>
                <a:latin typeface="+mn-lt"/>
                <a:ea typeface="+mn-ea"/>
                <a:cs typeface="+mn-cs"/>
              </a:rPr>
              <a:t> 40-60%. If the bounce rate is lower than the average, you’ve attracted consumers who are engaged and interested in learning more about your business. If the bounce rate is higher, don’t assume that is a negative. If consumers can quickly find what they are looking for on the landing page, they don’t need to stay longer on your site. However, if the message in the creative does not lead them to the page on your site that contains that product, service or offer, you will see a higher bounce rate and</a:t>
            </a:r>
            <a:r>
              <a:rPr lang="en-US" sz="1200" kern="1200" baseline="0" dirty="0" smtClean="0">
                <a:solidFill>
                  <a:schemeClr val="tx1"/>
                </a:solidFill>
                <a:effectLst/>
                <a:latin typeface="+mn-lt"/>
                <a:ea typeface="+mn-ea"/>
                <a:cs typeface="+mn-cs"/>
              </a:rPr>
              <a:t> you may want to </a:t>
            </a:r>
            <a:r>
              <a:rPr lang="en-US" sz="1200" kern="1200" dirty="0" smtClean="0">
                <a:solidFill>
                  <a:schemeClr val="tx1"/>
                </a:solidFill>
                <a:effectLst/>
                <a:latin typeface="+mn-lt"/>
                <a:ea typeface="+mn-ea"/>
                <a:cs typeface="+mn-cs"/>
              </a:rPr>
              <a:t>consider modifying your campaign.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Visitors</a:t>
            </a:r>
            <a:r>
              <a:rPr lang="en-US" sz="1200" kern="1200" baseline="0" dirty="0" smtClean="0">
                <a:solidFill>
                  <a:schemeClr val="tx1"/>
                </a:solidFill>
                <a:effectLst/>
                <a:latin typeface="+mn-lt"/>
                <a:ea typeface="+mn-ea"/>
                <a:cs typeface="+mn-cs"/>
              </a:rPr>
              <a:t> are the t</a:t>
            </a:r>
            <a:r>
              <a:rPr lang="en-US" sz="1200" kern="1200" dirty="0" smtClean="0">
                <a:solidFill>
                  <a:schemeClr val="tx1"/>
                </a:solidFill>
                <a:effectLst/>
                <a:latin typeface="+mn-lt"/>
                <a:ea typeface="+mn-ea"/>
                <a:cs typeface="+mn-cs"/>
              </a:rPr>
              <a:t>otal number of consumers that visited your website or landing page as a result of clicking on an ad or returning to the site after first clicking on the ad. This number could include return visits by the same consumer.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finally, Unique visito</a:t>
            </a:r>
            <a:r>
              <a:rPr lang="en-US" sz="1200" kern="1200" baseline="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s</a:t>
            </a:r>
            <a:r>
              <a:rPr lang="en-US" sz="1200" kern="1200" baseline="0" dirty="0" smtClean="0">
                <a:solidFill>
                  <a:schemeClr val="tx1"/>
                </a:solidFill>
                <a:effectLst/>
                <a:latin typeface="+mn-lt"/>
                <a:ea typeface="+mn-ea"/>
                <a:cs typeface="+mn-cs"/>
              </a:rPr>
              <a:t> which is a</a:t>
            </a:r>
            <a:r>
              <a:rPr lang="en-US" sz="1200" kern="1200" dirty="0" smtClean="0">
                <a:solidFill>
                  <a:schemeClr val="tx1"/>
                </a:solidFill>
                <a:effectLst/>
                <a:latin typeface="+mn-lt"/>
                <a:ea typeface="+mn-ea"/>
                <a:cs typeface="+mn-cs"/>
              </a:rPr>
              <a:t> sub-set of total visitors.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unique visitor measures the number of distinct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individuals who visited your website or landing page in any given time period,</a:t>
            </a:r>
            <a:r>
              <a:rPr lang="en-US" sz="1200" kern="1200" baseline="0" dirty="0" smtClean="0">
                <a:solidFill>
                  <a:schemeClr val="tx1"/>
                </a:solidFill>
                <a:effectLst/>
                <a:latin typeface="+mn-lt"/>
                <a:ea typeface="+mn-ea"/>
                <a:cs typeface="+mn-cs"/>
              </a:rPr>
              <a:t> regardless of how many times they visit.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take a look</a:t>
            </a:r>
            <a:r>
              <a:rPr lang="en-US" sz="1200" kern="1200" baseline="0" dirty="0" smtClean="0">
                <a:solidFill>
                  <a:schemeClr val="tx1"/>
                </a:solidFill>
                <a:effectLst/>
                <a:latin typeface="+mn-lt"/>
                <a:ea typeface="+mn-ea"/>
                <a:cs typeface="+mn-cs"/>
              </a:rPr>
              <a:t> at the Users tab: (next slide)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5</a:t>
            </a:fld>
            <a:endParaRPr lang="en-US"/>
          </a:p>
        </p:txBody>
      </p:sp>
    </p:spTree>
    <p:extLst>
      <p:ext uri="{BB962C8B-B14F-4D97-AF65-F5344CB8AC3E}">
        <p14:creationId xmlns:p14="http://schemas.microsoft.com/office/powerpoint/2010/main" val="127595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user tab provides insight into the users behind the visits. As a reminder, the only way to get this information is if there is a mirror </a:t>
            </a:r>
            <a:r>
              <a:rPr lang="en-US" sz="1200" b="0" kern="1200" dirty="0" smtClean="0">
                <a:solidFill>
                  <a:schemeClr val="tx1"/>
                </a:solidFill>
                <a:effectLst/>
                <a:latin typeface="+mn-lt"/>
                <a:ea typeface="+mn-ea"/>
                <a:cs typeface="+mn-cs"/>
              </a:rPr>
              <a:t>site </a:t>
            </a:r>
            <a:r>
              <a:rPr lang="en-US" sz="1200" b="0" strike="noStrike" kern="1200" dirty="0" smtClean="0">
                <a:solidFill>
                  <a:schemeClr val="tx1"/>
                </a:solidFill>
                <a:effectLst/>
                <a:latin typeface="+mn-lt"/>
                <a:ea typeface="+mn-ea"/>
                <a:cs typeface="+mn-cs"/>
              </a:rPr>
              <a:t>set</a:t>
            </a:r>
            <a:r>
              <a:rPr lang="en-US" sz="1200" b="0" strike="noStrike" kern="1200" baseline="0" dirty="0" smtClean="0">
                <a:solidFill>
                  <a:schemeClr val="tx1"/>
                </a:solidFill>
                <a:effectLst/>
                <a:latin typeface="+mn-lt"/>
                <a:ea typeface="+mn-ea"/>
                <a:cs typeface="+mn-cs"/>
              </a:rPr>
              <a:t> up for your advertiser.</a:t>
            </a:r>
            <a:endParaRPr lang="en-US" sz="1200" b="0" strike="sng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information within this section is used to determine where user traffic is coming from. It is very helpful for a business owner, as well as programmers, to identify any necessary changes needing to made with their website to make sure they are optimized correctly to give a friendly user experience within different browsers or devices. As shown in this example, this customer would want to make sure they have responsive website, since they have a large amount of their traffic coming from mobile devices and tablets.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5391CE2-C5B6-7643-B4B6-645151FEDA68}" type="slidenum">
              <a:rPr lang="en-US" smtClean="0"/>
              <a:pPr/>
              <a:t>6</a:t>
            </a:fld>
            <a:endParaRPr lang="en-US"/>
          </a:p>
        </p:txBody>
      </p:sp>
    </p:spTree>
    <p:extLst>
      <p:ext uri="{BB962C8B-B14F-4D97-AF65-F5344CB8AC3E}">
        <p14:creationId xmlns:p14="http://schemas.microsoft.com/office/powerpoint/2010/main" val="122788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a:t>
            </a:r>
            <a:r>
              <a:rPr lang="en-US" sz="1200" kern="1200" baseline="0" dirty="0" smtClean="0">
                <a:solidFill>
                  <a:schemeClr val="tx1"/>
                </a:solidFill>
                <a:effectLst/>
                <a:latin typeface="+mn-lt"/>
                <a:ea typeface="+mn-ea"/>
                <a:cs typeface="+mn-cs"/>
              </a:rPr>
              <a:t> the actions section, you will see the total calls delivered, and the average call duration. </a:t>
            </a:r>
            <a:r>
              <a:rPr lang="en-US" sz="1200" kern="1200" dirty="0" smtClean="0">
                <a:solidFill>
                  <a:schemeClr val="tx1"/>
                </a:solidFill>
                <a:effectLst/>
                <a:latin typeface="+mn-lt"/>
                <a:ea typeface="+mn-ea"/>
                <a:cs typeface="+mn-cs"/>
              </a:rPr>
              <a:t>We can also view the emails generated, and the total leads. Remember, the leads are defined by your client by tagging the pages that potential customers would visit as part of their decision to do business with them. There's also a view link under the email metric that when clicked will display the contents of the email.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we look at the total campaign metrics from the summary page, we can see that with </a:t>
            </a:r>
            <a:r>
              <a:rPr lang="en-US" sz="1200" kern="1200" dirty="0" smtClean="0">
                <a:solidFill>
                  <a:schemeClr val="tx1"/>
                </a:solidFill>
                <a:effectLst/>
                <a:latin typeface="+mn-lt"/>
                <a:ea typeface="+mn-ea"/>
                <a:cs typeface="+mn-cs"/>
              </a:rPr>
              <a:t>search driving</a:t>
            </a:r>
            <a:r>
              <a:rPr lang="en-US" sz="1200" kern="1200" baseline="0" dirty="0" smtClean="0">
                <a:solidFill>
                  <a:schemeClr val="tx1"/>
                </a:solidFill>
                <a:effectLst/>
                <a:latin typeface="+mn-lt"/>
                <a:ea typeface="+mn-ea"/>
                <a:cs typeface="+mn-cs"/>
              </a:rPr>
              <a:t> 94</a:t>
            </a:r>
            <a:r>
              <a:rPr lang="en-US" sz="1200" kern="1200" dirty="0" smtClean="0">
                <a:solidFill>
                  <a:schemeClr val="tx1"/>
                </a:solidFill>
                <a:effectLst/>
                <a:latin typeface="+mn-lt"/>
                <a:ea typeface="+mn-ea"/>
                <a:cs typeface="+mn-cs"/>
              </a:rPr>
              <a:t> of the</a:t>
            </a:r>
            <a:r>
              <a:rPr lang="en-US" sz="1200" kern="1200" baseline="0" dirty="0" smtClean="0">
                <a:solidFill>
                  <a:schemeClr val="tx1"/>
                </a:solidFill>
                <a:effectLst/>
                <a:latin typeface="+mn-lt"/>
                <a:ea typeface="+mn-ea"/>
                <a:cs typeface="+mn-cs"/>
              </a:rPr>
              <a:t> 145 </a:t>
            </a:r>
            <a:r>
              <a:rPr lang="en-US" sz="1200" kern="1200" dirty="0" smtClean="0">
                <a:solidFill>
                  <a:schemeClr val="tx1"/>
                </a:solidFill>
                <a:effectLst/>
                <a:latin typeface="+mn-lt"/>
                <a:ea typeface="+mn-ea"/>
                <a:cs typeface="+mn-cs"/>
              </a:rPr>
              <a:t>total calls, all 3</a:t>
            </a:r>
            <a:r>
              <a:rPr lang="en-US" sz="1200" kern="1200" baseline="0" dirty="0" smtClean="0">
                <a:solidFill>
                  <a:schemeClr val="tx1"/>
                </a:solidFill>
                <a:effectLst/>
                <a:latin typeface="+mn-lt"/>
                <a:ea typeface="+mn-ea"/>
                <a:cs typeface="+mn-cs"/>
              </a:rPr>
              <a:t> of the total emails, </a:t>
            </a:r>
            <a:r>
              <a:rPr lang="en-US" sz="1200" kern="1200" dirty="0" smtClean="0">
                <a:solidFill>
                  <a:schemeClr val="tx1"/>
                </a:solidFill>
                <a:effectLst/>
                <a:latin typeface="+mn-lt"/>
                <a:ea typeface="+mn-ea"/>
                <a:cs typeface="+mn-cs"/>
              </a:rPr>
              <a:t>and 99 of the total 101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website leads, search is certainly doing its part to drive awareness and engagement.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7</a:t>
            </a:fld>
            <a:endParaRPr lang="en-US"/>
          </a:p>
        </p:txBody>
      </p:sp>
    </p:spTree>
    <p:extLst>
      <p:ext uri="{BB962C8B-B14F-4D97-AF65-F5344CB8AC3E}">
        <p14:creationId xmlns:p14="http://schemas.microsoft.com/office/powerpoint/2010/main" val="127595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completes the Amplified Analytics search data page training.</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8</a:t>
            </a:fld>
            <a:endParaRPr lang="en-US"/>
          </a:p>
        </p:txBody>
      </p:sp>
    </p:spTree>
    <p:extLst>
      <p:ext uri="{BB962C8B-B14F-4D97-AF65-F5344CB8AC3E}">
        <p14:creationId xmlns:p14="http://schemas.microsoft.com/office/powerpoint/2010/main" val="414127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033250"/>
            <a:ext cx="4953000" cy="4873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p:nvSpPr>
        <p:spPr>
          <a:xfrm>
            <a:off x="0" y="6629400"/>
            <a:ext cx="9144000" cy="228600"/>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mplified Digital Agency St. Louis"/>
          <p:cNvPicPr>
            <a:picLocks noChangeAspect="1" noChangeArrowheads="1"/>
          </p:cNvPicPr>
          <p:nvPr/>
        </p:nvPicPr>
        <p:blipFill>
          <a:blip r:embed="rId2" cstate="print"/>
          <a:stretch>
            <a:fillRect/>
          </a:stretch>
        </p:blipFill>
        <p:spPr bwMode="auto">
          <a:xfrm>
            <a:off x="304800" y="1600200"/>
            <a:ext cx="3575510" cy="1295400"/>
          </a:xfrm>
          <a:prstGeom prst="rect">
            <a:avLst/>
          </a:prstGeom>
          <a:noFill/>
        </p:spPr>
      </p:pic>
      <p:sp>
        <p:nvSpPr>
          <p:cNvPr id="9" name="TextBox 8"/>
          <p:cNvSpPr txBox="1"/>
          <p:nvPr/>
        </p:nvSpPr>
        <p:spPr>
          <a:xfrm>
            <a:off x="3505200" y="1676400"/>
            <a:ext cx="762000" cy="1015663"/>
          </a:xfrm>
          <a:prstGeom prst="rect">
            <a:avLst/>
          </a:prstGeom>
          <a:noFill/>
        </p:spPr>
        <p:txBody>
          <a:bodyPr wrap="square" rtlCol="0">
            <a:spAutoFit/>
          </a:bodyPr>
          <a:lstStyle/>
          <a:p>
            <a:r>
              <a:rPr lang="en-US" sz="6000" dirty="0" smtClean="0">
                <a:solidFill>
                  <a:srgbClr val="98CA3C"/>
                </a:solidFill>
                <a:latin typeface="Arial" pitchFamily="34" charset="0"/>
                <a:cs typeface="Arial" pitchFamily="34" charset="0"/>
              </a:rPr>
              <a:t> |</a:t>
            </a:r>
            <a:endParaRPr lang="en-US" sz="5200" dirty="0">
              <a:latin typeface="Century Gothic" pitchFamily="34"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1762B83F-5078-4CBD-A858-A5537ECF8222}" type="datetime1">
              <a:rPr lang="en-US" altLang="en-US" smtClean="0"/>
              <a:pPr>
                <a:defRPr/>
              </a:pPr>
              <a:t>1/20/16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5482EB45-B77C-4700-8636-25608679BCAB}" type="slidenum">
              <a:rPr lang="en-US" altLang="en-US" smtClean="0"/>
              <a:pPr>
                <a:defRPr/>
              </a:pPr>
              <a:t>‹#›</a:t>
            </a:fld>
            <a:endParaRPr lang="en-US" altLang="en-US"/>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AA2C4-7788-48FA-89B4-B7E6334EDAD6}" type="datetimeFigureOut">
              <a:rPr lang="en-US" smtClean="0"/>
              <a:pPr/>
              <a:t>1/20/16</a:t>
            </a:fld>
            <a:endParaRPr lang="en-US"/>
          </a:p>
        </p:txBody>
      </p:sp>
      <p:pic>
        <p:nvPicPr>
          <p:cNvPr id="9" name="Picture 2" descr="Amplified Digital Agency St. Louis"/>
          <p:cNvPicPr>
            <a:picLocks noChangeAspect="1" noChangeArrowheads="1"/>
          </p:cNvPicPr>
          <p:nvPr/>
        </p:nvPicPr>
        <p:blipFill>
          <a:blip r:embed="rId2" cstate="print"/>
          <a:stretch>
            <a:fillRect/>
          </a:stretch>
        </p:blipFill>
        <p:spPr bwMode="auto">
          <a:xfrm>
            <a:off x="7620000" y="6305858"/>
            <a:ext cx="1524000" cy="552142"/>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305800" y="6248400"/>
            <a:ext cx="685800" cy="365125"/>
          </a:xfrm>
          <a:prstGeom prst="rect">
            <a:avLst/>
          </a:prstGeom>
        </p:spPr>
        <p:txBody>
          <a:bodyPr/>
          <a:lstStyle>
            <a:lvl1pPr algn="r">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305800" y="6248400"/>
            <a:ext cx="685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305740"/>
      </p:ext>
    </p:extLst>
  </p:cSld>
  <p:clrMapOvr>
    <a:masterClrMapping/>
  </p:clrMapOvr>
  <p:timing>
    <p:tnLst>
      <p:par>
        <p:cTn xmlns:p14="http://schemas.microsoft.com/office/powerpoint/2010/mai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vy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2"/>
            <a:ext cx="8610600" cy="4237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b="1" dirty="0" smtClean="0">
                <a:solidFill>
                  <a:srgbClr val="98CA3C"/>
                </a:solidFill>
                <a:latin typeface="Century Gothic" panose="020B0502020202020204" pitchFamily="34" charset="0"/>
              </a:rPr>
              <a:t>XXX.XXX.XXXX | </a:t>
            </a: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6310555"/>
      </p:ext>
    </p:extLst>
  </p:cSld>
  <p:clrMapOvr>
    <a:masterClrMapping/>
  </p:clrMapOvr>
  <p:timing>
    <p:tnLst>
      <p:par>
        <p:cTn xmlns:p14="http://schemas.microsoft.com/office/powerpoint/2010/mai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5" name="Picture 2" descr="http://hermentorcenter.com/wp-content/uploads/2012/02/Fotolia-Next-Steps_34318240_Subscription_XL.jpg"/>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pic>
        <p:nvPicPr>
          <p:cNvPr id="6" name="Picture 5" descr="Amplified_Dig_Logo_K.png"/>
          <p:cNvPicPr>
            <a:picLocks noChangeAspect="1"/>
          </p:cNvPicPr>
          <p:nvPr/>
        </p:nvPicPr>
        <p:blipFill>
          <a:blip r:embed="rId3" cstate="print"/>
          <a:stretch>
            <a:fillRect/>
          </a:stretch>
        </p:blipFill>
        <p:spPr>
          <a:xfrm>
            <a:off x="136221" y="5943600"/>
            <a:ext cx="2149779" cy="778860"/>
          </a:xfrm>
          <a:prstGeom prst="rect">
            <a:avLst/>
          </a:prstGeom>
        </p:spPr>
      </p:pic>
    </p:spTree>
  </p:cSld>
  <p:clrMapOvr>
    <a:masterClrMapping/>
  </p:clrMapOvr>
  <p:timing>
    <p:tnLst>
      <p:par>
        <p:cTn xmlns:p14="http://schemas.microsoft.com/office/powerpoint/2010/mai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nal Slide_Creative">
    <p:spTree>
      <p:nvGrpSpPr>
        <p:cNvPr id="1" name=""/>
        <p:cNvGrpSpPr/>
        <p:nvPr/>
      </p:nvGrpSpPr>
      <p:grpSpPr>
        <a:xfrm>
          <a:off x="0" y="0"/>
          <a:ext cx="0" cy="0"/>
          <a:chOff x="0" y="0"/>
          <a:chExt cx="0" cy="0"/>
        </a:xfrm>
      </p:grpSpPr>
      <p:pic>
        <p:nvPicPr>
          <p:cNvPr id="7" name="Picture 2" descr="http://www.lahistoriadelapublicidad.com/documentos/bernbach3_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0029"/>
            <a:ext cx="2974019" cy="4047971"/>
          </a:xfrm>
          <a:prstGeom prst="rect">
            <a:avLst/>
          </a:prstGeom>
          <a:solidFill>
            <a:schemeClr val="accent6">
              <a:lumMod val="60000"/>
              <a:lumOff val="40000"/>
            </a:schemeClr>
          </a:solidFill>
        </p:spPr>
      </p:pic>
      <p:grpSp>
        <p:nvGrpSpPr>
          <p:cNvPr id="8" name="Group 7"/>
          <p:cNvGrpSpPr/>
          <p:nvPr/>
        </p:nvGrpSpPr>
        <p:grpSpPr>
          <a:xfrm>
            <a:off x="2810733" y="1295400"/>
            <a:ext cx="6844895" cy="6868886"/>
            <a:chOff x="2810733" y="957943"/>
            <a:chExt cx="6844895" cy="6868886"/>
          </a:xfrm>
        </p:grpSpPr>
        <p:sp>
          <p:nvSpPr>
            <p:cNvPr id="9" name="Oval 8"/>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p>
          </p:txBody>
        </p:sp>
        <p:sp>
          <p:nvSpPr>
            <p:cNvPr id="10" name="Content Placeholder 2"/>
            <p:cNvSpPr txBox="1">
              <a:spLocks/>
            </p:cNvSpPr>
            <p:nvPr/>
          </p:nvSpPr>
          <p:spPr>
            <a:xfrm>
              <a:off x="4419600" y="2642063"/>
              <a:ext cx="4484914" cy="3623835"/>
            </a:xfrm>
            <a:prstGeom prst="rect">
              <a:avLst/>
            </a:prstGeom>
          </p:spPr>
          <p:txBody>
            <a:bodyPr/>
            <a:lstStyle/>
            <a:p>
              <a:pPr lvl="0" eaLnBrk="0" fontAlgn="base" hangingPunct="0">
                <a:spcBef>
                  <a:spcPct val="20000"/>
                </a:spcBef>
                <a:spcAft>
                  <a:spcPct val="0"/>
                </a:spcAft>
                <a:defRPr/>
              </a:pPr>
              <a:r>
                <a:rPr lang="en-US" sz="3200" dirty="0" smtClean="0">
                  <a:solidFill>
                    <a:schemeClr val="bg1"/>
                  </a:solidFill>
                  <a:cs typeface="David" pitchFamily="2" charset="-79"/>
                </a:rPr>
                <a:t>Nobody counts the number of ads you run; they just remember the impression you make.</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Bill </a:t>
              </a:r>
              <a:r>
                <a:rPr kumimoji="0" lang="en-US" sz="1800" b="0" i="1" u="none" strike="noStrike" kern="1200" cap="none" spc="0" normalizeH="0" baseline="0" noProof="0" dirty="0" err="1" smtClean="0">
                  <a:ln>
                    <a:noFill/>
                  </a:ln>
                  <a:solidFill>
                    <a:schemeClr val="bg1"/>
                  </a:solidFill>
                  <a:effectLst/>
                  <a:uLnTx/>
                  <a:uFillTx/>
                  <a:latin typeface="Verdana" pitchFamily="34" charset="0"/>
                  <a:ea typeface="+mn-ea"/>
                </a:rPr>
                <a:t>Bernbach</a:t>
              </a: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 </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Advertising Pioneer</a:t>
              </a:r>
              <a:r>
                <a:rPr kumimoji="0" lang="en-US" sz="1800" b="0" i="1" u="none" strike="noStrike" kern="1200" cap="none" spc="0" normalizeH="0" noProof="0" dirty="0" smtClean="0">
                  <a:ln>
                    <a:noFill/>
                  </a:ln>
                  <a:solidFill>
                    <a:schemeClr val="bg1"/>
                  </a:solidFill>
                  <a:effectLst/>
                  <a:uLnTx/>
                  <a:uFillTx/>
                  <a:latin typeface="Verdana" pitchFamily="34" charset="0"/>
                  <a:ea typeface="+mn-ea"/>
                </a:rPr>
                <a:t> &amp; Founder DDB</a:t>
              </a:r>
              <a:endParaRPr kumimoji="0" lang="en-US" sz="1800" b="0" i="1" u="none" strike="noStrike" kern="1200" cap="none" spc="0" normalizeH="0" baseline="0" noProof="0" dirty="0" smtClean="0">
                <a:ln>
                  <a:noFill/>
                </a:ln>
                <a:solidFill>
                  <a:schemeClr val="bg1"/>
                </a:solidFill>
                <a:effectLst/>
                <a:uLnTx/>
                <a:uFillTx/>
                <a:ea typeface="+mn-ea"/>
              </a:endParaRP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u="none" strike="noStrike" kern="1200" cap="none" spc="0" normalizeH="0" baseline="0" noProof="0" dirty="0">
                <a:ln>
                  <a:noFill/>
                </a:ln>
                <a:solidFill>
                  <a:schemeClr val="bg1"/>
                </a:solidFill>
                <a:effectLst/>
                <a:uLnTx/>
                <a:uFillTx/>
                <a:ea typeface="+mn-ea"/>
              </a:endParaRPr>
            </a:p>
          </p:txBody>
        </p:sp>
        <p:sp>
          <p:nvSpPr>
            <p:cNvPr id="11" name="TextBox 10"/>
            <p:cNvSpPr txBox="1"/>
            <p:nvPr/>
          </p:nvSpPr>
          <p:spPr>
            <a:xfrm>
              <a:off x="3498049" y="2094567"/>
              <a:ext cx="1058303" cy="2646878"/>
            </a:xfrm>
            <a:prstGeom prst="rect">
              <a:avLst/>
            </a:prstGeom>
            <a:noFill/>
          </p:spPr>
          <p:txBody>
            <a:bodyPr wrap="none" rtlCol="0">
              <a:spAutoFit/>
            </a:bodyPr>
            <a:lstStyle/>
            <a:p>
              <a:r>
                <a:rPr lang="en-US" sz="16600" dirty="0" smtClean="0">
                  <a:solidFill>
                    <a:schemeClr val="bg1"/>
                  </a:solidFill>
                  <a:latin typeface="Georgia" panose="02040502050405020303" pitchFamily="18" charset="0"/>
                </a:rPr>
                <a:t>“</a:t>
              </a:r>
              <a:endParaRPr lang="en-US" sz="16600" dirty="0">
                <a:solidFill>
                  <a:schemeClr val="bg1"/>
                </a:solidFill>
                <a:latin typeface="Georgia" panose="02040502050405020303" pitchFamily="18" charset="0"/>
              </a:endParaRPr>
            </a:p>
          </p:txBody>
        </p:sp>
      </p:grpSp>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1/20/16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3" name="Picture 2" descr="Amplified Digital Agency St. Louis"/>
          <p:cNvPicPr>
            <a:picLocks noChangeAspect="1" noChangeArrowheads="1"/>
          </p:cNvPicPr>
          <p:nvPr/>
        </p:nvPicPr>
        <p:blipFill>
          <a:blip r:embed="rId3" cstate="print"/>
          <a:stretch>
            <a:fillRect/>
          </a:stretch>
        </p:blipFill>
        <p:spPr bwMode="auto">
          <a:xfrm>
            <a:off x="6934200" y="534194"/>
            <a:ext cx="1965720" cy="712176"/>
          </a:xfrm>
          <a:prstGeom prst="rect">
            <a:avLst/>
          </a:prstGeom>
          <a:noFill/>
        </p:spPr>
      </p:pic>
    </p:spTree>
    <p:extLst>
      <p:ext uri="{BB962C8B-B14F-4D97-AF65-F5344CB8AC3E}">
        <p14:creationId xmlns:p14="http://schemas.microsoft.com/office/powerpoint/2010/main" val="1335823732"/>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Webinar Training Series</a:t>
            </a:r>
            <a:endParaRPr lang="en-US" dirty="0"/>
          </a:p>
        </p:txBody>
      </p:sp>
      <p:sp>
        <p:nvSpPr>
          <p:cNvPr id="3" name="Subtitle 2"/>
          <p:cNvSpPr>
            <a:spLocks noGrp="1"/>
          </p:cNvSpPr>
          <p:nvPr>
            <p:ph type="subTitle" idx="1"/>
          </p:nvPr>
        </p:nvSpPr>
        <p:spPr/>
        <p:txBody>
          <a:bodyPr/>
          <a:lstStyle/>
          <a:p>
            <a:r>
              <a:rPr lang="en-US" dirty="0" smtClean="0"/>
              <a:t>Search Data Page </a:t>
            </a:r>
            <a:endParaRPr lang="en-US" dirty="0"/>
          </a:p>
        </p:txBody>
      </p:sp>
    </p:spTree>
    <p:extLst>
      <p:ext uri="{BB962C8B-B14F-4D97-AF65-F5344CB8AC3E}">
        <p14:creationId xmlns:p14="http://schemas.microsoft.com/office/powerpoint/2010/main" val="7720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469900"/>
            <a:ext cx="9144000" cy="5899094"/>
          </a:xfrm>
          <a:prstGeom prst="rect">
            <a:avLst/>
          </a:prstGeom>
        </p:spPr>
      </p:pic>
    </p:spTree>
    <p:extLst>
      <p:ext uri="{BB962C8B-B14F-4D97-AF65-F5344CB8AC3E}">
        <p14:creationId xmlns:p14="http://schemas.microsoft.com/office/powerpoint/2010/main" val="1718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68213" y="776585"/>
            <a:ext cx="8986142" cy="1251768"/>
          </a:xfrm>
          <a:prstGeom prst="rect">
            <a:avLst/>
          </a:prstGeom>
        </p:spPr>
      </p:pic>
      <p:pic>
        <p:nvPicPr>
          <p:cNvPr id="3" name="Picture 2"/>
          <p:cNvPicPr>
            <a:picLocks noChangeAspect="1"/>
          </p:cNvPicPr>
          <p:nvPr/>
        </p:nvPicPr>
        <p:blipFill>
          <a:blip r:embed="rId4"/>
          <a:stretch>
            <a:fillRect/>
          </a:stretch>
        </p:blipFill>
        <p:spPr>
          <a:xfrm>
            <a:off x="89648" y="2028353"/>
            <a:ext cx="8964706" cy="4037616"/>
          </a:xfrm>
          <a:prstGeom prst="rect">
            <a:avLst/>
          </a:prstGeom>
        </p:spPr>
      </p:pic>
      <p:sp>
        <p:nvSpPr>
          <p:cNvPr id="23" name="Oval 22"/>
          <p:cNvSpPr/>
          <p:nvPr/>
        </p:nvSpPr>
        <p:spPr>
          <a:xfrm>
            <a:off x="3508690" y="1555066"/>
            <a:ext cx="719376" cy="61726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grpSp>
        <p:nvGrpSpPr>
          <p:cNvPr id="39" name="Group 38"/>
          <p:cNvGrpSpPr/>
          <p:nvPr/>
        </p:nvGrpSpPr>
        <p:grpSpPr>
          <a:xfrm>
            <a:off x="3129158" y="1570007"/>
            <a:ext cx="3748500" cy="179588"/>
            <a:chOff x="3069393" y="1654772"/>
            <a:chExt cx="3748500" cy="179588"/>
          </a:xfrm>
        </p:grpSpPr>
        <p:cxnSp>
          <p:nvCxnSpPr>
            <p:cNvPr id="32" name="Straight Connector 31"/>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596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519" y="0"/>
            <a:ext cx="7190433" cy="1032125"/>
          </a:xfrm>
          <a:prstGeom prst="rect">
            <a:avLst/>
          </a:prstGeom>
        </p:spPr>
      </p:pic>
      <p:pic>
        <p:nvPicPr>
          <p:cNvPr id="3" name="Picture 2"/>
          <p:cNvPicPr>
            <a:picLocks noChangeAspect="1"/>
          </p:cNvPicPr>
          <p:nvPr/>
        </p:nvPicPr>
        <p:blipFill>
          <a:blip r:embed="rId4"/>
          <a:stretch>
            <a:fillRect/>
          </a:stretch>
        </p:blipFill>
        <p:spPr>
          <a:xfrm>
            <a:off x="881519" y="1010617"/>
            <a:ext cx="7190434" cy="3935143"/>
          </a:xfrm>
          <a:prstGeom prst="rect">
            <a:avLst/>
          </a:prstGeom>
        </p:spPr>
      </p:pic>
      <p:pic>
        <p:nvPicPr>
          <p:cNvPr id="5" name="Picture 4"/>
          <p:cNvPicPr>
            <a:picLocks noChangeAspect="1"/>
          </p:cNvPicPr>
          <p:nvPr/>
        </p:nvPicPr>
        <p:blipFill rotWithShape="1">
          <a:blip r:embed="rId5"/>
          <a:srcRect b="10593"/>
          <a:stretch/>
        </p:blipFill>
        <p:spPr>
          <a:xfrm>
            <a:off x="875027" y="4930819"/>
            <a:ext cx="7196926" cy="1912231"/>
          </a:xfrm>
          <a:prstGeom prst="rect">
            <a:avLst/>
          </a:prstGeom>
        </p:spPr>
      </p:pic>
      <p:sp>
        <p:nvSpPr>
          <p:cNvPr id="6" name="Oval 5"/>
          <p:cNvSpPr/>
          <p:nvPr/>
        </p:nvSpPr>
        <p:spPr>
          <a:xfrm>
            <a:off x="2365690" y="924388"/>
            <a:ext cx="936310" cy="80598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Oval 6"/>
          <p:cNvSpPr/>
          <p:nvPr/>
        </p:nvSpPr>
        <p:spPr>
          <a:xfrm>
            <a:off x="3486150" y="924388"/>
            <a:ext cx="936310" cy="80598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8" name="Oval 7"/>
          <p:cNvSpPr/>
          <p:nvPr/>
        </p:nvSpPr>
        <p:spPr>
          <a:xfrm>
            <a:off x="4558985" y="908513"/>
            <a:ext cx="936310" cy="80598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9" name="Oval 8"/>
          <p:cNvSpPr/>
          <p:nvPr/>
        </p:nvSpPr>
        <p:spPr>
          <a:xfrm>
            <a:off x="5695320" y="908513"/>
            <a:ext cx="936310" cy="80598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0" name="Oval 9"/>
          <p:cNvSpPr/>
          <p:nvPr/>
        </p:nvSpPr>
        <p:spPr>
          <a:xfrm>
            <a:off x="6795785" y="924388"/>
            <a:ext cx="936310" cy="80598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1" name="Oval 10"/>
          <p:cNvSpPr/>
          <p:nvPr/>
        </p:nvSpPr>
        <p:spPr>
          <a:xfrm>
            <a:off x="3632200" y="1527406"/>
            <a:ext cx="1720220" cy="61571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pic>
        <p:nvPicPr>
          <p:cNvPr id="14" name="Picture 13"/>
          <p:cNvPicPr>
            <a:picLocks noChangeAspect="1"/>
          </p:cNvPicPr>
          <p:nvPr/>
        </p:nvPicPr>
        <p:blipFill>
          <a:blip r:embed="rId6"/>
          <a:stretch>
            <a:fillRect/>
          </a:stretch>
        </p:blipFill>
        <p:spPr>
          <a:xfrm>
            <a:off x="5048249" y="2381250"/>
            <a:ext cx="694695" cy="338875"/>
          </a:xfrm>
          <a:prstGeom prst="rect">
            <a:avLst/>
          </a:prstGeom>
        </p:spPr>
      </p:pic>
      <p:pic>
        <p:nvPicPr>
          <p:cNvPr id="16" name="Picture 15"/>
          <p:cNvPicPr>
            <a:picLocks noChangeAspect="1"/>
          </p:cNvPicPr>
          <p:nvPr/>
        </p:nvPicPr>
        <p:blipFill>
          <a:blip r:embed="rId7"/>
          <a:stretch>
            <a:fillRect/>
          </a:stretch>
        </p:blipFill>
        <p:spPr>
          <a:xfrm>
            <a:off x="5365749" y="2006600"/>
            <a:ext cx="1460501" cy="1638020"/>
          </a:xfrm>
          <a:prstGeom prst="rect">
            <a:avLst/>
          </a:prstGeom>
        </p:spPr>
      </p:pic>
      <p:grpSp>
        <p:nvGrpSpPr>
          <p:cNvPr id="42" name="Group 41"/>
          <p:cNvGrpSpPr/>
          <p:nvPr/>
        </p:nvGrpSpPr>
        <p:grpSpPr>
          <a:xfrm>
            <a:off x="888116" y="4128980"/>
            <a:ext cx="7189084" cy="833491"/>
            <a:chOff x="0" y="4908258"/>
            <a:chExt cx="9144000" cy="818847"/>
          </a:xfrm>
        </p:grpSpPr>
        <p:pic>
          <p:nvPicPr>
            <p:cNvPr id="45" name="Picture 44"/>
            <p:cNvPicPr>
              <a:picLocks noChangeAspect="1"/>
            </p:cNvPicPr>
            <p:nvPr/>
          </p:nvPicPr>
          <p:blipFill rotWithShape="1">
            <a:blip r:embed="rId8"/>
            <a:srcRect t="87603"/>
            <a:stretch/>
          </p:blipFill>
          <p:spPr>
            <a:xfrm>
              <a:off x="0" y="5106704"/>
              <a:ext cx="9144000" cy="620401"/>
            </a:xfrm>
            <a:prstGeom prst="rect">
              <a:avLst/>
            </a:prstGeom>
          </p:spPr>
        </p:pic>
        <p:pic>
          <p:nvPicPr>
            <p:cNvPr id="46" name="Picture 45"/>
            <p:cNvPicPr>
              <a:picLocks noChangeAspect="1"/>
            </p:cNvPicPr>
            <p:nvPr/>
          </p:nvPicPr>
          <p:blipFill rotWithShape="1">
            <a:blip r:embed="rId8"/>
            <a:srcRect t="79809" b="15168"/>
            <a:stretch/>
          </p:blipFill>
          <p:spPr>
            <a:xfrm>
              <a:off x="0" y="4908258"/>
              <a:ext cx="9144000" cy="251366"/>
            </a:xfrm>
            <a:prstGeom prst="rect">
              <a:avLst/>
            </a:prstGeom>
          </p:spPr>
        </p:pic>
      </p:grpSp>
      <p:pic>
        <p:nvPicPr>
          <p:cNvPr id="17" name="Picture 16"/>
          <p:cNvPicPr>
            <a:picLocks noChangeAspect="1"/>
          </p:cNvPicPr>
          <p:nvPr/>
        </p:nvPicPr>
        <p:blipFill>
          <a:blip r:embed="rId9"/>
          <a:stretch>
            <a:fillRect/>
          </a:stretch>
        </p:blipFill>
        <p:spPr>
          <a:xfrm>
            <a:off x="1147872" y="1617135"/>
            <a:ext cx="6677748" cy="2506157"/>
          </a:xfrm>
          <a:prstGeom prst="rect">
            <a:avLst/>
          </a:prstGeom>
        </p:spPr>
      </p:pic>
      <p:sp>
        <p:nvSpPr>
          <p:cNvPr id="18" name="Right Arrow 17"/>
          <p:cNvSpPr/>
          <p:nvPr/>
        </p:nvSpPr>
        <p:spPr>
          <a:xfrm rot="1936578">
            <a:off x="6602414" y="1780483"/>
            <a:ext cx="609208" cy="384780"/>
          </a:xfrm>
          <a:prstGeom prst="right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sp>
        <p:nvSpPr>
          <p:cNvPr id="22" name="Oval 21"/>
          <p:cNvSpPr/>
          <p:nvPr/>
        </p:nvSpPr>
        <p:spPr>
          <a:xfrm>
            <a:off x="983119" y="4331667"/>
            <a:ext cx="731876" cy="255877"/>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4" name="5-Point Star 23"/>
          <p:cNvSpPr/>
          <p:nvPr/>
        </p:nvSpPr>
        <p:spPr>
          <a:xfrm>
            <a:off x="2678108" y="3829871"/>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3782921" y="384658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4885820" y="384658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5990633" y="384658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7088155" y="384658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rot="16200000">
            <a:off x="206128" y="5551916"/>
            <a:ext cx="1471471" cy="426278"/>
            <a:chOff x="3069393" y="1654772"/>
            <a:chExt cx="3748500" cy="179588"/>
          </a:xfrm>
        </p:grpSpPr>
        <p:cxnSp>
          <p:nvCxnSpPr>
            <p:cNvPr id="34" name="Straight Connector 33"/>
            <p:cNvCxnSpPr/>
            <p:nvPr/>
          </p:nvCxnSpPr>
          <p:spPr>
            <a:xfrm flipV="1">
              <a:off x="3069393" y="1659652"/>
              <a:ext cx="0" cy="174708"/>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069393" y="1654772"/>
              <a:ext cx="3748500" cy="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817893" y="1659653"/>
              <a:ext cx="0" cy="174707"/>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grpSp>
      <p:sp>
        <p:nvSpPr>
          <p:cNvPr id="37" name="5-Point Star 36"/>
          <p:cNvSpPr/>
          <p:nvPr/>
        </p:nvSpPr>
        <p:spPr>
          <a:xfrm>
            <a:off x="5418087" y="4647879"/>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6004893" y="4647022"/>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6517590" y="4652338"/>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6904154" y="4641249"/>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7381411" y="4633500"/>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p:cNvSpPr/>
          <p:nvPr/>
        </p:nvSpPr>
        <p:spPr>
          <a:xfrm rot="1936578">
            <a:off x="6783551" y="6400898"/>
            <a:ext cx="609208" cy="384780"/>
          </a:xfrm>
          <a:prstGeom prst="right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sp>
        <p:nvSpPr>
          <p:cNvPr id="44" name="5-Point Star 43"/>
          <p:cNvSpPr/>
          <p:nvPr/>
        </p:nvSpPr>
        <p:spPr>
          <a:xfrm>
            <a:off x="4171224" y="545053"/>
            <a:ext cx="1693477" cy="1450048"/>
          </a:xfrm>
          <a:prstGeom prst="star5">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Tree>
    <p:extLst>
      <p:ext uri="{BB962C8B-B14F-4D97-AF65-F5344CB8AC3E}">
        <p14:creationId xmlns:p14="http://schemas.microsoft.com/office/powerpoint/2010/main" val="9994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4"/>
                                        </p:tgtEl>
                                        <p:attrNameLst>
                                          <p:attrName>style.visibility</p:attrName>
                                        </p:attrNameLst>
                                      </p:cBhvr>
                                      <p:to>
                                        <p:strVal val="hidden"/>
                                      </p:to>
                                    </p:set>
                                  </p:childTnLst>
                                </p:cTn>
                              </p:par>
                              <p:par>
                                <p:cTn id="60" presetID="3" presetClass="entr" presetSubtype="1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par>
                          <p:cTn id="63" fill="hold">
                            <p:stCondLst>
                              <p:cond delay="500"/>
                            </p:stCondLst>
                            <p:childTnLst>
                              <p:par>
                                <p:cTn id="64" presetID="1" presetClass="exit" presetSubtype="0" fill="hold" nodeType="afterEffect">
                                  <p:stCondLst>
                                    <p:cond delay="10000"/>
                                  </p:stCondLst>
                                  <p:childTnLst>
                                    <p:set>
                                      <p:cBhvr>
                                        <p:cTn id="65" dur="1" fill="hold">
                                          <p:stCondLst>
                                            <p:cond delay="0"/>
                                          </p:stCondLst>
                                        </p:cTn>
                                        <p:tgtEl>
                                          <p:spTgt spid="16"/>
                                        </p:tgtEl>
                                        <p:attrNameLst>
                                          <p:attrName>style.visibility</p:attrName>
                                        </p:attrNameLst>
                                      </p:cBhvr>
                                      <p:to>
                                        <p:strVal val="hidden"/>
                                      </p:to>
                                    </p:set>
                                  </p:childTnLst>
                                </p:cTn>
                              </p:par>
                              <p:par>
                                <p:cTn id="66" presetID="9"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dissolve">
                                      <p:cBhvr>
                                        <p:cTn id="73" dur="500"/>
                                        <p:tgtEl>
                                          <p:spTgt spid="18"/>
                                        </p:tgtEl>
                                      </p:cBhvr>
                                    </p:animEffect>
                                  </p:childTnLst>
                                </p:cTn>
                              </p:par>
                              <p:par>
                                <p:cTn id="74" presetID="35" presetClass="emph" presetSubtype="0" repeatCount="3000" fill="hold" grpId="1" nodeType="withEffect">
                                  <p:stCondLst>
                                    <p:cond delay="0"/>
                                  </p:stCondLst>
                                  <p:childTnLst>
                                    <p:anim calcmode="discrete" valueType="str">
                                      <p:cBhvr>
                                        <p:cTn id="75"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nodeType="clickEffect">
                                  <p:stCondLst>
                                    <p:cond delay="0"/>
                                  </p:stCondLst>
                                  <p:childTnLst>
                                    <p:animEffect transition="out" filter="dissolve">
                                      <p:cBhvr>
                                        <p:cTn id="79" dur="1000"/>
                                        <p:tgtEl>
                                          <p:spTgt spid="17"/>
                                        </p:tgtEl>
                                      </p:cBhvr>
                                    </p:animEffect>
                                    <p:set>
                                      <p:cBhvr>
                                        <p:cTn id="80" dur="1" fill="hold">
                                          <p:stCondLst>
                                            <p:cond delay="999"/>
                                          </p:stCondLst>
                                        </p:cTn>
                                        <p:tgtEl>
                                          <p:spTgt spid="17"/>
                                        </p:tgtEl>
                                        <p:attrNameLst>
                                          <p:attrName>style.visibility</p:attrName>
                                        </p:attrNameLst>
                                      </p:cBhvr>
                                      <p:to>
                                        <p:strVal val="hidden"/>
                                      </p:to>
                                    </p:set>
                                  </p:childTnLst>
                                </p:cTn>
                              </p:par>
                              <p:par>
                                <p:cTn id="81" presetID="9" presetClass="exit" presetSubtype="0" fill="hold" grpId="2" nodeType="withEffect">
                                  <p:stCondLst>
                                    <p:cond delay="0"/>
                                  </p:stCondLst>
                                  <p:childTnLst>
                                    <p:animEffect transition="out" filter="dissolv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dissolve">
                                      <p:cBhvr>
                                        <p:cTn id="94" dur="500"/>
                                        <p:tgtEl>
                                          <p:spTgt spid="2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dissolv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2" nodeType="clickEffect">
                                  <p:stCondLst>
                                    <p:cond delay="0"/>
                                  </p:stCondLst>
                                  <p:childTnLst>
                                    <p:animEffect transition="out" filter="dissolv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par>
                                <p:cTn id="103" presetID="9" presetClass="exit" presetSubtype="0" fill="hold" grpId="2" nodeType="withEffect">
                                  <p:stCondLst>
                                    <p:cond delay="0"/>
                                  </p:stCondLst>
                                  <p:childTnLst>
                                    <p:animEffect transition="out" filter="dissolve">
                                      <p:cBhvr>
                                        <p:cTn id="104" dur="500"/>
                                        <p:tgtEl>
                                          <p:spTgt spid="24"/>
                                        </p:tgtEl>
                                      </p:cBhvr>
                                    </p:animEffect>
                                    <p:set>
                                      <p:cBhvr>
                                        <p:cTn id="105" dur="1" fill="hold">
                                          <p:stCondLst>
                                            <p:cond delay="499"/>
                                          </p:stCondLst>
                                        </p:cTn>
                                        <p:tgtEl>
                                          <p:spTgt spid="24"/>
                                        </p:tgtEl>
                                        <p:attrNameLst>
                                          <p:attrName>style.visibility</p:attrName>
                                        </p:attrNameLst>
                                      </p:cBhvr>
                                      <p:to>
                                        <p:strVal val="hidden"/>
                                      </p:to>
                                    </p:set>
                                  </p:childTnLst>
                                </p:cTn>
                              </p:par>
                              <p:par>
                                <p:cTn id="106" presetID="9" presetClass="exit" presetSubtype="0" fill="hold" grpId="2" nodeType="withEffect">
                                  <p:stCondLst>
                                    <p:cond delay="0"/>
                                  </p:stCondLst>
                                  <p:childTnLst>
                                    <p:animEffect transition="out" filter="dissolve">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9"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dissolv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grpId="2" nodeType="clickEffect">
                                  <p:stCondLst>
                                    <p:cond delay="0"/>
                                  </p:stCondLst>
                                  <p:childTnLst>
                                    <p:animEffect transition="out" filter="dissolve">
                                      <p:cBhvr>
                                        <p:cTn id="115" dur="500"/>
                                        <p:tgtEl>
                                          <p:spTgt spid="27"/>
                                        </p:tgtEl>
                                      </p:cBhvr>
                                    </p:animEffect>
                                    <p:set>
                                      <p:cBhvr>
                                        <p:cTn id="116" dur="1" fill="hold">
                                          <p:stCondLst>
                                            <p:cond delay="499"/>
                                          </p:stCondLst>
                                        </p:cTn>
                                        <p:tgtEl>
                                          <p:spTgt spid="27"/>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dissolve">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grpId="2" nodeType="clickEffect">
                                  <p:stCondLst>
                                    <p:cond delay="0"/>
                                  </p:stCondLst>
                                  <p:childTnLst>
                                    <p:animEffect transition="out" filter="dissolve">
                                      <p:cBhvr>
                                        <p:cTn id="123" dur="500"/>
                                        <p:tgtEl>
                                          <p:spTgt spid="28"/>
                                        </p:tgtEl>
                                      </p:cBhvr>
                                    </p:animEffect>
                                    <p:set>
                                      <p:cBhvr>
                                        <p:cTn id="124" dur="1" fill="hold">
                                          <p:stCondLst>
                                            <p:cond delay="499"/>
                                          </p:stCondLst>
                                        </p:cTn>
                                        <p:tgtEl>
                                          <p:spTgt spid="28"/>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dissolv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dissolve">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xit" presetSubtype="0" fill="hold" grpId="1" nodeType="clickEffect">
                                  <p:stCondLst>
                                    <p:cond delay="0"/>
                                  </p:stCondLst>
                                  <p:childTnLst>
                                    <p:animEffect transition="out" filter="dissolve">
                                      <p:cBhvr>
                                        <p:cTn id="141" dur="500"/>
                                        <p:tgtEl>
                                          <p:spTgt spid="37"/>
                                        </p:tgtEl>
                                      </p:cBhvr>
                                    </p:animEffect>
                                    <p:set>
                                      <p:cBhvr>
                                        <p:cTn id="142" dur="1" fill="hold">
                                          <p:stCondLst>
                                            <p:cond delay="499"/>
                                          </p:stCondLst>
                                        </p:cTn>
                                        <p:tgtEl>
                                          <p:spTgt spid="37"/>
                                        </p:tgtEl>
                                        <p:attrNameLst>
                                          <p:attrName>style.visibility</p:attrName>
                                        </p:attrNameLst>
                                      </p:cBhvr>
                                      <p:to>
                                        <p:strVal val="hidden"/>
                                      </p:to>
                                    </p:set>
                                  </p:childTnLst>
                                </p:cTn>
                              </p:par>
                              <p:par>
                                <p:cTn id="143" presetID="9" presetClass="entr" presetSubtype="0"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dissolve">
                                      <p:cBhvr>
                                        <p:cTn id="145" dur="500"/>
                                        <p:tgtEl>
                                          <p:spTgt spid="38"/>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xit" presetSubtype="0" fill="hold" grpId="1" nodeType="clickEffect">
                                  <p:stCondLst>
                                    <p:cond delay="0"/>
                                  </p:stCondLst>
                                  <p:childTnLst>
                                    <p:animEffect transition="out" filter="dissolve">
                                      <p:cBhvr>
                                        <p:cTn id="149" dur="500"/>
                                        <p:tgtEl>
                                          <p:spTgt spid="38"/>
                                        </p:tgtEl>
                                      </p:cBhvr>
                                    </p:animEffect>
                                    <p:set>
                                      <p:cBhvr>
                                        <p:cTn id="150" dur="1" fill="hold">
                                          <p:stCondLst>
                                            <p:cond delay="499"/>
                                          </p:stCondLst>
                                        </p:cTn>
                                        <p:tgtEl>
                                          <p:spTgt spid="38"/>
                                        </p:tgtEl>
                                        <p:attrNameLst>
                                          <p:attrName>style.visibility</p:attrName>
                                        </p:attrNameLst>
                                      </p:cBhvr>
                                      <p:to>
                                        <p:strVal val="hidden"/>
                                      </p:to>
                                    </p:set>
                                  </p:childTnLst>
                                </p:cTn>
                              </p:par>
                              <p:par>
                                <p:cTn id="151" presetID="9" presetClass="entr" presetSubtype="0" fill="hold" grpId="0" nodeType="with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dissolve">
                                      <p:cBhvr>
                                        <p:cTn id="153" dur="500"/>
                                        <p:tgtEl>
                                          <p:spTgt spid="39"/>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xit" presetSubtype="0" fill="hold" grpId="1" nodeType="clickEffect">
                                  <p:stCondLst>
                                    <p:cond delay="0"/>
                                  </p:stCondLst>
                                  <p:childTnLst>
                                    <p:animEffect transition="out" filter="dissolve">
                                      <p:cBhvr>
                                        <p:cTn id="157" dur="500"/>
                                        <p:tgtEl>
                                          <p:spTgt spid="39"/>
                                        </p:tgtEl>
                                      </p:cBhvr>
                                    </p:animEffect>
                                    <p:set>
                                      <p:cBhvr>
                                        <p:cTn id="158" dur="1" fill="hold">
                                          <p:stCondLst>
                                            <p:cond delay="499"/>
                                          </p:stCondLst>
                                        </p:cTn>
                                        <p:tgtEl>
                                          <p:spTgt spid="39"/>
                                        </p:tgtEl>
                                        <p:attrNameLst>
                                          <p:attrName>style.visibility</p:attrName>
                                        </p:attrNameLst>
                                      </p:cBhvr>
                                      <p:to>
                                        <p:strVal val="hidden"/>
                                      </p:to>
                                    </p:set>
                                  </p:childTnLst>
                                </p:cTn>
                              </p:par>
                              <p:par>
                                <p:cTn id="159" presetID="9"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dissolve">
                                      <p:cBhvr>
                                        <p:cTn id="161" dur="500"/>
                                        <p:tgtEl>
                                          <p:spTgt spid="40"/>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xit" presetSubtype="0" fill="hold" grpId="1" nodeType="clickEffect">
                                  <p:stCondLst>
                                    <p:cond delay="0"/>
                                  </p:stCondLst>
                                  <p:childTnLst>
                                    <p:animEffect transition="out" filter="dissolve">
                                      <p:cBhvr>
                                        <p:cTn id="165" dur="500"/>
                                        <p:tgtEl>
                                          <p:spTgt spid="40"/>
                                        </p:tgtEl>
                                      </p:cBhvr>
                                    </p:animEffect>
                                    <p:set>
                                      <p:cBhvr>
                                        <p:cTn id="166" dur="1" fill="hold">
                                          <p:stCondLst>
                                            <p:cond delay="499"/>
                                          </p:stCondLst>
                                        </p:cTn>
                                        <p:tgtEl>
                                          <p:spTgt spid="40"/>
                                        </p:tgtEl>
                                        <p:attrNameLst>
                                          <p:attrName>style.visibility</p:attrName>
                                        </p:attrNameLst>
                                      </p:cBhvr>
                                      <p:to>
                                        <p:strVal val="hidden"/>
                                      </p:to>
                                    </p:set>
                                  </p:childTnLst>
                                </p:cTn>
                              </p:par>
                              <p:par>
                                <p:cTn id="167" presetID="9" presetClass="entr" presetSubtype="0" fill="hold" grpId="0" nodeType="withEffect">
                                  <p:stCondLst>
                                    <p:cond delay="0"/>
                                  </p:stCondLst>
                                  <p:childTnLst>
                                    <p:set>
                                      <p:cBhvr>
                                        <p:cTn id="168" dur="1" fill="hold">
                                          <p:stCondLst>
                                            <p:cond delay="0"/>
                                          </p:stCondLst>
                                        </p:cTn>
                                        <p:tgtEl>
                                          <p:spTgt spid="41"/>
                                        </p:tgtEl>
                                        <p:attrNameLst>
                                          <p:attrName>style.visibility</p:attrName>
                                        </p:attrNameLst>
                                      </p:cBhvr>
                                      <p:to>
                                        <p:strVal val="visible"/>
                                      </p:to>
                                    </p:set>
                                    <p:animEffect transition="in" filter="dissolve">
                                      <p:cBhvr>
                                        <p:cTn id="169" dur="500"/>
                                        <p:tgtEl>
                                          <p:spTgt spid="41"/>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xit" presetSubtype="0" fill="hold" grpId="1" nodeType="clickEffect">
                                  <p:stCondLst>
                                    <p:cond delay="0"/>
                                  </p:stCondLst>
                                  <p:childTnLst>
                                    <p:animEffect transition="out" filter="dissolve">
                                      <p:cBhvr>
                                        <p:cTn id="173" dur="500"/>
                                        <p:tgtEl>
                                          <p:spTgt spid="41"/>
                                        </p:tgtEl>
                                      </p:cBhvr>
                                    </p:animEffect>
                                    <p:set>
                                      <p:cBhvr>
                                        <p:cTn id="174" dur="1" fill="hold">
                                          <p:stCondLst>
                                            <p:cond delay="499"/>
                                          </p:stCondLst>
                                        </p:cTn>
                                        <p:tgtEl>
                                          <p:spTgt spid="41"/>
                                        </p:tgtEl>
                                        <p:attrNameLst>
                                          <p:attrName>style.visibility</p:attrName>
                                        </p:attrNameLst>
                                      </p:cBhvr>
                                      <p:to>
                                        <p:strVal val="hidden"/>
                                      </p:to>
                                    </p:set>
                                  </p:childTnLst>
                                </p:cTn>
                              </p:par>
                              <p:par>
                                <p:cTn id="175" presetID="9" presetClass="exit" presetSubtype="0" fill="hold" nodeType="withEffect">
                                  <p:stCondLst>
                                    <p:cond delay="0"/>
                                  </p:stCondLst>
                                  <p:childTnLst>
                                    <p:animEffect transition="out" filter="dissolve">
                                      <p:cBhvr>
                                        <p:cTn id="176" dur="500"/>
                                        <p:tgtEl>
                                          <p:spTgt spid="33"/>
                                        </p:tgtEl>
                                      </p:cBhvr>
                                    </p:animEffect>
                                    <p:set>
                                      <p:cBhvr>
                                        <p:cTn id="177" dur="1" fill="hold">
                                          <p:stCondLst>
                                            <p:cond delay="499"/>
                                          </p:stCondLst>
                                        </p:cTn>
                                        <p:tgtEl>
                                          <p:spTgt spid="33"/>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dissolve">
                                      <p:cBhvr>
                                        <p:cTn id="182" dur="500"/>
                                        <p:tgtEl>
                                          <p:spTgt spid="43"/>
                                        </p:tgtEl>
                                      </p:cBhvr>
                                    </p:animEffect>
                                  </p:childTnLst>
                                </p:cTn>
                              </p:par>
                              <p:par>
                                <p:cTn id="183" presetID="35" presetClass="emph" presetSubtype="0" repeatCount="3000" fill="hold" grpId="1" nodeType="withEffect">
                                  <p:stCondLst>
                                    <p:cond delay="0"/>
                                  </p:stCondLst>
                                  <p:childTnLst>
                                    <p:anim calcmode="discrete" valueType="str">
                                      <p:cBhvr>
                                        <p:cTn id="184" dur="5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185" fill="hold">
                      <p:stCondLst>
                        <p:cond delay="indefinite"/>
                      </p:stCondLst>
                      <p:childTnLst>
                        <p:par>
                          <p:cTn id="186" fill="hold">
                            <p:stCondLst>
                              <p:cond delay="0"/>
                            </p:stCondLst>
                            <p:childTnLst>
                              <p:par>
                                <p:cTn id="187" presetID="9" presetClass="exit" presetSubtype="0" fill="hold" grpId="2" nodeType="clickEffect">
                                  <p:stCondLst>
                                    <p:cond delay="0"/>
                                  </p:stCondLst>
                                  <p:childTnLst>
                                    <p:animEffect transition="out" filter="dissolve">
                                      <p:cBhvr>
                                        <p:cTn id="188" dur="500"/>
                                        <p:tgtEl>
                                          <p:spTgt spid="43"/>
                                        </p:tgtEl>
                                      </p:cBhvr>
                                    </p:animEffect>
                                    <p:set>
                                      <p:cBhvr>
                                        <p:cTn id="189" dur="1" fill="hold">
                                          <p:stCondLst>
                                            <p:cond delay="499"/>
                                          </p:stCondLst>
                                        </p:cTn>
                                        <p:tgtEl>
                                          <p:spTgt spid="43"/>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53" presetClass="entr" presetSubtype="16" fill="hold" grpId="0" nodeType="clickEffect">
                                  <p:stCondLst>
                                    <p:cond delay="0"/>
                                  </p:stCondLst>
                                  <p:childTnLst>
                                    <p:set>
                                      <p:cBhvr>
                                        <p:cTn id="193" dur="1" fill="hold">
                                          <p:stCondLst>
                                            <p:cond delay="0"/>
                                          </p:stCondLst>
                                        </p:cTn>
                                        <p:tgtEl>
                                          <p:spTgt spid="44"/>
                                        </p:tgtEl>
                                        <p:attrNameLst>
                                          <p:attrName>style.visibility</p:attrName>
                                        </p:attrNameLst>
                                      </p:cBhvr>
                                      <p:to>
                                        <p:strVal val="visible"/>
                                      </p:to>
                                    </p:set>
                                    <p:anim calcmode="lin" valueType="num">
                                      <p:cBhvr>
                                        <p:cTn id="194" dur="500" fill="hold"/>
                                        <p:tgtEl>
                                          <p:spTgt spid="44"/>
                                        </p:tgtEl>
                                        <p:attrNameLst>
                                          <p:attrName>ppt_w</p:attrName>
                                        </p:attrNameLst>
                                      </p:cBhvr>
                                      <p:tavLst>
                                        <p:tav tm="0">
                                          <p:val>
                                            <p:fltVal val="0"/>
                                          </p:val>
                                        </p:tav>
                                        <p:tav tm="100000">
                                          <p:val>
                                            <p:strVal val="#ppt_w"/>
                                          </p:val>
                                        </p:tav>
                                      </p:tavLst>
                                    </p:anim>
                                    <p:anim calcmode="lin" valueType="num">
                                      <p:cBhvr>
                                        <p:cTn id="195" dur="500" fill="hold"/>
                                        <p:tgtEl>
                                          <p:spTgt spid="44"/>
                                        </p:tgtEl>
                                        <p:attrNameLst>
                                          <p:attrName>ppt_h</p:attrName>
                                        </p:attrNameLst>
                                      </p:cBhvr>
                                      <p:tavLst>
                                        <p:tav tm="0">
                                          <p:val>
                                            <p:fltVal val="0"/>
                                          </p:val>
                                        </p:tav>
                                        <p:tav tm="100000">
                                          <p:val>
                                            <p:strVal val="#ppt_h"/>
                                          </p:val>
                                        </p:tav>
                                      </p:tavLst>
                                    </p:anim>
                                    <p:animEffect transition="in" filter="fade">
                                      <p:cBhvr>
                                        <p:cTn id="196" dur="500"/>
                                        <p:tgtEl>
                                          <p:spTgt spid="44"/>
                                        </p:tgtEl>
                                      </p:cBhvr>
                                    </p:animEffect>
                                  </p:childTnLst>
                                </p:cTn>
                              </p:par>
                            </p:childTnLst>
                          </p:cTn>
                        </p:par>
                      </p:childTnLst>
                    </p:cTn>
                  </p:par>
                  <p:par>
                    <p:cTn id="197" fill="hold">
                      <p:stCondLst>
                        <p:cond delay="indefinite"/>
                      </p:stCondLst>
                      <p:childTnLst>
                        <p:par>
                          <p:cTn id="198" fill="hold">
                            <p:stCondLst>
                              <p:cond delay="0"/>
                            </p:stCondLst>
                            <p:childTnLst>
                              <p:par>
                                <p:cTn id="199" presetID="53" presetClass="exit" presetSubtype="32" fill="hold" grpId="1" nodeType="clickEffect">
                                  <p:stCondLst>
                                    <p:cond delay="0"/>
                                  </p:stCondLst>
                                  <p:childTnLst>
                                    <p:anim calcmode="lin" valueType="num">
                                      <p:cBhvr>
                                        <p:cTn id="200" dur="500"/>
                                        <p:tgtEl>
                                          <p:spTgt spid="44"/>
                                        </p:tgtEl>
                                        <p:attrNameLst>
                                          <p:attrName>ppt_w</p:attrName>
                                        </p:attrNameLst>
                                      </p:cBhvr>
                                      <p:tavLst>
                                        <p:tav tm="0">
                                          <p:val>
                                            <p:strVal val="ppt_w"/>
                                          </p:val>
                                        </p:tav>
                                        <p:tav tm="100000">
                                          <p:val>
                                            <p:fltVal val="0"/>
                                          </p:val>
                                        </p:tav>
                                      </p:tavLst>
                                    </p:anim>
                                    <p:anim calcmode="lin" valueType="num">
                                      <p:cBhvr>
                                        <p:cTn id="201" dur="500"/>
                                        <p:tgtEl>
                                          <p:spTgt spid="44"/>
                                        </p:tgtEl>
                                        <p:attrNameLst>
                                          <p:attrName>ppt_h</p:attrName>
                                        </p:attrNameLst>
                                      </p:cBhvr>
                                      <p:tavLst>
                                        <p:tav tm="0">
                                          <p:val>
                                            <p:strVal val="ppt_h"/>
                                          </p:val>
                                        </p:tav>
                                        <p:tav tm="100000">
                                          <p:val>
                                            <p:fltVal val="0"/>
                                          </p:val>
                                        </p:tav>
                                      </p:tavLst>
                                    </p:anim>
                                    <p:animEffect transition="out" filter="fade">
                                      <p:cBhvr>
                                        <p:cTn id="202" dur="500"/>
                                        <p:tgtEl>
                                          <p:spTgt spid="44"/>
                                        </p:tgtEl>
                                      </p:cBhvr>
                                    </p:animEffect>
                                    <p:set>
                                      <p:cBhvr>
                                        <p:cTn id="203"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8" grpId="0" animBg="1"/>
      <p:bldP spid="18" grpId="1" animBg="1"/>
      <p:bldP spid="18" grpId="2" animBg="1"/>
      <p:bldP spid="22" grpId="0" animBg="1"/>
      <p:bldP spid="22" grpId="1" animBg="1"/>
      <p:bldP spid="24" grpId="0" animBg="1"/>
      <p:bldP spid="24" grpId="2" animBg="1"/>
      <p:bldP spid="25" grpId="0" animBg="1"/>
      <p:bldP spid="25" grpId="2" animBg="1"/>
      <p:bldP spid="26" grpId="0" animBg="1"/>
      <p:bldP spid="26" grpId="2" animBg="1"/>
      <p:bldP spid="27" grpId="0" animBg="1"/>
      <p:bldP spid="27" grpId="2" animBg="1"/>
      <p:bldP spid="28" grpId="0" animBg="1"/>
      <p:bldP spid="28" grpId="2"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3" grpId="1" animBg="1"/>
      <p:bldP spid="43" grpId="2" animBg="1"/>
      <p:bldP spid="44" grpId="0" animBg="1"/>
      <p:bldP spid="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51406"/>
          <a:stretch/>
        </p:blipFill>
        <p:spPr>
          <a:xfrm>
            <a:off x="68213" y="362896"/>
            <a:ext cx="8986142" cy="608280"/>
          </a:xfrm>
          <a:prstGeom prst="rect">
            <a:avLst/>
          </a:prstGeom>
        </p:spPr>
      </p:pic>
      <p:pic>
        <p:nvPicPr>
          <p:cNvPr id="4" name="Picture 3"/>
          <p:cNvPicPr>
            <a:picLocks noChangeAspect="1"/>
          </p:cNvPicPr>
          <p:nvPr/>
        </p:nvPicPr>
        <p:blipFill>
          <a:blip r:embed="rId4"/>
          <a:stretch>
            <a:fillRect/>
          </a:stretch>
        </p:blipFill>
        <p:spPr>
          <a:xfrm>
            <a:off x="39692" y="960420"/>
            <a:ext cx="9014663" cy="5254375"/>
          </a:xfrm>
          <a:prstGeom prst="rect">
            <a:avLst/>
          </a:prstGeom>
        </p:spPr>
      </p:pic>
      <p:sp>
        <p:nvSpPr>
          <p:cNvPr id="10" name="Oval 9"/>
          <p:cNvSpPr/>
          <p:nvPr/>
        </p:nvSpPr>
        <p:spPr>
          <a:xfrm>
            <a:off x="2501589" y="1311754"/>
            <a:ext cx="1720220" cy="79390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1" name="Oval 10"/>
          <p:cNvSpPr/>
          <p:nvPr/>
        </p:nvSpPr>
        <p:spPr>
          <a:xfrm>
            <a:off x="348147" y="1311754"/>
            <a:ext cx="1720220" cy="79390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2" name="Oval 11"/>
          <p:cNvSpPr/>
          <p:nvPr/>
        </p:nvSpPr>
        <p:spPr>
          <a:xfrm>
            <a:off x="4809450" y="1311754"/>
            <a:ext cx="1720220" cy="79390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3" name="Oval 12"/>
          <p:cNvSpPr/>
          <p:nvPr/>
        </p:nvSpPr>
        <p:spPr>
          <a:xfrm>
            <a:off x="7033766" y="1311754"/>
            <a:ext cx="1720220" cy="79390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8" name="Right Arrow 17"/>
          <p:cNvSpPr/>
          <p:nvPr/>
        </p:nvSpPr>
        <p:spPr>
          <a:xfrm rot="11037530">
            <a:off x="5421798" y="2077660"/>
            <a:ext cx="609208" cy="384780"/>
          </a:xfrm>
          <a:prstGeom prst="right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sp>
        <p:nvSpPr>
          <p:cNvPr id="27" name="Oval 26"/>
          <p:cNvSpPr/>
          <p:nvPr/>
        </p:nvSpPr>
        <p:spPr>
          <a:xfrm>
            <a:off x="3699036" y="851495"/>
            <a:ext cx="1720220" cy="61571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8" name="Oval 27"/>
          <p:cNvSpPr/>
          <p:nvPr/>
        </p:nvSpPr>
        <p:spPr>
          <a:xfrm>
            <a:off x="3689022" y="4813895"/>
            <a:ext cx="1720220" cy="61571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254723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2"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3" nodeType="clickEffect">
                                  <p:stCondLst>
                                    <p:cond delay="0"/>
                                  </p:stCondLst>
                                  <p:childTnLst>
                                    <p:animEffect transition="out" filter="dissolv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9" presetClass="exit" presetSubtype="0" fill="hold" grpId="3" nodeType="withEffect">
                                  <p:stCondLst>
                                    <p:cond delay="0"/>
                                  </p:stCondLst>
                                  <p:childTnLst>
                                    <p:animEffect transition="out" filter="dissolv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8" grpId="0" animBg="1"/>
      <p:bldP spid="27" grpId="2" animBg="1"/>
      <p:bldP spid="27" grpId="3" animBg="1"/>
      <p:bldP spid="28" grpId="2" animBg="1"/>
      <p:bldP spid="28"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54000" y="0"/>
            <a:ext cx="8622576" cy="6858000"/>
          </a:xfrm>
          <a:prstGeom prst="rect">
            <a:avLst/>
          </a:prstGeom>
        </p:spPr>
      </p:pic>
      <p:sp>
        <p:nvSpPr>
          <p:cNvPr id="3" name="Oval 2"/>
          <p:cNvSpPr/>
          <p:nvPr/>
        </p:nvSpPr>
        <p:spPr>
          <a:xfrm>
            <a:off x="4451849" y="585268"/>
            <a:ext cx="795288" cy="325498"/>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4" name="Left Arrow 3"/>
          <p:cNvSpPr/>
          <p:nvPr/>
        </p:nvSpPr>
        <p:spPr>
          <a:xfrm rot="17667264">
            <a:off x="2950748" y="1539683"/>
            <a:ext cx="610617" cy="299393"/>
          </a:xfrm>
          <a:prstGeom prst="leftArrow">
            <a:avLst/>
          </a:prstGeom>
          <a:solidFill>
            <a:srgbClr val="9BBB59"/>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rot="9988364">
            <a:off x="5104501" y="5578871"/>
            <a:ext cx="610617" cy="299393"/>
          </a:xfrm>
          <a:prstGeom prst="leftArrow">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26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7" presetClass="emph" presetSubtype="0" fill="remove" grpId="1" nodeType="withEffect">
                                  <p:stCondLst>
                                    <p:cond delay="0"/>
                                  </p:stCondLst>
                                  <p:childTnLst>
                                    <p:animClr clrSpc="rgb" dir="cw">
                                      <p:cBhvr override="childStyle">
                                        <p:cTn id="19" dur="250" autoRev="1" fill="remove"/>
                                        <p:tgtEl>
                                          <p:spTgt spid="4"/>
                                        </p:tgtEl>
                                        <p:attrNameLst>
                                          <p:attrName>style.color</p:attrName>
                                        </p:attrNameLst>
                                      </p:cBhvr>
                                      <p:to>
                                        <a:schemeClr val="bg1"/>
                                      </p:to>
                                    </p:animClr>
                                    <p:animClr clrSpc="rgb" dir="cw">
                                      <p:cBhvr>
                                        <p:cTn id="20" dur="250" autoRev="1" fill="remove"/>
                                        <p:tgtEl>
                                          <p:spTgt spid="4"/>
                                        </p:tgtEl>
                                        <p:attrNameLst>
                                          <p:attrName>fillcolor</p:attrName>
                                        </p:attrNameLst>
                                      </p:cBhvr>
                                      <p:to>
                                        <a:schemeClr val="bg1"/>
                                      </p:to>
                                    </p:animClr>
                                    <p:set>
                                      <p:cBhvr>
                                        <p:cTn id="21" dur="250" autoRev="1" fill="remove"/>
                                        <p:tgtEl>
                                          <p:spTgt spid="4"/>
                                        </p:tgtEl>
                                        <p:attrNameLst>
                                          <p:attrName>fill.type</p:attrName>
                                        </p:attrNameLst>
                                      </p:cBhvr>
                                      <p:to>
                                        <p:strVal val="solid"/>
                                      </p:to>
                                    </p:set>
                                    <p:set>
                                      <p:cBhvr>
                                        <p:cTn id="22" dur="250" autoRev="1" fill="remove"/>
                                        <p:tgtEl>
                                          <p:spTgt spid="4"/>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27" presetClass="emph" presetSubtype="0" fill="remove" grpId="1" nodeType="withEffect">
                                  <p:stCondLst>
                                    <p:cond delay="0"/>
                                  </p:stCondLst>
                                  <p:childTnLst>
                                    <p:animClr clrSpc="rgb" dir="cw">
                                      <p:cBhvr override="childStyle">
                                        <p:cTn id="29" dur="250" autoRev="1" fill="remove"/>
                                        <p:tgtEl>
                                          <p:spTgt spid="5"/>
                                        </p:tgtEl>
                                        <p:attrNameLst>
                                          <p:attrName>style.color</p:attrName>
                                        </p:attrNameLst>
                                      </p:cBhvr>
                                      <p:to>
                                        <a:schemeClr val="bg1"/>
                                      </p:to>
                                    </p:animClr>
                                    <p:animClr clrSpc="rgb" dir="cw">
                                      <p:cBhvr>
                                        <p:cTn id="30" dur="250" autoRev="1" fill="remove"/>
                                        <p:tgtEl>
                                          <p:spTgt spid="5"/>
                                        </p:tgtEl>
                                        <p:attrNameLst>
                                          <p:attrName>fillcolor</p:attrName>
                                        </p:attrNameLst>
                                      </p:cBhvr>
                                      <p:to>
                                        <a:schemeClr val="bg1"/>
                                      </p:to>
                                    </p:animClr>
                                    <p:set>
                                      <p:cBhvr>
                                        <p:cTn id="31" dur="250" autoRev="1" fill="remove"/>
                                        <p:tgtEl>
                                          <p:spTgt spid="5"/>
                                        </p:tgtEl>
                                        <p:attrNameLst>
                                          <p:attrName>fill.type</p:attrName>
                                        </p:attrNameLst>
                                      </p:cBhvr>
                                      <p:to>
                                        <p:strVal val="solid"/>
                                      </p:to>
                                    </p:set>
                                    <p:set>
                                      <p:cBhvr>
                                        <p:cTn id="32"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51406"/>
          <a:stretch/>
        </p:blipFill>
        <p:spPr>
          <a:xfrm>
            <a:off x="68213" y="362896"/>
            <a:ext cx="8986142" cy="608280"/>
          </a:xfrm>
          <a:prstGeom prst="rect">
            <a:avLst/>
          </a:prstGeom>
        </p:spPr>
      </p:pic>
      <p:pic>
        <p:nvPicPr>
          <p:cNvPr id="4" name="Picture 3"/>
          <p:cNvPicPr>
            <a:picLocks noChangeAspect="1"/>
          </p:cNvPicPr>
          <p:nvPr/>
        </p:nvPicPr>
        <p:blipFill>
          <a:blip r:embed="rId4"/>
          <a:stretch>
            <a:fillRect/>
          </a:stretch>
        </p:blipFill>
        <p:spPr>
          <a:xfrm>
            <a:off x="39692" y="960420"/>
            <a:ext cx="9014663" cy="5254375"/>
          </a:xfrm>
          <a:prstGeom prst="rect">
            <a:avLst/>
          </a:prstGeom>
        </p:spPr>
      </p:pic>
      <p:sp>
        <p:nvSpPr>
          <p:cNvPr id="20" name="Oval 19"/>
          <p:cNvSpPr/>
          <p:nvPr/>
        </p:nvSpPr>
        <p:spPr>
          <a:xfrm>
            <a:off x="3689022" y="4814127"/>
            <a:ext cx="1720220" cy="61571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23" name="5-Point Star 22"/>
          <p:cNvSpPr/>
          <p:nvPr/>
        </p:nvSpPr>
        <p:spPr>
          <a:xfrm>
            <a:off x="549017" y="5047663"/>
            <a:ext cx="1281024" cy="1070650"/>
          </a:xfrm>
          <a:prstGeom prst="star5">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5" name="Picture 4"/>
          <p:cNvPicPr>
            <a:picLocks noChangeAspect="1"/>
          </p:cNvPicPr>
          <p:nvPr/>
        </p:nvPicPr>
        <p:blipFill>
          <a:blip r:embed="rId5"/>
          <a:stretch>
            <a:fillRect/>
          </a:stretch>
        </p:blipFill>
        <p:spPr>
          <a:xfrm>
            <a:off x="1189529" y="5953132"/>
            <a:ext cx="993521" cy="701944"/>
          </a:xfrm>
          <a:prstGeom prst="rect">
            <a:avLst/>
          </a:prstGeom>
          <a:ln>
            <a:solidFill>
              <a:schemeClr val="accent3"/>
            </a:solidFill>
          </a:ln>
        </p:spPr>
      </p:pic>
      <p:sp>
        <p:nvSpPr>
          <p:cNvPr id="24" name="5-Point Star 23"/>
          <p:cNvSpPr/>
          <p:nvPr/>
        </p:nvSpPr>
        <p:spPr>
          <a:xfrm>
            <a:off x="5010151" y="5128070"/>
            <a:ext cx="1281024" cy="1070650"/>
          </a:xfrm>
          <a:prstGeom prst="star5">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6" name="Picture 5"/>
          <p:cNvPicPr>
            <a:picLocks noChangeAspect="1"/>
          </p:cNvPicPr>
          <p:nvPr/>
        </p:nvPicPr>
        <p:blipFill>
          <a:blip r:embed="rId6"/>
          <a:stretch>
            <a:fillRect/>
          </a:stretch>
        </p:blipFill>
        <p:spPr>
          <a:xfrm>
            <a:off x="5848540" y="6004180"/>
            <a:ext cx="763640" cy="722362"/>
          </a:xfrm>
          <a:prstGeom prst="rect">
            <a:avLst/>
          </a:prstGeom>
          <a:ln>
            <a:solidFill>
              <a:srgbClr val="9BBB59"/>
            </a:solidFill>
          </a:ln>
        </p:spPr>
      </p:pic>
      <p:sp>
        <p:nvSpPr>
          <p:cNvPr id="25" name="5-Point Star 24"/>
          <p:cNvSpPr/>
          <p:nvPr/>
        </p:nvSpPr>
        <p:spPr>
          <a:xfrm>
            <a:off x="7252608" y="5063738"/>
            <a:ext cx="1281024" cy="1070650"/>
          </a:xfrm>
          <a:prstGeom prst="star5">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pic>
        <p:nvPicPr>
          <p:cNvPr id="8" name="Picture 7"/>
          <p:cNvPicPr>
            <a:picLocks noChangeAspect="1"/>
          </p:cNvPicPr>
          <p:nvPr/>
        </p:nvPicPr>
        <p:blipFill>
          <a:blip r:embed="rId7"/>
          <a:stretch>
            <a:fillRect/>
          </a:stretch>
        </p:blipFill>
        <p:spPr>
          <a:xfrm>
            <a:off x="8061385" y="5951842"/>
            <a:ext cx="869272" cy="616577"/>
          </a:xfrm>
          <a:prstGeom prst="rect">
            <a:avLst/>
          </a:prstGeom>
          <a:ln>
            <a:solidFill>
              <a:srgbClr val="9BBB59"/>
            </a:solidFill>
          </a:ln>
        </p:spPr>
      </p:pic>
      <p:sp>
        <p:nvSpPr>
          <p:cNvPr id="26" name="Left Arrow 25"/>
          <p:cNvSpPr/>
          <p:nvPr/>
        </p:nvSpPr>
        <p:spPr>
          <a:xfrm rot="8791373">
            <a:off x="6891887" y="3513615"/>
            <a:ext cx="610617" cy="299393"/>
          </a:xfrm>
          <a:prstGeom prst="leftArrow">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 Arrow 26"/>
          <p:cNvSpPr/>
          <p:nvPr/>
        </p:nvSpPr>
        <p:spPr>
          <a:xfrm rot="10522816">
            <a:off x="4855292" y="5741041"/>
            <a:ext cx="610617" cy="299393"/>
          </a:xfrm>
          <a:prstGeom prst="leftArrow">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cstate="print"/>
          <a:stretch>
            <a:fillRect/>
          </a:stretch>
        </p:blipFill>
        <p:spPr>
          <a:xfrm>
            <a:off x="2821493" y="2141013"/>
            <a:ext cx="3573352" cy="3923525"/>
          </a:xfrm>
          <a:prstGeom prst="rect">
            <a:avLst/>
          </a:prstGeom>
        </p:spPr>
      </p:pic>
      <p:sp>
        <p:nvSpPr>
          <p:cNvPr id="29" name="5-Point Star 28"/>
          <p:cNvSpPr/>
          <p:nvPr/>
        </p:nvSpPr>
        <p:spPr>
          <a:xfrm>
            <a:off x="1027100" y="5139187"/>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3228432" y="511971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5476975" y="5119713"/>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7736528" y="5139187"/>
            <a:ext cx="324857" cy="310133"/>
          </a:xfrm>
          <a:prstGeom prst="star5">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0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par>
                                <p:cTn id="66" presetID="3" presetClass="entr" presetSubtype="1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 presetClass="entr" presetSubtype="1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checkerboard(across)">
                                      <p:cBhvr>
                                        <p:cTn id="86" dur="500"/>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 presetClass="entr" presetSubtype="10" fill="hold"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checkerboard(across)">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par>
                                <p:cTn id="104" presetID="5" presetClass="entr" presetSubtype="10" fill="hold"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checkerboard(across)">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4" grpId="0" animBg="1"/>
      <p:bldP spid="25" grpId="0"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622300"/>
            <a:ext cx="9144000" cy="5591596"/>
          </a:xfrm>
          <a:prstGeom prst="rect">
            <a:avLst/>
          </a:prstGeom>
        </p:spPr>
      </p:pic>
    </p:spTree>
    <p:extLst>
      <p:ext uri="{BB962C8B-B14F-4D97-AF65-F5344CB8AC3E}">
        <p14:creationId xmlns:p14="http://schemas.microsoft.com/office/powerpoint/2010/main" val="295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mplified AudEx for TruMeas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mplified Deck Template.potx" id="{00CC95D3-B2BF-436D-BAFC-77B44901F8FA}" vid="{405337DC-F56D-4465-8D7C-5D9BD5FCF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Amplified AudEx for TruMeasure.thmx</Template>
  <TotalTime>11532</TotalTime>
  <Words>746</Words>
  <Application>Microsoft Macintosh PowerPoint</Application>
  <PresentationFormat>On-screen Show (4:3)</PresentationFormat>
  <Paragraphs>42</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Amplified AudEx for TruMeasure</vt:lpstr>
      <vt:lpstr>Webinar Training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Training Series</dc:title>
  <dc:creator>Abby Fox</dc:creator>
  <cp:lastModifiedBy>Abby Fox</cp:lastModifiedBy>
  <cp:revision>108</cp:revision>
  <dcterms:created xsi:type="dcterms:W3CDTF">2015-11-19T15:55:47Z</dcterms:created>
  <dcterms:modified xsi:type="dcterms:W3CDTF">2016-01-20T23:26:26Z</dcterms:modified>
</cp:coreProperties>
</file>