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4"/>
  </p:notesMasterIdLst>
  <p:sldIdLst>
    <p:sldId id="256" r:id="rId2"/>
    <p:sldId id="257" r:id="rId3"/>
  </p:sldIdLst>
  <p:sldSz cx="7772400" cy="10058400"/>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920903-E2D9-4018-A4DF-5C6E6C6EF043}">
  <a:tblStyle styleId="{80920903-E2D9-4018-A4DF-5C6E6C6EF043}"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958" y="96"/>
      </p:cViewPr>
      <p:guideLst>
        <p:guide orient="horz" pos="3168"/>
        <p:guide pos="244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2104431" y="685800"/>
            <a:ext cx="26499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65305333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2105025" y="685800"/>
            <a:ext cx="2649538"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72096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2105025" y="685800"/>
            <a:ext cx="2649538"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4701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582929" y="3096313"/>
            <a:ext cx="6606599" cy="22682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582929" y="5553882"/>
            <a:ext cx="6606599" cy="1534500"/>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388619" y="402802"/>
            <a:ext cx="6995100" cy="16763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2" name="Shape 12"/>
          <p:cNvSpPr txBox="1">
            <a:spLocks noGrp="1"/>
          </p:cNvSpPr>
          <p:nvPr>
            <p:ph type="body" idx="1"/>
          </p:nvPr>
        </p:nvSpPr>
        <p:spPr>
          <a:xfrm>
            <a:off x="388619" y="2346959"/>
            <a:ext cx="6995100" cy="7285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88619" y="402802"/>
            <a:ext cx="6995100" cy="16763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388619" y="2346959"/>
            <a:ext cx="3395400" cy="7285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3988432" y="2346959"/>
            <a:ext cx="3395400" cy="7285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88619" y="402802"/>
            <a:ext cx="6995100" cy="16763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388619" y="8616782"/>
            <a:ext cx="6995100" cy="1016099"/>
          </a:xfrm>
          <a:prstGeom prst="rect">
            <a:avLst/>
          </a:prstGeom>
        </p:spPr>
        <p:txBody>
          <a:bodyPr lIns="91425" tIns="91425" rIns="91425" bIns="91425" anchor="t" anchorCtr="0"/>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88619" y="402802"/>
            <a:ext cx="6995100" cy="1676399"/>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388619" y="2346959"/>
            <a:ext cx="6995100" cy="72858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p:nvPr/>
        </p:nvSpPr>
        <p:spPr>
          <a:xfrm>
            <a:off x="5103029" y="2287344"/>
            <a:ext cx="2301299" cy="2252400"/>
          </a:xfrm>
          <a:prstGeom prst="ellipse">
            <a:avLst/>
          </a:prstGeom>
          <a:solidFill>
            <a:srgbClr val="92D050"/>
          </a:solidFill>
          <a:ln w="19050" cap="flat" cmpd="sng">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4" name="Shape 24"/>
          <p:cNvSpPr/>
          <p:nvPr/>
        </p:nvSpPr>
        <p:spPr>
          <a:xfrm>
            <a:off x="9575" y="22000"/>
            <a:ext cx="7772400" cy="1496699"/>
          </a:xfrm>
          <a:prstGeom prst="rect">
            <a:avLst/>
          </a:prstGeom>
          <a:solidFill>
            <a:srgbClr val="92D050"/>
          </a:solidFill>
          <a:ln w="19050" cap="flat" cmpd="sng">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25" name="Shape 25"/>
          <p:cNvSpPr txBox="1"/>
          <p:nvPr/>
        </p:nvSpPr>
        <p:spPr>
          <a:xfrm>
            <a:off x="4054100" y="392500"/>
            <a:ext cx="4371899" cy="968099"/>
          </a:xfrm>
          <a:prstGeom prst="rect">
            <a:avLst/>
          </a:prstGeom>
          <a:noFill/>
          <a:ln>
            <a:noFill/>
          </a:ln>
        </p:spPr>
        <p:txBody>
          <a:bodyPr lIns="91425" tIns="91425" rIns="91425" bIns="91425" anchor="t" anchorCtr="0">
            <a:noAutofit/>
          </a:bodyPr>
          <a:lstStyle/>
          <a:p>
            <a:pPr>
              <a:spcBef>
                <a:spcPts val="0"/>
              </a:spcBef>
              <a:buNone/>
            </a:pPr>
            <a:r>
              <a:rPr lang="en" sz="2400" b="1">
                <a:solidFill>
                  <a:srgbClr val="FFFFFF"/>
                </a:solidFill>
                <a:latin typeface="Roboto"/>
                <a:ea typeface="Roboto"/>
                <a:cs typeface="Roboto"/>
                <a:sym typeface="Roboto"/>
              </a:rPr>
              <a:t>SOCIAL MARKETING</a:t>
            </a:r>
          </a:p>
        </p:txBody>
      </p:sp>
      <p:sp>
        <p:nvSpPr>
          <p:cNvPr id="27" name="Shape 27"/>
          <p:cNvSpPr txBox="1"/>
          <p:nvPr/>
        </p:nvSpPr>
        <p:spPr>
          <a:xfrm>
            <a:off x="583975" y="2613196"/>
            <a:ext cx="4045199" cy="18354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110000"/>
              <a:buFont typeface="Arial"/>
              <a:buNone/>
            </a:pPr>
            <a:r>
              <a:rPr lang="en" sz="1000" dirty="0">
                <a:solidFill>
                  <a:schemeClr val="dk1"/>
                </a:solidFill>
                <a:latin typeface="Century Gothic" panose="020B0502020202020204" pitchFamily="34" charset="0"/>
                <a:ea typeface="Roboto"/>
                <a:cs typeface="Roboto"/>
                <a:sym typeface="Roboto"/>
              </a:rPr>
              <a:t>Social media marketing is successful when you are constantly posting updates and having real-time interactions with your customers. But really, who has enough time for that?</a:t>
            </a:r>
          </a:p>
          <a:p>
            <a:pPr lvl="0" rtl="0">
              <a:lnSpc>
                <a:spcPct val="115000"/>
              </a:lnSpc>
              <a:spcBef>
                <a:spcPts val="0"/>
              </a:spcBef>
              <a:buClr>
                <a:schemeClr val="dk1"/>
              </a:buClr>
              <a:buFont typeface="Arial"/>
              <a:buNone/>
            </a:pPr>
            <a:endParaRPr sz="1000" dirty="0">
              <a:solidFill>
                <a:schemeClr val="dk1"/>
              </a:solidFill>
              <a:latin typeface="Century Gothic" panose="020B0502020202020204" pitchFamily="34" charset="0"/>
              <a:ea typeface="Roboto"/>
              <a:cs typeface="Roboto"/>
              <a:sym typeface="Roboto"/>
            </a:endParaRPr>
          </a:p>
          <a:p>
            <a:pPr lvl="0" rtl="0">
              <a:lnSpc>
                <a:spcPct val="115000"/>
              </a:lnSpc>
              <a:spcBef>
                <a:spcPts val="0"/>
              </a:spcBef>
              <a:buClr>
                <a:schemeClr val="dk1"/>
              </a:buClr>
              <a:buSzPct val="110000"/>
              <a:buFont typeface="Arial"/>
              <a:buNone/>
            </a:pPr>
            <a:r>
              <a:rPr lang="en" sz="1000" dirty="0">
                <a:solidFill>
                  <a:schemeClr val="dk1"/>
                </a:solidFill>
                <a:latin typeface="Century Gothic" panose="020B0502020202020204" pitchFamily="34" charset="0"/>
                <a:ea typeface="Roboto"/>
                <a:cs typeface="Roboto"/>
                <a:sym typeface="Roboto"/>
              </a:rPr>
              <a:t>To make things easier, we offer a tool that streamlines all of your social media marketing needs. Social Marketing helps you publish content, find real-time leads and interact with your online audience. Finally, you can build loyal followers (and revenue) without wasting valuable time.</a:t>
            </a:r>
          </a:p>
          <a:p>
            <a:pPr lvl="0" rtl="0">
              <a:lnSpc>
                <a:spcPct val="115000"/>
              </a:lnSpc>
              <a:spcBef>
                <a:spcPts val="0"/>
              </a:spcBef>
              <a:buClr>
                <a:schemeClr val="dk1"/>
              </a:buClr>
              <a:buFont typeface="Arial"/>
              <a:buNone/>
            </a:pPr>
            <a:endParaRPr sz="1000" dirty="0">
              <a:solidFill>
                <a:schemeClr val="dk1"/>
              </a:solidFill>
              <a:latin typeface="Century Gothic" panose="020B0502020202020204" pitchFamily="34" charset="0"/>
              <a:ea typeface="Roboto"/>
              <a:cs typeface="Roboto"/>
              <a:sym typeface="Roboto"/>
            </a:endParaRPr>
          </a:p>
          <a:p>
            <a:pPr lvl="0" rtl="0">
              <a:lnSpc>
                <a:spcPct val="115000"/>
              </a:lnSpc>
              <a:spcBef>
                <a:spcPts val="0"/>
              </a:spcBef>
              <a:buClr>
                <a:schemeClr val="dk1"/>
              </a:buClr>
              <a:buFont typeface="Arial"/>
              <a:buNone/>
            </a:pPr>
            <a:endParaRPr sz="1000" dirty="0">
              <a:solidFill>
                <a:schemeClr val="dk1"/>
              </a:solidFill>
              <a:latin typeface="Century Gothic" panose="020B0502020202020204" pitchFamily="34" charset="0"/>
              <a:ea typeface="Roboto"/>
              <a:cs typeface="Roboto"/>
              <a:sym typeface="Roboto"/>
            </a:endParaRPr>
          </a:p>
          <a:p>
            <a:pPr lvl="0" rtl="0">
              <a:lnSpc>
                <a:spcPct val="115000"/>
              </a:lnSpc>
              <a:spcBef>
                <a:spcPts val="0"/>
              </a:spcBef>
              <a:buClr>
                <a:schemeClr val="dk1"/>
              </a:buClr>
              <a:buFont typeface="Arial"/>
              <a:buNone/>
            </a:pPr>
            <a:endParaRPr sz="1000" dirty="0">
              <a:solidFill>
                <a:schemeClr val="dk1"/>
              </a:solidFill>
              <a:latin typeface="Century Gothic" panose="020B0502020202020204" pitchFamily="34" charset="0"/>
              <a:ea typeface="Roboto"/>
              <a:cs typeface="Roboto"/>
              <a:sym typeface="Roboto"/>
            </a:endParaRPr>
          </a:p>
        </p:txBody>
      </p:sp>
      <p:sp>
        <p:nvSpPr>
          <p:cNvPr id="28" name="Shape 28"/>
          <p:cNvSpPr txBox="1"/>
          <p:nvPr/>
        </p:nvSpPr>
        <p:spPr>
          <a:xfrm>
            <a:off x="5365012" y="3368211"/>
            <a:ext cx="1856399" cy="809699"/>
          </a:xfrm>
          <a:prstGeom prst="rect">
            <a:avLst/>
          </a:prstGeom>
          <a:noFill/>
          <a:ln>
            <a:noFill/>
          </a:ln>
        </p:spPr>
        <p:txBody>
          <a:bodyPr lIns="91425" tIns="91425" rIns="91425" bIns="91425" anchor="t" anchorCtr="0">
            <a:noAutofit/>
          </a:bodyPr>
          <a:lstStyle/>
          <a:p>
            <a:pPr algn="ctr">
              <a:spcBef>
                <a:spcPts val="0"/>
              </a:spcBef>
              <a:buNone/>
            </a:pPr>
            <a:r>
              <a:rPr lang="en" sz="1100" dirty="0">
                <a:solidFill>
                  <a:srgbClr val="FFFFFF"/>
                </a:solidFill>
              </a:rPr>
              <a:t>of shoppers trust recommendations on social media, while only 14% trust ads.</a:t>
            </a:r>
            <a:r>
              <a:rPr lang="en" sz="1100" baseline="30000" dirty="0">
                <a:solidFill>
                  <a:srgbClr val="FFFFFF"/>
                </a:solidFill>
              </a:rPr>
              <a:t>1</a:t>
            </a:r>
          </a:p>
        </p:txBody>
      </p:sp>
      <p:sp>
        <p:nvSpPr>
          <p:cNvPr id="29" name="Shape 29"/>
          <p:cNvSpPr txBox="1"/>
          <p:nvPr/>
        </p:nvSpPr>
        <p:spPr>
          <a:xfrm>
            <a:off x="5365000" y="2547242"/>
            <a:ext cx="1856399" cy="888299"/>
          </a:xfrm>
          <a:prstGeom prst="rect">
            <a:avLst/>
          </a:prstGeom>
          <a:noFill/>
          <a:ln>
            <a:noFill/>
          </a:ln>
        </p:spPr>
        <p:txBody>
          <a:bodyPr lIns="91425" tIns="91425" rIns="91425" bIns="91425" anchor="t" anchorCtr="0">
            <a:noAutofit/>
          </a:bodyPr>
          <a:lstStyle/>
          <a:p>
            <a:pPr algn="ctr">
              <a:spcBef>
                <a:spcPts val="0"/>
              </a:spcBef>
              <a:buNone/>
            </a:pPr>
            <a:r>
              <a:rPr lang="en" sz="6000" b="1">
                <a:solidFill>
                  <a:srgbClr val="FFFFFF"/>
                </a:solidFill>
                <a:latin typeface="Roboto"/>
                <a:ea typeface="Roboto"/>
                <a:cs typeface="Roboto"/>
                <a:sym typeface="Roboto"/>
              </a:rPr>
              <a:t>90% </a:t>
            </a:r>
          </a:p>
        </p:txBody>
      </p:sp>
      <p:sp>
        <p:nvSpPr>
          <p:cNvPr id="31" name="Shape 31"/>
          <p:cNvSpPr/>
          <p:nvPr/>
        </p:nvSpPr>
        <p:spPr>
          <a:xfrm>
            <a:off x="9575" y="5623450"/>
            <a:ext cx="7772400" cy="941699"/>
          </a:xfrm>
          <a:prstGeom prst="rect">
            <a:avLst/>
          </a:prstGeom>
          <a:solidFill>
            <a:srgbClr val="92D050"/>
          </a:solidFill>
          <a:ln w="19050" cap="flat" cmpd="sng">
            <a:solidFill>
              <a:srgbClr val="FFFFFF"/>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a:p>
        </p:txBody>
      </p:sp>
      <p:sp>
        <p:nvSpPr>
          <p:cNvPr id="32" name="Shape 32"/>
          <p:cNvSpPr txBox="1"/>
          <p:nvPr/>
        </p:nvSpPr>
        <p:spPr>
          <a:xfrm>
            <a:off x="76200" y="9696175"/>
            <a:ext cx="7772400" cy="352199"/>
          </a:xfrm>
          <a:prstGeom prst="rect">
            <a:avLst/>
          </a:prstGeom>
          <a:noFill/>
          <a:ln>
            <a:noFill/>
          </a:ln>
        </p:spPr>
        <p:txBody>
          <a:bodyPr lIns="91425" tIns="91425" rIns="91425" bIns="91425" anchor="t" anchorCtr="0">
            <a:noAutofit/>
          </a:bodyPr>
          <a:lstStyle/>
          <a:p>
            <a:pPr>
              <a:spcBef>
                <a:spcPts val="0"/>
              </a:spcBef>
              <a:buNone/>
            </a:pPr>
            <a:r>
              <a:rPr lang="en" sz="800" baseline="30000">
                <a:latin typeface="Roboto"/>
                <a:ea typeface="Roboto"/>
                <a:cs typeface="Roboto"/>
                <a:sym typeface="Roboto"/>
              </a:rPr>
              <a:t>1http://webbiquity.com/social-media-marketing/106-more-amazing-social-media-and-marketing-statistics-for-2014-and-2015/</a:t>
            </a:r>
          </a:p>
        </p:txBody>
      </p:sp>
      <p:sp>
        <p:nvSpPr>
          <p:cNvPr id="33" name="Shape 33"/>
          <p:cNvSpPr txBox="1"/>
          <p:nvPr/>
        </p:nvSpPr>
        <p:spPr>
          <a:xfrm>
            <a:off x="583975" y="1745375"/>
            <a:ext cx="4438799" cy="968099"/>
          </a:xfrm>
          <a:prstGeom prst="rect">
            <a:avLst/>
          </a:prstGeom>
          <a:noFill/>
          <a:ln>
            <a:noFill/>
          </a:ln>
        </p:spPr>
        <p:txBody>
          <a:bodyPr lIns="91425" tIns="91425" rIns="91425" bIns="91425" anchor="t" anchorCtr="0">
            <a:noAutofit/>
          </a:bodyPr>
          <a:lstStyle/>
          <a:p>
            <a:pPr lvl="0" rtl="0">
              <a:spcBef>
                <a:spcPts val="0"/>
              </a:spcBef>
              <a:buClr>
                <a:schemeClr val="dk1"/>
              </a:buClr>
              <a:buSzPct val="45833"/>
              <a:buFont typeface="Arial"/>
              <a:buNone/>
            </a:pPr>
            <a:r>
              <a:rPr lang="en" sz="2400" b="1" dirty="0">
                <a:latin typeface="Century Gothic" panose="020B0502020202020204" pitchFamily="34" charset="0"/>
                <a:ea typeface="Roboto"/>
                <a:cs typeface="Roboto"/>
                <a:sym typeface="Roboto"/>
              </a:rPr>
              <a:t>GROW YOUR BUSINESS WITH</a:t>
            </a:r>
          </a:p>
          <a:p>
            <a:pPr lvl="0" rtl="0">
              <a:spcBef>
                <a:spcPts val="0"/>
              </a:spcBef>
              <a:buClr>
                <a:schemeClr val="dk1"/>
              </a:buClr>
              <a:buSzPct val="45833"/>
              <a:buFont typeface="Arial"/>
              <a:buNone/>
            </a:pPr>
            <a:r>
              <a:rPr lang="en" sz="2400" b="1" dirty="0">
                <a:latin typeface="Century Gothic" panose="020B0502020202020204" pitchFamily="34" charset="0"/>
                <a:ea typeface="Roboto"/>
                <a:cs typeface="Roboto"/>
                <a:sym typeface="Roboto"/>
              </a:rPr>
              <a:t>SOCIAL MEDIA</a:t>
            </a:r>
          </a:p>
          <a:p>
            <a:pPr lvl="0" rtl="0">
              <a:spcBef>
                <a:spcPts val="0"/>
              </a:spcBef>
              <a:buClr>
                <a:schemeClr val="dk1"/>
              </a:buClr>
              <a:buFont typeface="Arial"/>
              <a:buNone/>
            </a:pPr>
            <a:endParaRPr sz="2400" b="1" dirty="0">
              <a:solidFill>
                <a:schemeClr val="dk1"/>
              </a:solidFill>
              <a:latin typeface="Century Gothic" panose="020B0502020202020204" pitchFamily="34" charset="0"/>
              <a:ea typeface="Roboto"/>
              <a:cs typeface="Roboto"/>
              <a:sym typeface="Roboto"/>
            </a:endParaRPr>
          </a:p>
          <a:p>
            <a:pPr>
              <a:spcBef>
                <a:spcPts val="0"/>
              </a:spcBef>
              <a:buNone/>
            </a:pPr>
            <a:endParaRPr sz="2400" b="1" dirty="0">
              <a:solidFill>
                <a:schemeClr val="dk1"/>
              </a:solidFill>
              <a:latin typeface="Century Gothic" panose="020B0502020202020204" pitchFamily="34" charset="0"/>
              <a:ea typeface="Roboto"/>
              <a:cs typeface="Roboto"/>
              <a:sym typeface="Roboto"/>
            </a:endParaRPr>
          </a:p>
        </p:txBody>
      </p:sp>
      <p:pic>
        <p:nvPicPr>
          <p:cNvPr id="34" name="Shape 34"/>
          <p:cNvPicPr preferRelativeResize="0"/>
          <p:nvPr/>
        </p:nvPicPr>
        <p:blipFill>
          <a:blip r:embed="rId3">
            <a:alphaModFix/>
          </a:blip>
          <a:stretch>
            <a:fillRect/>
          </a:stretch>
        </p:blipFill>
        <p:spPr>
          <a:xfrm>
            <a:off x="3244400" y="333190"/>
            <a:ext cx="809700" cy="809700"/>
          </a:xfrm>
          <a:prstGeom prst="rect">
            <a:avLst/>
          </a:prstGeom>
          <a:noFill/>
          <a:ln>
            <a:noFill/>
          </a:ln>
        </p:spPr>
      </p:pic>
      <p:graphicFrame>
        <p:nvGraphicFramePr>
          <p:cNvPr id="35" name="Shape 35"/>
          <p:cNvGraphicFramePr/>
          <p:nvPr>
            <p:extLst>
              <p:ext uri="{D42A27DB-BD31-4B8C-83A1-F6EECF244321}">
                <p14:modId xmlns:p14="http://schemas.microsoft.com/office/powerpoint/2010/main" val="2645573919"/>
              </p:ext>
            </p:extLst>
          </p:nvPr>
        </p:nvGraphicFramePr>
        <p:xfrm>
          <a:off x="127350" y="7882028"/>
          <a:ext cx="7517700" cy="1866310"/>
        </p:xfrm>
        <a:graphic>
          <a:graphicData uri="http://schemas.openxmlformats.org/drawingml/2006/table">
            <a:tbl>
              <a:tblPr>
                <a:noFill/>
                <a:tableStyleId>{80920903-E2D9-4018-A4DF-5C6E6C6EF043}</a:tableStyleId>
              </a:tblPr>
              <a:tblGrid>
                <a:gridCol w="1879425"/>
                <a:gridCol w="1879425"/>
                <a:gridCol w="1879425"/>
                <a:gridCol w="1879425"/>
              </a:tblGrid>
              <a:tr h="1850125">
                <a:tc>
                  <a:txBody>
                    <a:bodyPr/>
                    <a:lstStyle/>
                    <a:p>
                      <a:pPr lvl="0" rtl="0">
                        <a:spcBef>
                          <a:spcPts val="0"/>
                        </a:spcBef>
                        <a:buNone/>
                      </a:pPr>
                      <a:r>
                        <a:rPr lang="en" sz="1100" dirty="0">
                          <a:latin typeface="Century Gothic" panose="020B0502020202020204" pitchFamily="34" charset="0"/>
                          <a:ea typeface="Roboto"/>
                          <a:cs typeface="Roboto"/>
                          <a:sym typeface="Roboto"/>
                        </a:rPr>
                        <a:t>Find leads based on social activity in your area and engage them with the click of a button! Discovery Marketing is the fastest way to find red-hot business opportunities through social media.</a:t>
                      </a:r>
                    </a:p>
                  </a:txBody>
                  <a:tcPr marL="77700" marR="77700" marT="178775" marB="178775">
                    <a:lnL w="9525" cap="flat" cmpd="sng">
                      <a:solidFill>
                        <a:srgbClr val="000000"/>
                      </a:solidFill>
                      <a:prstDash val="dot"/>
                      <a:round/>
                      <a:headEnd type="none" w="med" len="med"/>
                      <a:tailEnd type="none" w="med" len="med"/>
                    </a:lnL>
                    <a:lnR w="9525" cap="flat" cmpd="sng">
                      <a:solidFill>
                        <a:srgbClr val="000000"/>
                      </a:solidFill>
                      <a:prstDash val="dot"/>
                      <a:round/>
                      <a:headEnd type="none" w="med" len="med"/>
                      <a:tailEnd type="none" w="med" len="med"/>
                    </a:lnR>
                    <a:lnT w="9525" cap="flat" cmpd="sng">
                      <a:solidFill>
                        <a:srgbClr val="FFFFFF"/>
                      </a:solidFill>
                      <a:prstDash val="dot"/>
                      <a:round/>
                      <a:headEnd type="none" w="med" len="med"/>
                      <a:tailEnd type="none" w="med" len="med"/>
                    </a:lnT>
                    <a:lnB w="9525" cap="flat" cmpd="sng">
                      <a:solidFill>
                        <a:srgbClr val="FFFFFF"/>
                      </a:solidFill>
                      <a:prstDash val="dot"/>
                      <a:round/>
                      <a:headEnd type="none" w="med" len="med"/>
                      <a:tailEnd type="none" w="med" len="med"/>
                    </a:lnB>
                  </a:tcPr>
                </a:tc>
                <a:tc>
                  <a:txBody>
                    <a:bodyPr/>
                    <a:lstStyle/>
                    <a:p>
                      <a:pPr lvl="0" rtl="0">
                        <a:spcBef>
                          <a:spcPts val="0"/>
                        </a:spcBef>
                        <a:buNone/>
                      </a:pPr>
                      <a:r>
                        <a:rPr lang="en" sz="1100" dirty="0">
                          <a:latin typeface="Century Gothic" panose="020B0502020202020204" pitchFamily="34" charset="0"/>
                          <a:ea typeface="Roboto"/>
                          <a:cs typeface="Roboto"/>
                          <a:sym typeface="Roboto"/>
                        </a:rPr>
                        <a:t>Thinking up new things to say on social media can be difficult. Social Marketing helps local businesses create compelling social posts that people want to tune into.</a:t>
                      </a:r>
                    </a:p>
                  </a:txBody>
                  <a:tcPr marL="77700" marR="77700" marT="178775" marB="178775">
                    <a:lnL w="9525" cap="flat" cmpd="sng">
                      <a:solidFill>
                        <a:srgbClr val="000000"/>
                      </a:solidFill>
                      <a:prstDash val="dot"/>
                      <a:round/>
                      <a:headEnd type="none" w="med" len="med"/>
                      <a:tailEnd type="none" w="med" len="med"/>
                    </a:lnL>
                    <a:lnR w="9525" cap="flat" cmpd="sng">
                      <a:solidFill>
                        <a:srgbClr val="000000"/>
                      </a:solidFill>
                      <a:prstDash val="dot"/>
                      <a:round/>
                      <a:headEnd type="none" w="med" len="med"/>
                      <a:tailEnd type="none" w="med" len="med"/>
                    </a:lnR>
                    <a:lnT w="9525" cap="flat" cmpd="sng">
                      <a:solidFill>
                        <a:srgbClr val="FFFFFF"/>
                      </a:solidFill>
                      <a:prstDash val="solid"/>
                      <a:round/>
                      <a:headEnd type="none" w="med" len="med"/>
                      <a:tailEnd type="none" w="med" len="med"/>
                    </a:lnT>
                    <a:lnB w="9525" cap="flat" cmpd="sng">
                      <a:solidFill>
                        <a:srgbClr val="FFFFFF"/>
                      </a:solidFill>
                      <a:prstDash val="solid"/>
                      <a:round/>
                      <a:headEnd type="none" w="med" len="med"/>
                      <a:tailEnd type="none" w="med" len="med"/>
                    </a:lnB>
                  </a:tcPr>
                </a:tc>
                <a:tc>
                  <a:txBody>
                    <a:bodyPr/>
                    <a:lstStyle/>
                    <a:p>
                      <a:pPr lvl="0" rtl="0">
                        <a:spcBef>
                          <a:spcPts val="0"/>
                        </a:spcBef>
                        <a:buNone/>
                      </a:pPr>
                      <a:r>
                        <a:rPr lang="en" sz="1100" dirty="0">
                          <a:latin typeface="Century Gothic" panose="020B0502020202020204" pitchFamily="34" charset="0"/>
                          <a:ea typeface="Roboto"/>
                          <a:cs typeface="Roboto"/>
                          <a:sym typeface="Roboto"/>
                        </a:rPr>
                        <a:t>Stay up to date with your social activity and see what people are saying about you—all from one dashboard. Hear the latest buzz and respond directly to customers from one place. </a:t>
                      </a:r>
                    </a:p>
                  </a:txBody>
                  <a:tcPr marL="77700" marR="77700" marT="178775" marB="178775">
                    <a:lnL w="9525" cap="flat" cmpd="sng">
                      <a:solidFill>
                        <a:srgbClr val="000000"/>
                      </a:solidFill>
                      <a:prstDash val="dot"/>
                      <a:round/>
                      <a:headEnd type="none" w="med" len="med"/>
                      <a:tailEnd type="none" w="med" len="med"/>
                    </a:lnL>
                    <a:lnR w="9525" cap="flat" cmpd="sng">
                      <a:solidFill>
                        <a:srgbClr val="000000"/>
                      </a:solidFill>
                      <a:prstDash val="dot"/>
                      <a:round/>
                      <a:headEnd type="none" w="med" len="med"/>
                      <a:tailEnd type="none" w="med" len="med"/>
                    </a:lnR>
                    <a:lnT w="9525" cap="flat" cmpd="sng">
                      <a:solidFill>
                        <a:srgbClr val="FFFFFF"/>
                      </a:solidFill>
                      <a:prstDash val="dot"/>
                      <a:round/>
                      <a:headEnd type="none" w="med" len="med"/>
                      <a:tailEnd type="none" w="med" len="med"/>
                    </a:lnT>
                    <a:lnB w="9525" cap="flat" cmpd="sng">
                      <a:solidFill>
                        <a:srgbClr val="FFFFFF"/>
                      </a:solidFill>
                      <a:prstDash val="dot"/>
                      <a:round/>
                      <a:headEnd type="none" w="med" len="med"/>
                      <a:tailEnd type="none" w="med" len="med"/>
                    </a:lnB>
                  </a:tcPr>
                </a:tc>
                <a:tc>
                  <a:txBody>
                    <a:bodyPr/>
                    <a:lstStyle/>
                    <a:p>
                      <a:pPr lvl="0" rtl="0">
                        <a:spcBef>
                          <a:spcPts val="0"/>
                        </a:spcBef>
                        <a:buNone/>
                      </a:pPr>
                      <a:r>
                        <a:rPr lang="en" sz="1100" dirty="0">
                          <a:latin typeface="Century Gothic" panose="020B0502020202020204" pitchFamily="34" charset="0"/>
                          <a:ea typeface="Roboto"/>
                          <a:cs typeface="Roboto"/>
                          <a:sym typeface="Roboto"/>
                        </a:rPr>
                        <a:t>Compose and post content across all of your platforms from one location. Plan and compose future posts, too, then sit back and watch as we take care of them for you.</a:t>
                      </a:r>
                    </a:p>
                  </a:txBody>
                  <a:tcPr marL="77700" marR="77700" marT="178775" marB="178775">
                    <a:lnL w="9525" cap="flat" cmpd="sng">
                      <a:solidFill>
                        <a:srgbClr val="000000"/>
                      </a:solidFill>
                      <a:prstDash val="dot"/>
                      <a:round/>
                      <a:headEnd type="none" w="med" len="med"/>
                      <a:tailEnd type="none" w="med" len="med"/>
                    </a:lnL>
                    <a:lnR w="9525" cap="flat" cmpd="sng">
                      <a:solidFill>
                        <a:srgbClr val="000000"/>
                      </a:solidFill>
                      <a:prstDash val="dot"/>
                      <a:round/>
                      <a:headEnd type="none" w="med" len="med"/>
                      <a:tailEnd type="none" w="med" len="med"/>
                    </a:lnR>
                    <a:lnT w="9525" cap="flat" cmpd="sng">
                      <a:solidFill>
                        <a:srgbClr val="FFFFFF"/>
                      </a:solidFill>
                      <a:prstDash val="dot"/>
                      <a:round/>
                      <a:headEnd type="none" w="med" len="med"/>
                      <a:tailEnd type="none" w="med" len="med"/>
                    </a:lnT>
                    <a:lnB w="9525" cap="flat" cmpd="sng">
                      <a:solidFill>
                        <a:srgbClr val="FFFFFF"/>
                      </a:solidFill>
                      <a:prstDash val="dot"/>
                      <a:round/>
                      <a:headEnd type="none" w="med" len="med"/>
                      <a:tailEnd type="none" w="med" len="med"/>
                    </a:lnB>
                  </a:tcPr>
                </a:tc>
              </a:tr>
            </a:tbl>
          </a:graphicData>
        </a:graphic>
      </p:graphicFrame>
      <p:sp>
        <p:nvSpPr>
          <p:cNvPr id="36" name="Shape 36"/>
          <p:cNvSpPr txBox="1"/>
          <p:nvPr/>
        </p:nvSpPr>
        <p:spPr>
          <a:xfrm>
            <a:off x="108004" y="5768507"/>
            <a:ext cx="1932600" cy="352199"/>
          </a:xfrm>
          <a:prstGeom prst="rect">
            <a:avLst/>
          </a:prstGeom>
          <a:noFill/>
          <a:ln>
            <a:noFill/>
          </a:ln>
        </p:spPr>
        <p:txBody>
          <a:bodyPr lIns="91425" tIns="91425" rIns="91425" bIns="91425" anchor="t" anchorCtr="0">
            <a:noAutofit/>
          </a:bodyPr>
          <a:lstStyle/>
          <a:p>
            <a:pPr lvl="0" algn="ctr" rtl="0">
              <a:spcBef>
                <a:spcPts val="0"/>
              </a:spcBef>
              <a:buNone/>
            </a:pPr>
            <a:r>
              <a:rPr lang="en" b="1">
                <a:solidFill>
                  <a:srgbClr val="FFFFFF"/>
                </a:solidFill>
              </a:rPr>
              <a:t>Generate new leads and customers</a:t>
            </a:r>
          </a:p>
        </p:txBody>
      </p:sp>
      <p:sp>
        <p:nvSpPr>
          <p:cNvPr id="37" name="Shape 37"/>
          <p:cNvSpPr txBox="1"/>
          <p:nvPr/>
        </p:nvSpPr>
        <p:spPr>
          <a:xfrm>
            <a:off x="2105746" y="5690027"/>
            <a:ext cx="1595699" cy="352199"/>
          </a:xfrm>
          <a:prstGeom prst="rect">
            <a:avLst/>
          </a:prstGeom>
          <a:noFill/>
          <a:ln>
            <a:noFill/>
          </a:ln>
        </p:spPr>
        <p:txBody>
          <a:bodyPr lIns="91425" tIns="91425" rIns="91425" bIns="91425" anchor="t" anchorCtr="0">
            <a:noAutofit/>
          </a:bodyPr>
          <a:lstStyle/>
          <a:p>
            <a:pPr lvl="0" algn="ctr" rtl="0">
              <a:spcBef>
                <a:spcPts val="0"/>
              </a:spcBef>
              <a:buNone/>
            </a:pPr>
            <a:r>
              <a:rPr lang="en" b="1">
                <a:solidFill>
                  <a:srgbClr val="FFFFFF"/>
                </a:solidFill>
              </a:rPr>
              <a:t>Build a loyal following and fan base</a:t>
            </a:r>
          </a:p>
        </p:txBody>
      </p:sp>
      <p:sp>
        <p:nvSpPr>
          <p:cNvPr id="38" name="Shape 38"/>
          <p:cNvSpPr txBox="1"/>
          <p:nvPr/>
        </p:nvSpPr>
        <p:spPr>
          <a:xfrm>
            <a:off x="5780520" y="5690027"/>
            <a:ext cx="1856399" cy="352199"/>
          </a:xfrm>
          <a:prstGeom prst="rect">
            <a:avLst/>
          </a:prstGeom>
          <a:noFill/>
          <a:ln>
            <a:noFill/>
          </a:ln>
        </p:spPr>
        <p:txBody>
          <a:bodyPr lIns="91425" tIns="91425" rIns="91425" bIns="91425" anchor="t" anchorCtr="0">
            <a:noAutofit/>
          </a:bodyPr>
          <a:lstStyle/>
          <a:p>
            <a:pPr lvl="0" algn="ctr" rtl="0">
              <a:spcBef>
                <a:spcPts val="0"/>
              </a:spcBef>
              <a:buNone/>
            </a:pPr>
            <a:r>
              <a:rPr lang="en" b="1">
                <a:solidFill>
                  <a:srgbClr val="FFFFFF"/>
                </a:solidFill>
              </a:rPr>
              <a:t>Compose posts to popular social channels</a:t>
            </a:r>
          </a:p>
        </p:txBody>
      </p:sp>
      <p:sp>
        <p:nvSpPr>
          <p:cNvPr id="39" name="Shape 39"/>
          <p:cNvSpPr txBox="1"/>
          <p:nvPr/>
        </p:nvSpPr>
        <p:spPr>
          <a:xfrm>
            <a:off x="4018200" y="5692307"/>
            <a:ext cx="1595699" cy="352199"/>
          </a:xfrm>
          <a:prstGeom prst="rect">
            <a:avLst/>
          </a:prstGeom>
          <a:noFill/>
          <a:ln>
            <a:noFill/>
          </a:ln>
        </p:spPr>
        <p:txBody>
          <a:bodyPr lIns="91425" tIns="91425" rIns="91425" bIns="91425" anchor="t" anchorCtr="0">
            <a:noAutofit/>
          </a:bodyPr>
          <a:lstStyle/>
          <a:p>
            <a:pPr lvl="0" algn="ctr" rtl="0">
              <a:spcBef>
                <a:spcPts val="0"/>
              </a:spcBef>
              <a:buNone/>
            </a:pPr>
            <a:r>
              <a:rPr lang="en" b="1">
                <a:solidFill>
                  <a:srgbClr val="FFFFFF"/>
                </a:solidFill>
              </a:rPr>
              <a:t>Respond to customer feedback</a:t>
            </a:r>
          </a:p>
        </p:txBody>
      </p:sp>
      <p:pic>
        <p:nvPicPr>
          <p:cNvPr id="40" name="Shape 40"/>
          <p:cNvPicPr preferRelativeResize="0"/>
          <p:nvPr/>
        </p:nvPicPr>
        <p:blipFill>
          <a:blip r:embed="rId4">
            <a:alphaModFix/>
          </a:blip>
          <a:stretch>
            <a:fillRect/>
          </a:stretch>
        </p:blipFill>
        <p:spPr>
          <a:xfrm>
            <a:off x="301759" y="6718482"/>
            <a:ext cx="1522236" cy="1162910"/>
          </a:xfrm>
          <a:prstGeom prst="rect">
            <a:avLst/>
          </a:prstGeom>
          <a:noFill/>
          <a:ln>
            <a:noFill/>
          </a:ln>
        </p:spPr>
      </p:pic>
      <p:pic>
        <p:nvPicPr>
          <p:cNvPr id="41" name="Shape 41"/>
          <p:cNvPicPr preferRelativeResize="0"/>
          <p:nvPr/>
        </p:nvPicPr>
        <p:blipFill>
          <a:blip r:embed="rId5">
            <a:alphaModFix/>
          </a:blip>
          <a:stretch>
            <a:fillRect/>
          </a:stretch>
        </p:blipFill>
        <p:spPr>
          <a:xfrm>
            <a:off x="5877157" y="6709296"/>
            <a:ext cx="1654916" cy="1039299"/>
          </a:xfrm>
          <a:prstGeom prst="rect">
            <a:avLst/>
          </a:prstGeom>
          <a:noFill/>
          <a:ln>
            <a:noFill/>
          </a:ln>
        </p:spPr>
      </p:pic>
      <p:pic>
        <p:nvPicPr>
          <p:cNvPr id="42" name="Shape 42"/>
          <p:cNvPicPr preferRelativeResize="0"/>
          <p:nvPr/>
        </p:nvPicPr>
        <p:blipFill>
          <a:blip r:embed="rId6">
            <a:alphaModFix/>
          </a:blip>
          <a:stretch>
            <a:fillRect/>
          </a:stretch>
        </p:blipFill>
        <p:spPr>
          <a:xfrm>
            <a:off x="2242062" y="6829035"/>
            <a:ext cx="1426965" cy="941796"/>
          </a:xfrm>
          <a:prstGeom prst="rect">
            <a:avLst/>
          </a:prstGeom>
          <a:noFill/>
          <a:ln>
            <a:noFill/>
          </a:ln>
        </p:spPr>
      </p:pic>
      <p:pic>
        <p:nvPicPr>
          <p:cNvPr id="43" name="Shape 43"/>
          <p:cNvPicPr preferRelativeResize="0"/>
          <p:nvPr/>
        </p:nvPicPr>
        <p:blipFill>
          <a:blip r:embed="rId7">
            <a:alphaModFix/>
          </a:blip>
          <a:stretch>
            <a:fillRect/>
          </a:stretch>
        </p:blipFill>
        <p:spPr>
          <a:xfrm>
            <a:off x="3998187" y="6853962"/>
            <a:ext cx="1595699" cy="784841"/>
          </a:xfrm>
          <a:prstGeom prst="rect">
            <a:avLst/>
          </a:prstGeom>
          <a:noFill/>
          <a:ln>
            <a:noFill/>
          </a:ln>
        </p:spPr>
      </p:pic>
      <p:pic>
        <p:nvPicPr>
          <p:cNvPr id="44" name="Shape 44"/>
          <p:cNvPicPr preferRelativeResize="0"/>
          <p:nvPr/>
        </p:nvPicPr>
        <p:blipFill>
          <a:blip r:embed="rId8">
            <a:alphaModFix/>
          </a:blip>
          <a:stretch>
            <a:fillRect/>
          </a:stretch>
        </p:blipFill>
        <p:spPr>
          <a:xfrm>
            <a:off x="980069" y="4384359"/>
            <a:ext cx="3084302" cy="977750"/>
          </a:xfrm>
          <a:prstGeom prst="rect">
            <a:avLst/>
          </a:prstGeom>
          <a:noFill/>
          <a:ln>
            <a:noFill/>
          </a:ln>
        </p:spPr>
      </p:pic>
      <p:pic>
        <p:nvPicPr>
          <p:cNvPr id="45" name="Picture 44" descr="C:\Users\crpsauce\Desktop\Lee Corporate\Boiler Plate\Images\amplfied-logo-white.png"/>
          <p:cNvPicPr>
            <a:picLocks noChangeAspect="1" noChangeArrowheads="1"/>
          </p:cNvPicPr>
          <p:nvPr/>
        </p:nvPicPr>
        <p:blipFill>
          <a:blip r:embed="rId9" cstate="print"/>
          <a:srcRect/>
          <a:stretch>
            <a:fillRect/>
          </a:stretch>
        </p:blipFill>
        <p:spPr bwMode="auto">
          <a:xfrm>
            <a:off x="777026" y="427821"/>
            <a:ext cx="2467374" cy="635864"/>
          </a:xfrm>
          <a:prstGeom prst="rect">
            <a:avLst/>
          </a:prstGeom>
          <a:noFill/>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p:nvPr/>
        </p:nvSpPr>
        <p:spPr>
          <a:xfrm>
            <a:off x="174060" y="4911025"/>
            <a:ext cx="2301299" cy="2252400"/>
          </a:xfrm>
          <a:prstGeom prst="ellipse">
            <a:avLst/>
          </a:prstGeom>
          <a:solidFill>
            <a:srgbClr val="92D050"/>
          </a:solidFill>
          <a:ln w="19050" cap="flat" cmpd="sng">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0" name="Shape 50"/>
          <p:cNvSpPr txBox="1"/>
          <p:nvPr/>
        </p:nvSpPr>
        <p:spPr>
          <a:xfrm>
            <a:off x="408225" y="5937996"/>
            <a:ext cx="1828800" cy="903299"/>
          </a:xfrm>
          <a:prstGeom prst="rect">
            <a:avLst/>
          </a:prstGeom>
          <a:noFill/>
          <a:ln>
            <a:noFill/>
          </a:ln>
        </p:spPr>
        <p:txBody>
          <a:bodyPr lIns="91425" tIns="91425" rIns="91425" bIns="91425" anchor="t" anchorCtr="0">
            <a:noAutofit/>
          </a:bodyPr>
          <a:lstStyle/>
          <a:p>
            <a:pPr lvl="0" algn="ctr" rtl="0">
              <a:spcBef>
                <a:spcPts val="0"/>
              </a:spcBef>
              <a:buNone/>
            </a:pPr>
            <a:r>
              <a:rPr lang="en" sz="1100" b="1" dirty="0">
                <a:solidFill>
                  <a:srgbClr val="FFFFFF"/>
                </a:solidFill>
                <a:latin typeface="Century Gothic" panose="020B0502020202020204" pitchFamily="34" charset="0"/>
              </a:rPr>
              <a:t>of fans of brands on Facebook recommend brands to others, compared to just 60% of average users. </a:t>
            </a:r>
            <a:r>
              <a:rPr lang="en" sz="1100" b="1" baseline="30000" dirty="0">
                <a:solidFill>
                  <a:srgbClr val="FFFFFF"/>
                </a:solidFill>
                <a:latin typeface="Century Gothic" panose="020B0502020202020204" pitchFamily="34" charset="0"/>
              </a:rPr>
              <a:t>2</a:t>
            </a:r>
          </a:p>
        </p:txBody>
      </p:sp>
      <p:sp>
        <p:nvSpPr>
          <p:cNvPr id="51" name="Shape 51"/>
          <p:cNvSpPr txBox="1"/>
          <p:nvPr/>
        </p:nvSpPr>
        <p:spPr>
          <a:xfrm>
            <a:off x="408225" y="5114409"/>
            <a:ext cx="1830011" cy="1153916"/>
          </a:xfrm>
          <a:prstGeom prst="rect">
            <a:avLst/>
          </a:prstGeom>
          <a:noFill/>
          <a:ln>
            <a:noFill/>
          </a:ln>
        </p:spPr>
        <p:txBody>
          <a:bodyPr lIns="91425" tIns="91425" rIns="91425" bIns="91425" anchor="t" anchorCtr="0">
            <a:noAutofit/>
          </a:bodyPr>
          <a:lstStyle/>
          <a:p>
            <a:pPr lvl="0" algn="ctr" rtl="0">
              <a:spcBef>
                <a:spcPts val="0"/>
              </a:spcBef>
              <a:buNone/>
            </a:pPr>
            <a:r>
              <a:rPr lang="en" sz="6000" b="1" dirty="0">
                <a:solidFill>
                  <a:srgbClr val="FFFFFF"/>
                </a:solidFill>
                <a:latin typeface="Roboto"/>
                <a:ea typeface="Roboto"/>
                <a:cs typeface="Roboto"/>
                <a:sym typeface="Roboto"/>
              </a:rPr>
              <a:t>85% </a:t>
            </a:r>
          </a:p>
        </p:txBody>
      </p:sp>
      <p:sp>
        <p:nvSpPr>
          <p:cNvPr id="52" name="Shape 52"/>
          <p:cNvSpPr txBox="1"/>
          <p:nvPr/>
        </p:nvSpPr>
        <p:spPr>
          <a:xfrm>
            <a:off x="0" y="9696175"/>
            <a:ext cx="7772400" cy="352199"/>
          </a:xfrm>
          <a:prstGeom prst="rect">
            <a:avLst/>
          </a:prstGeom>
          <a:noFill/>
          <a:ln>
            <a:noFill/>
          </a:ln>
        </p:spPr>
        <p:txBody>
          <a:bodyPr lIns="91425" tIns="91425" rIns="91425" bIns="91425" anchor="t" anchorCtr="0">
            <a:noAutofit/>
          </a:bodyPr>
          <a:lstStyle/>
          <a:p>
            <a:pPr lvl="0" rtl="0">
              <a:spcBef>
                <a:spcPts val="0"/>
              </a:spcBef>
              <a:buNone/>
            </a:pPr>
            <a:r>
              <a:rPr lang="en" sz="800" baseline="30000">
                <a:latin typeface="Roboto"/>
                <a:ea typeface="Roboto"/>
                <a:cs typeface="Roboto"/>
                <a:sym typeface="Roboto"/>
              </a:rPr>
              <a:t>2</a:t>
            </a:r>
            <a:r>
              <a:rPr lang="en" sz="800">
                <a:solidFill>
                  <a:schemeClr val="dk1"/>
                </a:solidFill>
                <a:latin typeface="Roboto"/>
                <a:ea typeface="Roboto"/>
                <a:cs typeface="Roboto"/>
                <a:sym typeface="Roboto"/>
              </a:rPr>
              <a:t> http://www.syncapse.com/value-of-a-facebook-fan-2013/#.U9gcRPldV8F</a:t>
            </a:r>
          </a:p>
        </p:txBody>
      </p:sp>
      <p:sp>
        <p:nvSpPr>
          <p:cNvPr id="54" name="Shape 54"/>
          <p:cNvSpPr txBox="1"/>
          <p:nvPr/>
        </p:nvSpPr>
        <p:spPr>
          <a:xfrm>
            <a:off x="963486" y="7560675"/>
            <a:ext cx="5767800" cy="352199"/>
          </a:xfrm>
          <a:prstGeom prst="rect">
            <a:avLst/>
          </a:prstGeom>
          <a:noFill/>
          <a:ln>
            <a:noFill/>
          </a:ln>
        </p:spPr>
        <p:txBody>
          <a:bodyPr lIns="91425" tIns="91425" rIns="91425" bIns="91425" anchor="t" anchorCtr="0">
            <a:noAutofit/>
          </a:bodyPr>
          <a:lstStyle/>
          <a:p>
            <a:pPr algn="ctr">
              <a:spcBef>
                <a:spcPts val="0"/>
              </a:spcBef>
              <a:buNone/>
            </a:pPr>
            <a:r>
              <a:rPr lang="en" b="1" dirty="0">
                <a:solidFill>
                  <a:schemeClr val="dk1"/>
                </a:solidFill>
              </a:rPr>
              <a:t>Monitor, manage and build your online reputation today!</a:t>
            </a:r>
          </a:p>
        </p:txBody>
      </p:sp>
      <p:sp>
        <p:nvSpPr>
          <p:cNvPr id="55" name="Shape 55"/>
          <p:cNvSpPr txBox="1"/>
          <p:nvPr/>
        </p:nvSpPr>
        <p:spPr>
          <a:xfrm>
            <a:off x="3670949" y="1935025"/>
            <a:ext cx="3731100" cy="36837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SzPct val="78571"/>
              <a:buFont typeface="Arial"/>
              <a:buNone/>
            </a:pPr>
            <a:r>
              <a:rPr lang="en" b="1">
                <a:solidFill>
                  <a:schemeClr val="dk1"/>
                </a:solidFill>
                <a:latin typeface="Roboto"/>
                <a:ea typeface="Roboto"/>
                <a:cs typeface="Roboto"/>
                <a:sym typeface="Roboto"/>
              </a:rPr>
              <a:t>BENEFITS</a:t>
            </a:r>
          </a:p>
          <a:p>
            <a:pPr marL="457200" lvl="0" indent="-298450" rtl="0">
              <a:lnSpc>
                <a:spcPct val="115000"/>
              </a:lnSpc>
              <a:spcBef>
                <a:spcPts val="0"/>
              </a:spcBef>
              <a:buClr>
                <a:schemeClr val="dk1"/>
              </a:buClr>
              <a:buSzPct val="100000"/>
              <a:buFont typeface="Roboto"/>
              <a:buChar char="●"/>
            </a:pPr>
            <a:r>
              <a:rPr lang="en" sz="1100">
                <a:solidFill>
                  <a:schemeClr val="dk1"/>
                </a:solidFill>
                <a:latin typeface="Roboto"/>
                <a:ea typeface="Roboto"/>
                <a:cs typeface="Roboto"/>
                <a:sym typeface="Roboto"/>
              </a:rPr>
              <a:t>Interact directly with new customers to expand your audience </a:t>
            </a:r>
          </a:p>
          <a:p>
            <a:pPr marL="457200" lvl="0" indent="-298450" rtl="0">
              <a:lnSpc>
                <a:spcPct val="115000"/>
              </a:lnSpc>
              <a:spcBef>
                <a:spcPts val="0"/>
              </a:spcBef>
              <a:buClr>
                <a:schemeClr val="dk1"/>
              </a:buClr>
              <a:buSzPct val="100000"/>
              <a:buFont typeface="Roboto"/>
              <a:buChar char="●"/>
            </a:pPr>
            <a:r>
              <a:rPr lang="en" sz="1100">
                <a:solidFill>
                  <a:schemeClr val="dk1"/>
                </a:solidFill>
                <a:latin typeface="Roboto"/>
                <a:ea typeface="Roboto"/>
                <a:cs typeface="Roboto"/>
                <a:sym typeface="Roboto"/>
              </a:rPr>
              <a:t>Discover content and republish it to engage with your audience </a:t>
            </a:r>
          </a:p>
          <a:p>
            <a:pPr marL="457200" lvl="0" indent="-298450" rtl="0">
              <a:lnSpc>
                <a:spcPct val="115000"/>
              </a:lnSpc>
              <a:spcBef>
                <a:spcPts val="0"/>
              </a:spcBef>
              <a:buClr>
                <a:schemeClr val="dk1"/>
              </a:buClr>
              <a:buSzPct val="100000"/>
              <a:buFont typeface="Roboto"/>
              <a:buChar char="●"/>
            </a:pPr>
            <a:r>
              <a:rPr lang="en" sz="1100">
                <a:solidFill>
                  <a:schemeClr val="dk1"/>
                </a:solidFill>
                <a:latin typeface="Roboto"/>
                <a:ea typeface="Roboto"/>
                <a:cs typeface="Roboto"/>
                <a:sym typeface="Roboto"/>
              </a:rPr>
              <a:t>Respond to clients on multiple social platforms from one place</a:t>
            </a:r>
          </a:p>
          <a:p>
            <a:pPr marL="457200" lvl="0" indent="-298450" rtl="0">
              <a:lnSpc>
                <a:spcPct val="115000"/>
              </a:lnSpc>
              <a:spcBef>
                <a:spcPts val="0"/>
              </a:spcBef>
              <a:buClr>
                <a:schemeClr val="dk1"/>
              </a:buClr>
              <a:buSzPct val="100000"/>
              <a:buFont typeface="Roboto"/>
              <a:buChar char="●"/>
            </a:pPr>
            <a:r>
              <a:rPr lang="en" sz="1100">
                <a:solidFill>
                  <a:schemeClr val="dk1"/>
                </a:solidFill>
                <a:latin typeface="Roboto"/>
                <a:ea typeface="Roboto"/>
                <a:cs typeface="Roboto"/>
                <a:sym typeface="Roboto"/>
              </a:rPr>
              <a:t>Monitor Facebook, Twitter, Google, LinkedIn and Foursquare accounts from one easy-to-use location</a:t>
            </a:r>
          </a:p>
          <a:p>
            <a:pPr marL="457200" lvl="0" indent="-298450" rtl="0">
              <a:lnSpc>
                <a:spcPct val="115000"/>
              </a:lnSpc>
              <a:spcBef>
                <a:spcPts val="0"/>
              </a:spcBef>
              <a:buClr>
                <a:schemeClr val="dk1"/>
              </a:buClr>
              <a:buSzPct val="100000"/>
              <a:buFont typeface="Roboto"/>
              <a:buChar char="●"/>
            </a:pPr>
            <a:r>
              <a:rPr lang="en" sz="1100">
                <a:solidFill>
                  <a:schemeClr val="dk1"/>
                </a:solidFill>
                <a:latin typeface="Roboto"/>
                <a:ea typeface="Roboto"/>
                <a:cs typeface="Roboto"/>
                <a:sym typeface="Roboto"/>
              </a:rPr>
              <a:t>Compose and post content to all of your social channels, as well as schedule content to publish at a later date </a:t>
            </a:r>
          </a:p>
        </p:txBody>
      </p:sp>
      <p:sp>
        <p:nvSpPr>
          <p:cNvPr id="56" name="Shape 56"/>
          <p:cNvSpPr/>
          <p:nvPr/>
        </p:nvSpPr>
        <p:spPr>
          <a:xfrm>
            <a:off x="9575" y="22000"/>
            <a:ext cx="7772400" cy="1496699"/>
          </a:xfrm>
          <a:prstGeom prst="rect">
            <a:avLst/>
          </a:prstGeom>
          <a:solidFill>
            <a:srgbClr val="92D050"/>
          </a:solidFill>
          <a:ln w="19050" cap="flat" cmpd="sng">
            <a:solidFill>
              <a:srgbClr val="FFFFF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57" name="Shape 57"/>
          <p:cNvSpPr txBox="1"/>
          <p:nvPr/>
        </p:nvSpPr>
        <p:spPr>
          <a:xfrm>
            <a:off x="3660400" y="392500"/>
            <a:ext cx="4371899" cy="968099"/>
          </a:xfrm>
          <a:prstGeom prst="rect">
            <a:avLst/>
          </a:prstGeom>
          <a:noFill/>
          <a:ln>
            <a:noFill/>
          </a:ln>
        </p:spPr>
        <p:txBody>
          <a:bodyPr lIns="91425" tIns="91425" rIns="91425" bIns="91425" anchor="t" anchorCtr="0">
            <a:noAutofit/>
          </a:bodyPr>
          <a:lstStyle/>
          <a:p>
            <a:pPr lvl="0" rtl="0">
              <a:spcBef>
                <a:spcPts val="0"/>
              </a:spcBef>
              <a:buNone/>
            </a:pPr>
            <a:r>
              <a:rPr lang="en" sz="2400" b="1" dirty="0">
                <a:solidFill>
                  <a:srgbClr val="FFFFFF"/>
                </a:solidFill>
                <a:latin typeface="Roboto"/>
                <a:ea typeface="Roboto"/>
                <a:cs typeface="Roboto"/>
                <a:sym typeface="Roboto"/>
              </a:rPr>
              <a:t>SOCIAL MARKETING</a:t>
            </a:r>
          </a:p>
        </p:txBody>
      </p:sp>
      <p:pic>
        <p:nvPicPr>
          <p:cNvPr id="60" name="Shape 60"/>
          <p:cNvPicPr preferRelativeResize="0"/>
          <p:nvPr/>
        </p:nvPicPr>
        <p:blipFill>
          <a:blip r:embed="rId3">
            <a:alphaModFix/>
          </a:blip>
          <a:stretch>
            <a:fillRect/>
          </a:stretch>
        </p:blipFill>
        <p:spPr>
          <a:xfrm>
            <a:off x="2707900" y="294100"/>
            <a:ext cx="952500" cy="952500"/>
          </a:xfrm>
          <a:prstGeom prst="rect">
            <a:avLst/>
          </a:prstGeom>
          <a:noFill/>
          <a:ln>
            <a:noFill/>
          </a:ln>
        </p:spPr>
      </p:pic>
      <p:pic>
        <p:nvPicPr>
          <p:cNvPr id="61" name="Shape 61"/>
          <p:cNvPicPr preferRelativeResize="0"/>
          <p:nvPr/>
        </p:nvPicPr>
        <p:blipFill>
          <a:blip r:embed="rId4">
            <a:alphaModFix/>
          </a:blip>
          <a:stretch>
            <a:fillRect/>
          </a:stretch>
        </p:blipFill>
        <p:spPr>
          <a:xfrm>
            <a:off x="264125" y="1977399"/>
            <a:ext cx="3106045" cy="2507625"/>
          </a:xfrm>
          <a:prstGeom prst="rect">
            <a:avLst/>
          </a:prstGeom>
          <a:noFill/>
          <a:ln>
            <a:noFill/>
          </a:ln>
        </p:spPr>
      </p:pic>
      <p:grpSp>
        <p:nvGrpSpPr>
          <p:cNvPr id="63" name="Shape 63"/>
          <p:cNvGrpSpPr/>
          <p:nvPr/>
        </p:nvGrpSpPr>
        <p:grpSpPr>
          <a:xfrm>
            <a:off x="2890884" y="5380795"/>
            <a:ext cx="4493862" cy="1443345"/>
            <a:chOff x="353700" y="4052200"/>
            <a:chExt cx="8391900" cy="2585250"/>
          </a:xfrm>
        </p:grpSpPr>
        <p:sp>
          <p:nvSpPr>
            <p:cNvPr id="64" name="Shape 64"/>
            <p:cNvSpPr txBox="1"/>
            <p:nvPr/>
          </p:nvSpPr>
          <p:spPr>
            <a:xfrm>
              <a:off x="353700" y="5456350"/>
              <a:ext cx="2678100" cy="1181100"/>
            </a:xfrm>
            <a:prstGeom prst="rect">
              <a:avLst/>
            </a:prstGeom>
            <a:noFill/>
            <a:ln>
              <a:noFill/>
            </a:ln>
          </p:spPr>
          <p:txBody>
            <a:bodyPr lIns="91425" tIns="91425" rIns="91425" bIns="91425" anchor="t" anchorCtr="0">
              <a:noAutofit/>
            </a:bodyPr>
            <a:lstStyle/>
            <a:p>
              <a:pPr lvl="0" algn="ctr" rtl="0">
                <a:spcBef>
                  <a:spcPts val="0"/>
                </a:spcBef>
                <a:buNone/>
              </a:pPr>
              <a:r>
                <a:rPr lang="en" sz="1000" b="1">
                  <a:solidFill>
                    <a:srgbClr val="999999"/>
                  </a:solidFill>
                  <a:latin typeface="Open Sans"/>
                  <a:ea typeface="Open Sans"/>
                  <a:cs typeface="Open Sans"/>
                  <a:sym typeface="Open Sans"/>
                </a:rPr>
                <a:t>Customer</a:t>
              </a:r>
            </a:p>
            <a:p>
              <a:pPr lvl="0" algn="ctr" rtl="0">
                <a:spcBef>
                  <a:spcPts val="0"/>
                </a:spcBef>
                <a:buNone/>
              </a:pPr>
              <a:r>
                <a:rPr lang="en" sz="1000" b="1">
                  <a:solidFill>
                    <a:srgbClr val="999999"/>
                  </a:solidFill>
                  <a:latin typeface="Open Sans"/>
                  <a:ea typeface="Open Sans"/>
                  <a:cs typeface="Open Sans"/>
                  <a:sym typeface="Open Sans"/>
                </a:rPr>
                <a:t>Service</a:t>
              </a:r>
            </a:p>
          </p:txBody>
        </p:sp>
        <p:sp>
          <p:nvSpPr>
            <p:cNvPr id="65" name="Shape 65"/>
            <p:cNvSpPr txBox="1"/>
            <p:nvPr/>
          </p:nvSpPr>
          <p:spPr>
            <a:xfrm>
              <a:off x="3232950" y="5456350"/>
              <a:ext cx="2678100" cy="1181100"/>
            </a:xfrm>
            <a:prstGeom prst="rect">
              <a:avLst/>
            </a:prstGeom>
            <a:noFill/>
            <a:ln>
              <a:noFill/>
            </a:ln>
          </p:spPr>
          <p:txBody>
            <a:bodyPr lIns="91425" tIns="91425" rIns="91425" bIns="91425" anchor="t" anchorCtr="0">
              <a:noAutofit/>
            </a:bodyPr>
            <a:lstStyle/>
            <a:p>
              <a:pPr lvl="0" algn="ctr" rtl="0">
                <a:spcBef>
                  <a:spcPts val="0"/>
                </a:spcBef>
                <a:buNone/>
              </a:pPr>
              <a:r>
                <a:rPr lang="en" sz="1000" b="1">
                  <a:solidFill>
                    <a:srgbClr val="999999"/>
                  </a:solidFill>
                  <a:latin typeface="Open Sans"/>
                  <a:ea typeface="Open Sans"/>
                  <a:cs typeface="Open Sans"/>
                  <a:sym typeface="Open Sans"/>
                </a:rPr>
                <a:t>Generating</a:t>
              </a:r>
            </a:p>
            <a:p>
              <a:pPr lvl="0" algn="ctr" rtl="0">
                <a:spcBef>
                  <a:spcPts val="0"/>
                </a:spcBef>
                <a:buNone/>
              </a:pPr>
              <a:r>
                <a:rPr lang="en" sz="1000" b="1">
                  <a:solidFill>
                    <a:srgbClr val="999999"/>
                  </a:solidFill>
                  <a:latin typeface="Open Sans"/>
                  <a:ea typeface="Open Sans"/>
                  <a:cs typeface="Open Sans"/>
                  <a:sym typeface="Open Sans"/>
                </a:rPr>
                <a:t>Leads</a:t>
              </a:r>
            </a:p>
          </p:txBody>
        </p:sp>
        <p:sp>
          <p:nvSpPr>
            <p:cNvPr id="66" name="Shape 66"/>
            <p:cNvSpPr txBox="1"/>
            <p:nvPr/>
          </p:nvSpPr>
          <p:spPr>
            <a:xfrm>
              <a:off x="6067500" y="5456350"/>
              <a:ext cx="2678100" cy="1181100"/>
            </a:xfrm>
            <a:prstGeom prst="rect">
              <a:avLst/>
            </a:prstGeom>
            <a:noFill/>
            <a:ln>
              <a:noFill/>
            </a:ln>
          </p:spPr>
          <p:txBody>
            <a:bodyPr lIns="91425" tIns="91425" rIns="91425" bIns="91425" anchor="t" anchorCtr="0">
              <a:noAutofit/>
            </a:bodyPr>
            <a:lstStyle/>
            <a:p>
              <a:pPr lvl="0" algn="ctr" rtl="0">
                <a:spcBef>
                  <a:spcPts val="0"/>
                </a:spcBef>
                <a:buNone/>
              </a:pPr>
              <a:r>
                <a:rPr lang="en" sz="1000" b="1">
                  <a:solidFill>
                    <a:srgbClr val="999999"/>
                  </a:solidFill>
                  <a:latin typeface="Open Sans"/>
                  <a:ea typeface="Open Sans"/>
                  <a:cs typeface="Open Sans"/>
                  <a:sym typeface="Open Sans"/>
                </a:rPr>
                <a:t>Building</a:t>
              </a:r>
            </a:p>
            <a:p>
              <a:pPr lvl="0" algn="ctr" rtl="0">
                <a:spcBef>
                  <a:spcPts val="0"/>
                </a:spcBef>
                <a:buNone/>
              </a:pPr>
              <a:r>
                <a:rPr lang="en" sz="1000" b="1">
                  <a:solidFill>
                    <a:srgbClr val="999999"/>
                  </a:solidFill>
                  <a:latin typeface="Open Sans"/>
                  <a:ea typeface="Open Sans"/>
                  <a:cs typeface="Open Sans"/>
                  <a:sym typeface="Open Sans"/>
                </a:rPr>
                <a:t>Fans</a:t>
              </a:r>
            </a:p>
          </p:txBody>
        </p:sp>
        <p:pic>
          <p:nvPicPr>
            <p:cNvPr id="67" name="Shape 67"/>
            <p:cNvPicPr preferRelativeResize="0"/>
            <p:nvPr/>
          </p:nvPicPr>
          <p:blipFill>
            <a:blip r:embed="rId5">
              <a:alphaModFix/>
            </a:blip>
            <a:stretch>
              <a:fillRect/>
            </a:stretch>
          </p:blipFill>
          <p:spPr>
            <a:xfrm>
              <a:off x="941000" y="4052200"/>
              <a:ext cx="1503499" cy="1323099"/>
            </a:xfrm>
            <a:prstGeom prst="rect">
              <a:avLst/>
            </a:prstGeom>
            <a:noFill/>
            <a:ln>
              <a:noFill/>
            </a:ln>
          </p:spPr>
        </p:pic>
        <p:pic>
          <p:nvPicPr>
            <p:cNvPr id="68" name="Shape 68"/>
            <p:cNvPicPr preferRelativeResize="0"/>
            <p:nvPr/>
          </p:nvPicPr>
          <p:blipFill>
            <a:blip r:embed="rId6">
              <a:alphaModFix/>
            </a:blip>
            <a:stretch>
              <a:fillRect/>
            </a:stretch>
          </p:blipFill>
          <p:spPr>
            <a:xfrm>
              <a:off x="6699500" y="4052200"/>
              <a:ext cx="1503499" cy="1323099"/>
            </a:xfrm>
            <a:prstGeom prst="rect">
              <a:avLst/>
            </a:prstGeom>
            <a:noFill/>
            <a:ln>
              <a:noFill/>
            </a:ln>
          </p:spPr>
        </p:pic>
        <p:pic>
          <p:nvPicPr>
            <p:cNvPr id="69" name="Shape 69"/>
            <p:cNvPicPr preferRelativeResize="0"/>
            <p:nvPr/>
          </p:nvPicPr>
          <p:blipFill>
            <a:blip r:embed="rId7">
              <a:alphaModFix/>
            </a:blip>
            <a:stretch>
              <a:fillRect/>
            </a:stretch>
          </p:blipFill>
          <p:spPr>
            <a:xfrm>
              <a:off x="3820250" y="4052200"/>
              <a:ext cx="1503499" cy="1323099"/>
            </a:xfrm>
            <a:prstGeom prst="rect">
              <a:avLst/>
            </a:prstGeom>
            <a:noFill/>
            <a:ln>
              <a:noFill/>
            </a:ln>
          </p:spPr>
        </p:pic>
      </p:grpSp>
      <p:pic>
        <p:nvPicPr>
          <p:cNvPr id="23" name="Picture 22" descr="C:\Users\crpsauce\Desktop\Lee Corporate\Boiler Plate\Images\amplfied-logo-white.png"/>
          <p:cNvPicPr>
            <a:picLocks noChangeAspect="1" noChangeArrowheads="1"/>
          </p:cNvPicPr>
          <p:nvPr/>
        </p:nvPicPr>
        <p:blipFill>
          <a:blip r:embed="rId8" cstate="print"/>
          <a:srcRect/>
          <a:stretch>
            <a:fillRect/>
          </a:stretch>
        </p:blipFill>
        <p:spPr bwMode="auto">
          <a:xfrm>
            <a:off x="165749" y="392500"/>
            <a:ext cx="2467374" cy="635864"/>
          </a:xfrm>
          <a:prstGeom prst="rect">
            <a:avLst/>
          </a:prstGeom>
          <a:noFill/>
        </p:spPr>
      </p:pic>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376</Words>
  <Application>Microsoft Office PowerPoint</Application>
  <PresentationFormat>Custom</PresentationFormat>
  <Paragraphs>35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Century Gothic</vt:lpstr>
      <vt:lpstr>Open Sans</vt:lpstr>
      <vt:lpstr>Roboto</vt:lpstr>
      <vt:lpstr>simple-light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Murphy</dc:creator>
  <cp:lastModifiedBy>Kate Murphy</cp:lastModifiedBy>
  <cp:revision>3</cp:revision>
  <dcterms:modified xsi:type="dcterms:W3CDTF">2016-04-04T16:18:49Z</dcterms:modified>
</cp:coreProperties>
</file>