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6" r:id="rId2"/>
    <p:sldId id="397" r:id="rId3"/>
    <p:sldId id="402" r:id="rId4"/>
    <p:sldId id="403" r:id="rId5"/>
    <p:sldId id="395" r:id="rId6"/>
    <p:sldId id="404" r:id="rId7"/>
    <p:sldId id="405" r:id="rId8"/>
    <p:sldId id="406" r:id="rId9"/>
    <p:sldId id="407" r:id="rId10"/>
    <p:sldId id="408" r:id="rId11"/>
    <p:sldId id="401" r:id="rId12"/>
    <p:sldId id="333" r:id="rId13"/>
  </p:sldIdLst>
  <p:sldSz cx="9144000" cy="5143500" type="screen16x9"/>
  <p:notesSz cx="7010400" cy="9236075"/>
  <p:defaultTextStyle>
    <a:defPPr>
      <a:defRPr lang="en-US"/>
    </a:defPPr>
    <a:lvl1pPr marL="0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2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3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4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5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6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7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8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4">
          <p15:clr>
            <a:srgbClr val="A4A3A4"/>
          </p15:clr>
        </p15:guide>
        <p15:guide id="2" orient="horz" pos="187">
          <p15:clr>
            <a:srgbClr val="A4A3A4"/>
          </p15:clr>
        </p15:guide>
        <p15:guide id="3" pos="5354">
          <p15:clr>
            <a:srgbClr val="A4A3A4"/>
          </p15:clr>
        </p15:guide>
        <p15:guide id="4" pos="2880">
          <p15:clr>
            <a:srgbClr val="A4A3A4"/>
          </p15:clr>
        </p15:guide>
        <p15:guide id="5" pos="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7A7B7A"/>
    <a:srgbClr val="1BAAAA"/>
    <a:srgbClr val="F2F2F2"/>
    <a:srgbClr val="92D050"/>
    <a:srgbClr val="189999"/>
    <a:srgbClr val="00558A"/>
    <a:srgbClr val="F0FBFF"/>
    <a:srgbClr val="006EA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77313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710" y="90"/>
      </p:cViewPr>
      <p:guideLst>
        <p:guide orient="horz" pos="3054"/>
        <p:guide orient="horz" pos="187"/>
        <p:guide pos="5354"/>
        <p:guide pos="2880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982" y="-7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/>
          <a:lstStyle>
            <a:lvl1pPr algn="r">
              <a:defRPr sz="1200"/>
            </a:lvl1pPr>
          </a:lstStyle>
          <a:p>
            <a:fld id="{A4407128-DDAF-174D-AC9A-DC86CD5042AC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 anchor="b"/>
          <a:lstStyle>
            <a:lvl1pPr algn="r">
              <a:defRPr sz="1200"/>
            </a:lvl1pPr>
          </a:lstStyle>
          <a:p>
            <a:fld id="{C3A46550-E5E4-D34A-93E8-596215AA64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3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/>
          <a:lstStyle>
            <a:lvl1pPr algn="r">
              <a:defRPr sz="1200"/>
            </a:lvl1pPr>
          </a:lstStyle>
          <a:p>
            <a:fld id="{B6B8F910-0FFC-2042-8417-D511A8591713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630238"/>
            <a:ext cx="4489450" cy="2525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2" tIns="46397" rIns="92792" bIns="4639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7256" y="3264132"/>
            <a:ext cx="6239256" cy="5508537"/>
          </a:xfrm>
          <a:prstGeom prst="rect">
            <a:avLst/>
          </a:prstGeom>
        </p:spPr>
        <p:txBody>
          <a:bodyPr vert="horz" lIns="92792" tIns="46397" rIns="92792" bIns="4639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 anchor="b"/>
          <a:lstStyle>
            <a:lvl1pPr algn="r">
              <a:defRPr sz="1200"/>
            </a:lvl1pPr>
          </a:lstStyle>
          <a:p>
            <a:fld id="{D2304753-555F-844E-94E6-C0459ACED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9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0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01" algn="l" defTabSz="45710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202" algn="l" defTabSz="45710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303" algn="l" defTabSz="45710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404" algn="l" defTabSz="45710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505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06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07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08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5588" y="514350"/>
            <a:ext cx="3959225" cy="2227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7256" y="2904979"/>
            <a:ext cx="6239256" cy="586768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2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837" y="2947237"/>
            <a:ext cx="6185567" cy="3348649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495425" y="514350"/>
            <a:ext cx="3959225" cy="2227263"/>
          </a:xfrm>
        </p:spPr>
      </p:sp>
    </p:spTree>
    <p:extLst>
      <p:ext uri="{BB962C8B-B14F-4D97-AF65-F5344CB8AC3E}">
        <p14:creationId xmlns:p14="http://schemas.microsoft.com/office/powerpoint/2010/main" val="111886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2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30238"/>
            <a:ext cx="4489450" cy="2525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1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700">
                <a:solidFill>
                  <a:srgbClr val="007AC3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0314" y="368302"/>
            <a:ext cx="8577070" cy="327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 baseline="0">
                <a:solidFill>
                  <a:srgbClr val="007AC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0188" y="747370"/>
            <a:ext cx="8577262" cy="293688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819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700">
                <a:solidFill>
                  <a:srgbClr val="007AC3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0314" y="368302"/>
            <a:ext cx="8577070" cy="327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 baseline="0">
                <a:solidFill>
                  <a:srgbClr val="007AC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0188" y="747370"/>
            <a:ext cx="8577262" cy="293688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42892" y="4571193"/>
            <a:ext cx="745906" cy="571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17246" y="4695597"/>
            <a:ext cx="553669" cy="457200"/>
            <a:chOff x="296986" y="4571999"/>
            <a:chExt cx="553669" cy="4572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296986" y="4571999"/>
              <a:ext cx="548640" cy="457200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46" y="4591177"/>
              <a:ext cx="533409" cy="43234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865886" y="4694215"/>
            <a:ext cx="548640" cy="458006"/>
            <a:chOff x="1042892" y="4571193"/>
            <a:chExt cx="548640" cy="45800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042892" y="4571193"/>
              <a:ext cx="54864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69" y="4583157"/>
              <a:ext cx="516285" cy="44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7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700">
                <a:solidFill>
                  <a:srgbClr val="007AC3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835291" y="1745822"/>
            <a:ext cx="1500410" cy="2238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700">
                <a:solidFill>
                  <a:srgbClr val="007AC3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700">
                <a:solidFill>
                  <a:srgbClr val="007AC3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1899" y="4542130"/>
            <a:ext cx="348388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800">
                <a:solidFill>
                  <a:srgbClr val="FFFFFF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defPPr>
              <a:defRPr lang="en-US"/>
            </a:defPPr>
            <a:lvl1pPr marL="0" algn="ctr" defTabSz="457101" rtl="0" eaLnBrk="1" latinLnBrk="0" hangingPunct="1">
              <a:defRPr sz="700" kern="1200">
                <a:solidFill>
                  <a:srgbClr val="007AC3"/>
                </a:solidFill>
                <a:latin typeface="Roboto Regular"/>
                <a:ea typeface="+mn-ea"/>
                <a:cs typeface="Roboto Regular"/>
              </a:defRPr>
            </a:lvl1pPr>
            <a:lvl2pPr marL="457101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2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3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04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05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06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07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08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0B77E7-8D76-A248-9E9F-68FC055C9F4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0314" y="368302"/>
            <a:ext cx="8577070" cy="327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0188" y="747370"/>
            <a:ext cx="8577262" cy="293688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96986" y="4571999"/>
            <a:ext cx="745906" cy="571501"/>
          </a:xfrm>
          <a:prstGeom prst="rect">
            <a:avLst/>
          </a:prstGeom>
          <a:solidFill>
            <a:srgbClr val="007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17246" y="4695597"/>
            <a:ext cx="553669" cy="457200"/>
            <a:chOff x="296986" y="4571999"/>
            <a:chExt cx="553669" cy="4572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96986" y="4571999"/>
              <a:ext cx="548640" cy="457200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46" y="4591177"/>
              <a:ext cx="533409" cy="43234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865886" y="4694215"/>
            <a:ext cx="548640" cy="458006"/>
            <a:chOff x="1042892" y="4571193"/>
            <a:chExt cx="548640" cy="45800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042892" y="4571193"/>
              <a:ext cx="54864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69" y="4583157"/>
              <a:ext cx="516285" cy="44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6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p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1899" y="4542130"/>
            <a:ext cx="348388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800">
                <a:solidFill>
                  <a:srgbClr val="FFFFFF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defPPr>
              <a:defRPr lang="en-US"/>
            </a:defPPr>
            <a:lvl1pPr marL="0" algn="ctr" defTabSz="457101" rtl="0" eaLnBrk="1" latinLnBrk="0" hangingPunct="1">
              <a:defRPr sz="700" kern="1200">
                <a:solidFill>
                  <a:srgbClr val="007AC3"/>
                </a:solidFill>
                <a:latin typeface="Roboto Regular"/>
                <a:ea typeface="+mn-ea"/>
                <a:cs typeface="Roboto Regular"/>
              </a:defRPr>
            </a:lvl1pPr>
            <a:lvl2pPr marL="457101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2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3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04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05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06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07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08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0B77E7-8D76-A248-9E9F-68FC055C9F4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17246" y="4695597"/>
            <a:ext cx="553669" cy="457200"/>
            <a:chOff x="296986" y="4571999"/>
            <a:chExt cx="553669" cy="4572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96986" y="4571999"/>
              <a:ext cx="548640" cy="457200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46" y="4591177"/>
              <a:ext cx="533409" cy="43234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865886" y="4694215"/>
            <a:ext cx="548640" cy="458006"/>
            <a:chOff x="1042892" y="4571193"/>
            <a:chExt cx="548640" cy="45800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042892" y="4571193"/>
              <a:ext cx="54864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69" y="4583157"/>
              <a:ext cx="516285" cy="44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4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p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1899" y="4542130"/>
            <a:ext cx="348388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800">
                <a:solidFill>
                  <a:srgbClr val="FFFFFF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defPPr>
              <a:defRPr lang="en-US"/>
            </a:defPPr>
            <a:lvl1pPr marL="0" algn="ctr" defTabSz="457101" rtl="0" eaLnBrk="1" latinLnBrk="0" hangingPunct="1">
              <a:defRPr sz="700" kern="1200">
                <a:solidFill>
                  <a:srgbClr val="007AC3"/>
                </a:solidFill>
                <a:latin typeface="Roboto Regular"/>
                <a:ea typeface="+mn-ea"/>
                <a:cs typeface="Roboto Regular"/>
              </a:defRPr>
            </a:lvl1pPr>
            <a:lvl2pPr marL="457101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2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3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04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05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06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07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08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0B77E7-8D76-A248-9E9F-68FC055C9F4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0314" y="368302"/>
            <a:ext cx="8577070" cy="327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0188" y="747370"/>
            <a:ext cx="8577262" cy="293688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17246" y="4695597"/>
            <a:ext cx="553669" cy="457200"/>
            <a:chOff x="296986" y="4571999"/>
            <a:chExt cx="553669" cy="4572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96986" y="4571999"/>
              <a:ext cx="548640" cy="457200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46" y="4591177"/>
              <a:ext cx="533409" cy="43234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865886" y="4694215"/>
            <a:ext cx="548640" cy="458006"/>
            <a:chOff x="1042892" y="4571193"/>
            <a:chExt cx="548640" cy="45800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042892" y="4571193"/>
              <a:ext cx="54864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69" y="4583157"/>
              <a:ext cx="516285" cy="44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0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700">
                <a:solidFill>
                  <a:srgbClr val="007AC3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17246" y="4695597"/>
            <a:ext cx="553669" cy="457200"/>
            <a:chOff x="296986" y="4571999"/>
            <a:chExt cx="553669" cy="457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296986" y="4571999"/>
              <a:ext cx="548640" cy="457200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46" y="4591177"/>
              <a:ext cx="533409" cy="43234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865886" y="4694215"/>
            <a:ext cx="548640" cy="458006"/>
            <a:chOff x="1042892" y="4571193"/>
            <a:chExt cx="548640" cy="458006"/>
          </a:xfrm>
        </p:grpSpPr>
        <p:sp>
          <p:nvSpPr>
            <p:cNvPr id="5" name="Rectangle 4"/>
            <p:cNvSpPr/>
            <p:nvPr userDrawn="1"/>
          </p:nvSpPr>
          <p:spPr>
            <a:xfrm>
              <a:off x="1042892" y="4571193"/>
              <a:ext cx="54864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69" y="4583157"/>
              <a:ext cx="516285" cy="44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47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58" r:id="rId2"/>
    <p:sldLayoutId id="2147483753" r:id="rId3"/>
    <p:sldLayoutId id="2147483754" r:id="rId4"/>
    <p:sldLayoutId id="2147483755" r:id="rId5"/>
    <p:sldLayoutId id="2147483757" r:id="rId6"/>
    <p:sldLayoutId id="2147483759" r:id="rId7"/>
    <p:sldLayoutId id="2147483760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101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Roboto Light"/>
          <a:ea typeface="+mj-ea"/>
          <a:cs typeface="Roboto Light"/>
        </a:defRPr>
      </a:lvl1pPr>
    </p:titleStyle>
    <p:bodyStyle>
      <a:lvl1pPr marL="0" indent="0" algn="l" defTabSz="457101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7101" indent="0" algn="l" defTabSz="457101" rtl="0" eaLnBrk="1" latinLnBrk="0" hangingPunct="1">
        <a:spcBef>
          <a:spcPct val="20000"/>
        </a:spcBef>
        <a:buFont typeface="Arial"/>
        <a:buNone/>
        <a:defRPr sz="13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4202" indent="0" algn="l" defTabSz="457101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1303" indent="0" algn="l" defTabSz="457101" rtl="0" eaLnBrk="1" latinLnBrk="0" hangingPunct="1">
        <a:spcBef>
          <a:spcPct val="20000"/>
        </a:spcBef>
        <a:buFont typeface="Arial"/>
        <a:buNone/>
        <a:defRPr sz="7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8404" indent="0" algn="l" defTabSz="457101" rtl="0" eaLnBrk="1" latinLnBrk="0" hangingPunct="1">
        <a:spcBef>
          <a:spcPct val="20000"/>
        </a:spcBef>
        <a:buFont typeface="Arial"/>
        <a:buNone/>
        <a:defRPr sz="7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4055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leeenterprises.formstack.com/forms/smm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edwina.umphrey@lee.net" TargetMode="External"/><Relationship Id="rId4" Type="http://schemas.openxmlformats.org/officeDocument/2006/relationships/hyperlink" Target="mailto:Adriane.morris@lee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97"/>
            <a:ext cx="9144000" cy="4357116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535659" y="4447682"/>
            <a:ext cx="3874788" cy="371376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Deck –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1" y="4482654"/>
            <a:ext cx="1550947" cy="399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65" y="4421304"/>
            <a:ext cx="1212718" cy="46424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29968" y="4433510"/>
            <a:ext cx="0" cy="421382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20608" y="4442735"/>
            <a:ext cx="0" cy="421382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657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TO KEEP IN MIND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95" y="1054487"/>
            <a:ext cx="6831180" cy="35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314" y="133072"/>
            <a:ext cx="8577070" cy="327023"/>
          </a:xfrm>
        </p:spPr>
        <p:txBody>
          <a:bodyPr>
            <a:noAutofit/>
          </a:bodyPr>
          <a:lstStyle/>
          <a:p>
            <a:r>
              <a:rPr lang="en-US" sz="1600" dirty="0" smtClean="0"/>
              <a:t>FACEBOOK AD CAMPAIGN FULFILLMENT – OVERVIEW OF PROCESS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00638" y="810746"/>
            <a:ext cx="75393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cap="all" dirty="0">
                <a:latin typeface="Arial" panose="020B0604020202020204" pitchFamily="34" charset="0"/>
                <a:cs typeface="Arial" panose="020B0604020202020204" pitchFamily="34" charset="0"/>
              </a:rPr>
              <a:t>Identify an interest from the advertiser - Have a conversation about their </a:t>
            </a:r>
            <a:r>
              <a:rPr lang="en-US" sz="1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en-US" sz="1200" cap="al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cap="all" dirty="0">
                <a:latin typeface="Arial" panose="020B0604020202020204" pitchFamily="34" charset="0"/>
                <a:cs typeface="Arial" panose="020B0604020202020204" pitchFamily="34" charset="0"/>
              </a:rPr>
              <a:t>SUBMIT A request for quote </a:t>
            </a:r>
            <a:r>
              <a:rPr lang="en-US" sz="1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or sold order at (minimums apply see handout)</a:t>
            </a:r>
            <a:br>
              <a:rPr lang="en-US" sz="1200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cap="al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1200" cap="all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leeenterprises.formstack.com/forms/smm</a:t>
            </a:r>
            <a:endParaRPr lang="en-US" sz="12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CAMPAIGN </a:t>
            </a:r>
            <a:r>
              <a:rPr lang="en-US" sz="1200" cap="all" dirty="0">
                <a:latin typeface="Arial" panose="020B0604020202020204" pitchFamily="34" charset="0"/>
                <a:cs typeface="Arial" panose="020B0604020202020204" pitchFamily="34" charset="0"/>
              </a:rPr>
              <a:t>SETUP AND GO </a:t>
            </a:r>
            <a:r>
              <a:rPr lang="en-US" sz="1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LIVE (Centralized team)</a:t>
            </a:r>
            <a:endParaRPr lang="en-US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Campaign is monitored to ensure that it is spending correctly and adjustments made to keyword bids as needed</a:t>
            </a:r>
            <a:endParaRPr lang="en-US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cap="all" dirty="0">
                <a:latin typeface="Arial" panose="020B0604020202020204" pitchFamily="34" charset="0"/>
                <a:cs typeface="Arial" panose="020B0604020202020204" pitchFamily="34" charset="0"/>
              </a:rPr>
              <a:t>REPORTING CAN BE FOUND IN AMPLIFIED LOCAL REPORTING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cap="all" dirty="0">
                <a:latin typeface="Arial" panose="020B0604020202020204" pitchFamily="34" charset="0"/>
                <a:cs typeface="Arial" panose="020B0604020202020204" pitchFamily="34" charset="0"/>
              </a:rPr>
              <a:t>FINAL COSTS ARE CHARGED BACK TO </a:t>
            </a:r>
            <a:r>
              <a:rPr lang="en-US" sz="1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5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369499" y="-1619250"/>
            <a:ext cx="0" cy="83348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66" y="10266"/>
            <a:ext cx="41338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46" y="695325"/>
            <a:ext cx="8577070" cy="3270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Sales:</a:t>
            </a:r>
            <a:br>
              <a:rPr lang="en-US" sz="2000" dirty="0"/>
            </a:br>
            <a:r>
              <a:rPr lang="en-US" sz="2000" dirty="0"/>
              <a:t>Contact </a:t>
            </a:r>
            <a:r>
              <a:rPr lang="en-US" sz="2000" dirty="0" smtClean="0"/>
              <a:t>Adriane Morris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hlinkClick r:id="rId4"/>
              </a:rPr>
              <a:t>Adriane.morris</a:t>
            </a:r>
            <a:r>
              <a:rPr lang="en-US" sz="2000" dirty="0" smtClean="0">
                <a:hlinkClick r:id="rId4"/>
              </a:rPr>
              <a:t>@lee.net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563-383-2127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Fulfillment:</a:t>
            </a:r>
            <a:br>
              <a:rPr lang="en-US" sz="2000" dirty="0"/>
            </a:br>
            <a:r>
              <a:rPr lang="en-US" sz="2000" dirty="0"/>
              <a:t>Contact Eddi Umphrey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edwina.umphrey@lee.net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563.383.2502</a:t>
            </a:r>
          </a:p>
        </p:txBody>
      </p:sp>
    </p:spTree>
    <p:extLst>
      <p:ext uri="{BB962C8B-B14F-4D97-AF65-F5344CB8AC3E}">
        <p14:creationId xmlns:p14="http://schemas.microsoft.com/office/powerpoint/2010/main" val="27563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31026" y="0"/>
            <a:ext cx="4412974" cy="5143500"/>
          </a:xfrm>
          <a:prstGeom prst="rect">
            <a:avLst/>
          </a:prstGeom>
          <a:solidFill>
            <a:srgbClr val="1BA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64906" y="190207"/>
            <a:ext cx="4379093" cy="789406"/>
          </a:xfrm>
          <a:prstGeom prst="rect">
            <a:avLst/>
          </a:prstGeom>
          <a:noFill/>
        </p:spPr>
        <p:txBody>
          <a:bodyPr wrap="square" lIns="68539" tIns="34270" rIns="68539" bIns="3427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ADS ARE GREAT FOR LEAD GENERATION AND AWARENESS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314" y="233398"/>
            <a:ext cx="4229391" cy="3270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FACEBOOK ADS </a:t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4870696" y="1458143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5" name="Freeform 64"/>
          <p:cNvSpPr>
            <a:spLocks noEditPoints="1"/>
          </p:cNvSpPr>
          <p:nvPr/>
        </p:nvSpPr>
        <p:spPr bwMode="auto">
          <a:xfrm>
            <a:off x="4870696" y="2368541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4870696" y="3071034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4884094" y="4038382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9" name="Group 68"/>
          <p:cNvGrpSpPr/>
          <p:nvPr/>
        </p:nvGrpSpPr>
        <p:grpSpPr>
          <a:xfrm>
            <a:off x="433610" y="1301347"/>
            <a:ext cx="3545678" cy="3248987"/>
            <a:chOff x="4662397" y="1241923"/>
            <a:chExt cx="3545678" cy="3248987"/>
          </a:xfrm>
        </p:grpSpPr>
        <p:grpSp>
          <p:nvGrpSpPr>
            <p:cNvPr id="70" name="Group 69"/>
            <p:cNvGrpSpPr/>
            <p:nvPr/>
          </p:nvGrpSpPr>
          <p:grpSpPr>
            <a:xfrm>
              <a:off x="5097127" y="1241923"/>
              <a:ext cx="3110948" cy="3248987"/>
              <a:chOff x="1222520" y="1446881"/>
              <a:chExt cx="3110948" cy="3248987"/>
            </a:xfrm>
          </p:grpSpPr>
          <p:sp>
            <p:nvSpPr>
              <p:cNvPr id="80" name="Flowchart: Magnetic Disk 79"/>
              <p:cNvSpPr/>
              <p:nvPr/>
            </p:nvSpPr>
            <p:spPr>
              <a:xfrm>
                <a:off x="1222520" y="1446881"/>
                <a:ext cx="3110948" cy="486657"/>
              </a:xfrm>
              <a:prstGeom prst="flowChartMagneticDisk">
                <a:avLst/>
              </a:prstGeom>
              <a:solidFill>
                <a:srgbClr val="007AC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AWARENESS</a:t>
                </a:r>
              </a:p>
            </p:txBody>
          </p:sp>
          <p:sp>
            <p:nvSpPr>
              <p:cNvPr id="81" name="Flowchart: Magnetic Disk 80"/>
              <p:cNvSpPr/>
              <p:nvPr/>
            </p:nvSpPr>
            <p:spPr>
              <a:xfrm>
                <a:off x="1366638" y="1999347"/>
                <a:ext cx="2822713" cy="486657"/>
              </a:xfrm>
              <a:prstGeom prst="flowChartMagneticDisk">
                <a:avLst/>
              </a:prstGeom>
              <a:solidFill>
                <a:srgbClr val="007AC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CONSIDERATION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lowchart: Magnetic Disk 81"/>
              <p:cNvSpPr/>
              <p:nvPr/>
            </p:nvSpPr>
            <p:spPr>
              <a:xfrm>
                <a:off x="1575359" y="2551813"/>
                <a:ext cx="2405270" cy="486657"/>
              </a:xfrm>
              <a:prstGeom prst="flowChartMagneticDisk">
                <a:avLst/>
              </a:prstGeom>
              <a:solidFill>
                <a:srgbClr val="1BAAAA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PREFERENCE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lowchart: Magnetic Disk 82"/>
              <p:cNvSpPr/>
              <p:nvPr/>
            </p:nvSpPr>
            <p:spPr>
              <a:xfrm>
                <a:off x="1724446" y="3104279"/>
                <a:ext cx="2107096" cy="486657"/>
              </a:xfrm>
              <a:prstGeom prst="flowChartMagneticDisk">
                <a:avLst/>
              </a:prstGeom>
              <a:solidFill>
                <a:srgbClr val="1BAAAA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PURCHASE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lowchart: Magnetic Disk 83"/>
              <p:cNvSpPr/>
              <p:nvPr/>
            </p:nvSpPr>
            <p:spPr>
              <a:xfrm>
                <a:off x="1913290" y="3656745"/>
                <a:ext cx="1729409" cy="486657"/>
              </a:xfrm>
              <a:prstGeom prst="flowChartMagneticDisk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LOYALTY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lowchart: Magnetic Disk 84"/>
              <p:cNvSpPr/>
              <p:nvPr/>
            </p:nvSpPr>
            <p:spPr>
              <a:xfrm>
                <a:off x="2077285" y="4209211"/>
                <a:ext cx="1401418" cy="486657"/>
              </a:xfrm>
              <a:prstGeom prst="flowChartMagneticDisk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ADVOCACY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Left Brace 74"/>
            <p:cNvSpPr/>
            <p:nvPr/>
          </p:nvSpPr>
          <p:spPr>
            <a:xfrm>
              <a:off x="5033006" y="2409217"/>
              <a:ext cx="355529" cy="9144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4283094" y="2729615"/>
              <a:ext cx="11279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LEAD GEN</a:t>
              </a:r>
              <a:endParaRPr lang="en-US" dirty="0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5282056" y="1412369"/>
            <a:ext cx="3437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HUNDREDS OF TARGETING OPTIONS AVAIABLE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282056" y="2282711"/>
            <a:ext cx="3773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GREAT LEAD GENERATION, AWARENESS AND LIKE GENERATION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93715" y="3028122"/>
            <a:ext cx="3513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RIGHT RAIL, IN FEED, INSTAGRAM AND AUDIENCE EXTENSION PLACEMENTS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68242" y="3966359"/>
            <a:ext cx="380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CPC (COST PER CLICK) OR CPM (COST PER THOUSAND) PRICING MODEL AVAILABLE - $500/MONTH MINIMUM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475359" y="1337678"/>
            <a:ext cx="355529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6200000">
            <a:off x="-316679" y="1658076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09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CAN DO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46" y="954585"/>
            <a:ext cx="6974807" cy="36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FACEBOOK ADS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WHERE DO THEY APPEAR?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61" y="1308178"/>
            <a:ext cx="6419265" cy="309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MARKETING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FACEBOOK ADS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7660" y="1433559"/>
            <a:ext cx="4021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3 TYPES OF CAMPAIGNS TO RUN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44206" y="1280238"/>
            <a:ext cx="4364765" cy="3044455"/>
            <a:chOff x="2278774" y="1689703"/>
            <a:chExt cx="6255626" cy="450614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689703"/>
              <a:ext cx="6172200" cy="447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278774" y="2719552"/>
              <a:ext cx="3919702" cy="3476296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1731580"/>
              <a:ext cx="2217026" cy="177362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29856" y="3505200"/>
              <a:ext cx="2128344" cy="205740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922174" y="2186266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922174" y="2725611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1382626" y="2148624"/>
            <a:ext cx="3622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PAGE POST ENGAGMENT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82626" y="2648245"/>
            <a:ext cx="3622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CLICKS TO WEBSITE</a:t>
            </a:r>
            <a:endParaRPr lang="en-US" sz="1400" dirty="0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922173" y="3264956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Rectangle 21"/>
          <p:cNvSpPr/>
          <p:nvPr/>
        </p:nvSpPr>
        <p:spPr>
          <a:xfrm>
            <a:off x="1396912" y="3232478"/>
            <a:ext cx="3926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Page likes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3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CLICKS TO WEBSITE CAMPAIGN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FACEBOOK ADS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46" y="1163780"/>
            <a:ext cx="8421604" cy="30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CLICKS TO WEBSITE CAMPAIGN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FACEBOOK ADS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13" y="1071634"/>
            <a:ext cx="6913897" cy="35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PAGE LIKES CAMPAIGN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FACEBOOK 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44" y="1089045"/>
            <a:ext cx="6975058" cy="35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PAGE POST ENGAGEMENT (BOOST) CAMPAIGN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FACEBOOK ADS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64" y="1107779"/>
            <a:ext cx="6779309" cy="3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LeePres">
  <a:themeElements>
    <a:clrScheme name="LEE">
      <a:dk1>
        <a:srgbClr val="737572"/>
      </a:dk1>
      <a:lt1>
        <a:sysClr val="window" lastClr="FFFFFF"/>
      </a:lt1>
      <a:dk2>
        <a:srgbClr val="2B84D2"/>
      </a:dk2>
      <a:lt2>
        <a:srgbClr val="FFFFFF"/>
      </a:lt2>
      <a:accent1>
        <a:srgbClr val="007AC3"/>
      </a:accent1>
      <a:accent2>
        <a:srgbClr val="1BAAAA"/>
      </a:accent2>
      <a:accent3>
        <a:srgbClr val="FF2905"/>
      </a:accent3>
      <a:accent4>
        <a:srgbClr val="FFC000"/>
      </a:accent4>
      <a:accent5>
        <a:srgbClr val="216BA9"/>
      </a:accent5>
      <a:accent6>
        <a:srgbClr val="7C8185"/>
      </a:accent6>
      <a:hlink>
        <a:srgbClr val="216BA9"/>
      </a:hlink>
      <a:folHlink>
        <a:srgbClr val="4EA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44655</TotalTime>
  <Words>166</Words>
  <Application>Microsoft Office PowerPoint</Application>
  <PresentationFormat>On-screen Show (16:9)</PresentationFormat>
  <Paragraphs>58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Roboto Black</vt:lpstr>
      <vt:lpstr>Roboto Light</vt:lpstr>
      <vt:lpstr>Roboto Regular</vt:lpstr>
      <vt:lpstr>LeePres</vt:lpstr>
      <vt:lpstr>Training Deck – Facebook Ads</vt:lpstr>
      <vt:lpstr>FACEBOOK ADS  </vt:lpstr>
      <vt:lpstr>WHAT WE CAN DO </vt:lpstr>
      <vt:lpstr>FACEBOOK ADS</vt:lpstr>
      <vt:lpstr>SOCIAL MEDIA MARKETING </vt:lpstr>
      <vt:lpstr>CLICKS TO WEBSITE CAMPAIGN</vt:lpstr>
      <vt:lpstr>CLICKS TO WEBSITE CAMPAIGN</vt:lpstr>
      <vt:lpstr>PAGE LIKES CAMPAIGN</vt:lpstr>
      <vt:lpstr>PAGE POST ENGAGEMENT (BOOST) CAMPAIGN</vt:lpstr>
      <vt:lpstr>THINGS TO KEEP IN MIND</vt:lpstr>
      <vt:lpstr>FACEBOOK AD CAMPAIGN FULFILLMENT – OVERVIEW OF PROCESS</vt:lpstr>
      <vt:lpstr>QUESTIONS?  Sales: Contact Adriane Morris Adriane.morris@lee.net 563-383-2127  Fulfillment: Contact Eddi Umphrey edwina.umphrey@lee.net 563.383.2502</vt:lpstr>
    </vt:vector>
  </TitlesOfParts>
  <Company>Louis Twelve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Sherri Healy</cp:lastModifiedBy>
  <cp:revision>2326</cp:revision>
  <cp:lastPrinted>2017-05-16T12:55:46Z</cp:lastPrinted>
  <dcterms:created xsi:type="dcterms:W3CDTF">2015-02-19T08:45:44Z</dcterms:created>
  <dcterms:modified xsi:type="dcterms:W3CDTF">2017-11-17T21:17:55Z</dcterms:modified>
</cp:coreProperties>
</file>