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26" r:id="rId2"/>
    <p:sldId id="328" r:id="rId3"/>
    <p:sldId id="329" r:id="rId4"/>
    <p:sldId id="330" r:id="rId5"/>
    <p:sldId id="331" r:id="rId6"/>
    <p:sldId id="332" r:id="rId7"/>
    <p:sldId id="338" r:id="rId8"/>
    <p:sldId id="334" r:id="rId9"/>
    <p:sldId id="335" r:id="rId10"/>
    <p:sldId id="336" r:id="rId11"/>
    <p:sldId id="337" r:id="rId12"/>
    <p:sldId id="333" r:id="rId13"/>
  </p:sldIdLst>
  <p:sldSz cx="9144000" cy="5143500" type="screen16x9"/>
  <p:notesSz cx="7010400" cy="9236075"/>
  <p:defaultText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4">
          <p15:clr>
            <a:srgbClr val="A4A3A4"/>
          </p15:clr>
        </p15:guide>
        <p15:guide id="2" orient="horz" pos="187">
          <p15:clr>
            <a:srgbClr val="A4A3A4"/>
          </p15:clr>
        </p15:guide>
        <p15:guide id="3" pos="5354">
          <p15:clr>
            <a:srgbClr val="A4A3A4"/>
          </p15:clr>
        </p15:guide>
        <p15:guide id="4" pos="2880">
          <p15:clr>
            <a:srgbClr val="A4A3A4"/>
          </p15:clr>
        </p15:guide>
        <p15:guide id="5" pos="407">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7AC3"/>
    <a:srgbClr val="00558A"/>
    <a:srgbClr val="1BAAAA"/>
    <a:srgbClr val="189999"/>
    <a:srgbClr val="006EAF"/>
    <a:srgbClr val="FFC000"/>
    <a:srgbClr val="F6860B"/>
    <a:srgbClr val="FF2905"/>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5735" autoAdjust="0"/>
  </p:normalViewPr>
  <p:slideViewPr>
    <p:cSldViewPr snapToGrid="0" snapToObjects="1" showGuides="1">
      <p:cViewPr varScale="1">
        <p:scale>
          <a:sx n="144" d="100"/>
          <a:sy n="144" d="100"/>
        </p:scale>
        <p:origin x="102" y="120"/>
      </p:cViewPr>
      <p:guideLst>
        <p:guide orient="horz" pos="3054"/>
        <p:guide orient="horz" pos="187"/>
        <p:guide pos="5354"/>
        <p:guide pos="2880"/>
        <p:guide pos="407"/>
      </p:guideLst>
    </p:cSldViewPr>
  </p:slideViewPr>
  <p:outlineViewPr>
    <p:cViewPr>
      <p:scale>
        <a:sx n="33" d="100"/>
        <a:sy n="33" d="100"/>
      </p:scale>
      <p:origin x="0" y="0"/>
    </p:cViewPr>
  </p:outlineViewPr>
  <p:notesTextViewPr>
    <p:cViewPr>
      <p:scale>
        <a:sx n="3" d="2"/>
        <a:sy n="3" d="2"/>
      </p:scale>
      <p:origin x="0" y="0"/>
    </p:cViewPr>
  </p:notesTextViewPr>
  <p:sorterViewPr>
    <p:cViewPr>
      <p:scale>
        <a:sx n="35" d="100"/>
        <a:sy n="35" d="100"/>
      </p:scale>
      <p:origin x="0" y="0"/>
    </p:cViewPr>
  </p:sorterViewPr>
  <p:notesViewPr>
    <p:cSldViewPr snapToGrid="0" snapToObjects="1">
      <p:cViewPr>
        <p:scale>
          <a:sx n="100" d="100"/>
          <a:sy n="100" d="100"/>
        </p:scale>
        <p:origin x="-2982" y="-7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329254788515313E-2"/>
          <c:y val="3.6170087631594496E-2"/>
          <c:w val="0.86879750001924261"/>
          <c:h val="0.8839010103068482"/>
        </c:manualLayout>
      </c:layout>
      <c:barChart>
        <c:barDir val="col"/>
        <c:grouping val="stacked"/>
        <c:varyColors val="0"/>
        <c:ser>
          <c:idx val="0"/>
          <c:order val="0"/>
          <c:tx>
            <c:strRef>
              <c:f>Sheet1!$B$1</c:f>
              <c:strCache>
                <c:ptCount val="1"/>
                <c:pt idx="0">
                  <c:v>Print Exclusive</c:v>
                </c:pt>
              </c:strCache>
            </c:strRef>
          </c:tx>
          <c:spPr>
            <a:solidFill>
              <a:schemeClr val="accent1"/>
            </a:solidFill>
            <a:ln>
              <a:noFill/>
            </a:ln>
            <a:effectLst/>
            <a:scene3d>
              <a:camera prst="orthographicFront"/>
              <a:lightRig rig="threePt" dir="t">
                <a:rot lat="0" lon="0" rev="1200000"/>
              </a:lightRig>
            </a:scene3d>
            <a:sp3d prstMaterial="matte"/>
          </c:spPr>
          <c:invertIfNegative val="0"/>
          <c:cat>
            <c:strRef>
              <c:f>Sheet1!$A$2:$A$2</c:f>
              <c:strCache>
                <c:ptCount val="1"/>
                <c:pt idx="0">
                  <c:v>All Adults</c:v>
                </c:pt>
              </c:strCache>
            </c:strRef>
          </c:cat>
          <c:val>
            <c:numRef>
              <c:f>Sheet1!$B$2:$B$2</c:f>
              <c:numCache>
                <c:formatCode>0%</c:formatCode>
                <c:ptCount val="1"/>
                <c:pt idx="0">
                  <c:v>0.27</c:v>
                </c:pt>
              </c:numCache>
            </c:numRef>
          </c:val>
        </c:ser>
        <c:ser>
          <c:idx val="1"/>
          <c:order val="1"/>
          <c:tx>
            <c:strRef>
              <c:f>Sheet1!$C$1</c:f>
              <c:strCache>
                <c:ptCount val="1"/>
                <c:pt idx="0">
                  <c:v>Print &amp; Digital</c:v>
                </c:pt>
              </c:strCache>
            </c:strRef>
          </c:tx>
          <c:spPr>
            <a:solidFill>
              <a:srgbClr val="00558A"/>
            </a:solidFill>
            <a:ln>
              <a:noFill/>
            </a:ln>
            <a:effectLst/>
            <a:scene3d>
              <a:camera prst="orthographicFront"/>
              <a:lightRig rig="threePt" dir="t"/>
            </a:scene3d>
            <a:sp3d prstMaterial="matte"/>
          </c:spPr>
          <c:invertIfNegative val="0"/>
          <c:cat>
            <c:strRef>
              <c:f>Sheet1!$A$2:$A$2</c:f>
              <c:strCache>
                <c:ptCount val="1"/>
                <c:pt idx="0">
                  <c:v>All Adults</c:v>
                </c:pt>
              </c:strCache>
            </c:strRef>
          </c:cat>
          <c:val>
            <c:numRef>
              <c:f>Sheet1!$C$2:$C$2</c:f>
              <c:numCache>
                <c:formatCode>0%</c:formatCode>
                <c:ptCount val="1"/>
                <c:pt idx="0">
                  <c:v>0.19</c:v>
                </c:pt>
              </c:numCache>
            </c:numRef>
          </c:val>
        </c:ser>
        <c:ser>
          <c:idx val="2"/>
          <c:order val="2"/>
          <c:tx>
            <c:strRef>
              <c:f>Sheet1!$D$1</c:f>
              <c:strCache>
                <c:ptCount val="1"/>
                <c:pt idx="0">
                  <c:v>Digital Exclusive</c:v>
                </c:pt>
              </c:strCache>
            </c:strRef>
          </c:tx>
          <c:spPr>
            <a:solidFill>
              <a:srgbClr val="1BAAAA"/>
            </a:solidFill>
            <a:ln>
              <a:noFill/>
            </a:ln>
            <a:effectLst/>
            <a:scene3d>
              <a:camera prst="orthographicFront"/>
              <a:lightRig rig="threePt" dir="t">
                <a:rot lat="0" lon="0" rev="1200000"/>
              </a:lightRig>
            </a:scene3d>
            <a:sp3d prstMaterial="matte"/>
          </c:spPr>
          <c:invertIfNegative val="0"/>
          <c:dPt>
            <c:idx val="0"/>
            <c:invertIfNegative val="0"/>
            <c:bubble3D val="0"/>
            <c:spPr>
              <a:solidFill>
                <a:srgbClr val="1BAAAA"/>
              </a:solidFill>
              <a:ln>
                <a:noFill/>
              </a:ln>
              <a:effectLst/>
              <a:scene3d>
                <a:camera prst="orthographicFront"/>
                <a:lightRig rig="threePt" dir="t">
                  <a:rot lat="0" lon="0" rev="1200000"/>
                </a:lightRig>
              </a:scene3d>
              <a:sp3d prstMaterial="matte"/>
            </c:spPr>
          </c:dPt>
          <c:cat>
            <c:strRef>
              <c:f>Sheet1!$A$2:$A$2</c:f>
              <c:strCache>
                <c:ptCount val="1"/>
                <c:pt idx="0">
                  <c:v>All Adults</c:v>
                </c:pt>
              </c:strCache>
            </c:strRef>
          </c:cat>
          <c:val>
            <c:numRef>
              <c:f>Sheet1!$D$2:$D$2</c:f>
              <c:numCache>
                <c:formatCode>0%</c:formatCode>
                <c:ptCount val="1"/>
                <c:pt idx="0">
                  <c:v>0.17</c:v>
                </c:pt>
              </c:numCache>
            </c:numRef>
          </c:val>
        </c:ser>
        <c:ser>
          <c:idx val="3"/>
          <c:order val="3"/>
          <c:tx>
            <c:strRef>
              <c:f>Sheet1!$E$1</c:f>
              <c:strCache>
                <c:ptCount val="1"/>
                <c:pt idx="0">
                  <c:v>"Use Newspaper"</c:v>
                </c:pt>
              </c:strCache>
            </c:strRef>
          </c:tx>
          <c:spPr>
            <a:solidFill>
              <a:srgbClr val="92D050"/>
            </a:solidFill>
            <a:ln>
              <a:noFill/>
            </a:ln>
            <a:effectLst/>
            <a:scene3d>
              <a:camera prst="orthographicFront"/>
              <a:lightRig rig="threePt" dir="t">
                <a:rot lat="0" lon="0" rev="1200000"/>
              </a:lightRig>
            </a:scene3d>
            <a:sp3d/>
          </c:spPr>
          <c:invertIfNegative val="0"/>
          <c:cat>
            <c:strRef>
              <c:f>Sheet1!$A$2:$A$2</c:f>
              <c:strCache>
                <c:ptCount val="1"/>
                <c:pt idx="0">
                  <c:v>All Adults</c:v>
                </c:pt>
              </c:strCache>
            </c:strRef>
          </c:cat>
          <c:val>
            <c:numRef>
              <c:f>Sheet1!$E$2:$E$2</c:f>
              <c:numCache>
                <c:formatCode>0%</c:formatCode>
                <c:ptCount val="1"/>
                <c:pt idx="0">
                  <c:v>0.11</c:v>
                </c:pt>
              </c:numCache>
            </c:numRef>
          </c:val>
        </c:ser>
        <c:dLbls>
          <c:showLegendKey val="0"/>
          <c:showVal val="0"/>
          <c:showCatName val="0"/>
          <c:showSerName val="0"/>
          <c:showPercent val="0"/>
          <c:showBubbleSize val="0"/>
        </c:dLbls>
        <c:gapWidth val="20"/>
        <c:overlap val="100"/>
        <c:axId val="569338848"/>
        <c:axId val="574356312"/>
      </c:barChart>
      <c:catAx>
        <c:axId val="569338848"/>
        <c:scaling>
          <c:orientation val="minMax"/>
        </c:scaling>
        <c:delete val="1"/>
        <c:axPos val="b"/>
        <c:numFmt formatCode="General" sourceLinked="1"/>
        <c:majorTickMark val="out"/>
        <c:minorTickMark val="none"/>
        <c:tickLblPos val="none"/>
        <c:crossAx val="574356312"/>
        <c:crosses val="autoZero"/>
        <c:auto val="1"/>
        <c:lblAlgn val="ctr"/>
        <c:lblOffset val="100"/>
        <c:noMultiLvlLbl val="0"/>
      </c:catAx>
      <c:valAx>
        <c:axId val="574356312"/>
        <c:scaling>
          <c:orientation val="minMax"/>
        </c:scaling>
        <c:delete val="1"/>
        <c:axPos val="l"/>
        <c:numFmt formatCode="0%" sourceLinked="0"/>
        <c:majorTickMark val="out"/>
        <c:minorTickMark val="none"/>
        <c:tickLblPos val="none"/>
        <c:crossAx val="5693388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latin typeface="Tahoma" pitchFamily="34" charset="0"/>
          <a:ea typeface="Tahoma" pitchFamily="34" charset="0"/>
          <a:cs typeface="Tahoma"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20249998075753"/>
          <c:y val="3.6170166168134892E-2"/>
          <c:w val="0.86879750001924261"/>
          <c:h val="0.88390101030683543"/>
        </c:manualLayout>
      </c:layout>
      <c:barChart>
        <c:barDir val="col"/>
        <c:grouping val="stacked"/>
        <c:varyColors val="0"/>
        <c:ser>
          <c:idx val="0"/>
          <c:order val="0"/>
          <c:tx>
            <c:strRef>
              <c:f>Sheet1!$B$1</c:f>
              <c:strCache>
                <c:ptCount val="1"/>
                <c:pt idx="0">
                  <c:v>Print Exclusive</c:v>
                </c:pt>
              </c:strCache>
            </c:strRef>
          </c:tx>
          <c:spPr>
            <a:solidFill>
              <a:schemeClr val="accent1"/>
            </a:solidFill>
            <a:ln>
              <a:noFill/>
            </a:ln>
            <a:effectLst/>
            <a:scene3d>
              <a:camera prst="orthographicFront"/>
              <a:lightRig rig="threePt" dir="t"/>
            </a:scene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Roboto Black"/>
                    <a:ea typeface="Tahoma" pitchFamily="34" charset="0"/>
                    <a:cs typeface="Tahom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18-29</c:v>
                </c:pt>
                <c:pt idx="1">
                  <c:v>30-39</c:v>
                </c:pt>
                <c:pt idx="2">
                  <c:v>40-59</c:v>
                </c:pt>
                <c:pt idx="3">
                  <c:v>60+</c:v>
                </c:pt>
              </c:strCache>
            </c:strRef>
          </c:cat>
          <c:val>
            <c:numRef>
              <c:f>Sheet1!$B$2:$B$5</c:f>
              <c:numCache>
                <c:formatCode>0%</c:formatCode>
                <c:ptCount val="4"/>
                <c:pt idx="0">
                  <c:v>0.16</c:v>
                </c:pt>
                <c:pt idx="1">
                  <c:v>0.15000000000000024</c:v>
                </c:pt>
                <c:pt idx="2">
                  <c:v>0.24000000000000021</c:v>
                </c:pt>
                <c:pt idx="3">
                  <c:v>0.44</c:v>
                </c:pt>
              </c:numCache>
            </c:numRef>
          </c:val>
        </c:ser>
        <c:ser>
          <c:idx val="1"/>
          <c:order val="1"/>
          <c:tx>
            <c:strRef>
              <c:f>Sheet1!$C$1</c:f>
              <c:strCache>
                <c:ptCount val="1"/>
                <c:pt idx="0">
                  <c:v>Print &amp; Digital</c:v>
                </c:pt>
              </c:strCache>
            </c:strRef>
          </c:tx>
          <c:spPr>
            <a:solidFill>
              <a:srgbClr val="00558A"/>
            </a:solidFill>
            <a:ln>
              <a:noFill/>
            </a:ln>
            <a:effectLst/>
            <a:scene3d>
              <a:camera prst="orthographicFront"/>
              <a:lightRig rig="threePt" dir="t"/>
            </a:scene3d>
          </c:spPr>
          <c:invertIfNegative val="0"/>
          <c:dLbls>
            <c:dLbl>
              <c:idx val="5"/>
              <c:layout>
                <c:manualLayout>
                  <c:x val="-2.0892181701442827E-3"/>
                  <c:y val="-6.1069483795750068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Roboto Black"/>
                    <a:ea typeface="Tahoma" pitchFamily="34" charset="0"/>
                    <a:cs typeface="Tahom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18-29</c:v>
                </c:pt>
                <c:pt idx="1">
                  <c:v>30-39</c:v>
                </c:pt>
                <c:pt idx="2">
                  <c:v>40-59</c:v>
                </c:pt>
                <c:pt idx="3">
                  <c:v>60+</c:v>
                </c:pt>
              </c:strCache>
            </c:strRef>
          </c:cat>
          <c:val>
            <c:numRef>
              <c:f>Sheet1!$C$2:$C$5</c:f>
              <c:numCache>
                <c:formatCode>0%</c:formatCode>
                <c:ptCount val="4"/>
                <c:pt idx="0">
                  <c:v>0.16</c:v>
                </c:pt>
                <c:pt idx="1">
                  <c:v>0.2</c:v>
                </c:pt>
                <c:pt idx="2">
                  <c:v>0.21000000000000021</c:v>
                </c:pt>
                <c:pt idx="3">
                  <c:v>0.18000000000000024</c:v>
                </c:pt>
              </c:numCache>
            </c:numRef>
          </c:val>
        </c:ser>
        <c:ser>
          <c:idx val="2"/>
          <c:order val="2"/>
          <c:tx>
            <c:strRef>
              <c:f>Sheet1!$D$1</c:f>
              <c:strCache>
                <c:ptCount val="1"/>
                <c:pt idx="0">
                  <c:v>Digital Exclusive</c:v>
                </c:pt>
              </c:strCache>
            </c:strRef>
          </c:tx>
          <c:spPr>
            <a:solidFill>
              <a:srgbClr val="1BAAAA"/>
            </a:solidFill>
            <a:ln>
              <a:noFill/>
            </a:ln>
            <a:effectLst/>
            <a:scene3d>
              <a:camera prst="orthographicFront"/>
              <a:lightRig rig="threePt" dir="t"/>
            </a:scene3d>
          </c:spPr>
          <c:invertIfNegative val="0"/>
          <c:dLbls>
            <c:dLbl>
              <c:idx val="3"/>
              <c:layout>
                <c:manualLayout>
                  <c:x val="1.1640077173048311E-16"/>
                  <c:y val="7.090816610824191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Roboto Black"/>
                    <a:ea typeface="Tahoma" pitchFamily="34" charset="0"/>
                    <a:cs typeface="Tahom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18-29</c:v>
                </c:pt>
                <c:pt idx="1">
                  <c:v>30-39</c:v>
                </c:pt>
                <c:pt idx="2">
                  <c:v>40-59</c:v>
                </c:pt>
                <c:pt idx="3">
                  <c:v>60+</c:v>
                </c:pt>
              </c:strCache>
            </c:strRef>
          </c:cat>
          <c:val>
            <c:numRef>
              <c:f>Sheet1!$D$2:$D$5</c:f>
              <c:numCache>
                <c:formatCode>0%</c:formatCode>
                <c:ptCount val="4"/>
                <c:pt idx="0">
                  <c:v>0.23</c:v>
                </c:pt>
                <c:pt idx="1">
                  <c:v>0.27</c:v>
                </c:pt>
                <c:pt idx="2">
                  <c:v>0.17</c:v>
                </c:pt>
                <c:pt idx="3">
                  <c:v>6.0000000000000032E-2</c:v>
                </c:pt>
              </c:numCache>
            </c:numRef>
          </c:val>
        </c:ser>
        <c:ser>
          <c:idx val="3"/>
          <c:order val="3"/>
          <c:tx>
            <c:strRef>
              <c:f>Sheet1!$E$1</c:f>
              <c:strCache>
                <c:ptCount val="1"/>
                <c:pt idx="0">
                  <c:v>Use Newspaper</c:v>
                </c:pt>
              </c:strCache>
            </c:strRef>
          </c:tx>
          <c:spPr>
            <a:solidFill>
              <a:srgbClr val="92D050"/>
            </a:solidFill>
            <a:ln>
              <a:noFill/>
            </a:ln>
            <a:effectLst/>
            <a:scene3d>
              <a:camera prst="orthographicFront"/>
              <a:lightRig rig="threePt" dir="t"/>
            </a:scene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Roboto Black"/>
                    <a:ea typeface="Tahoma" pitchFamily="34" charset="0"/>
                    <a:cs typeface="Tahom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18-29</c:v>
                </c:pt>
                <c:pt idx="1">
                  <c:v>30-39</c:v>
                </c:pt>
                <c:pt idx="2">
                  <c:v>40-59</c:v>
                </c:pt>
                <c:pt idx="3">
                  <c:v>60+</c:v>
                </c:pt>
              </c:strCache>
            </c:strRef>
          </c:cat>
          <c:val>
            <c:numRef>
              <c:f>Sheet1!$E$2:$E$5</c:f>
              <c:numCache>
                <c:formatCode>0%</c:formatCode>
                <c:ptCount val="4"/>
                <c:pt idx="0">
                  <c:v>0.11</c:v>
                </c:pt>
                <c:pt idx="1">
                  <c:v>0.11</c:v>
                </c:pt>
                <c:pt idx="2">
                  <c:v>0.11</c:v>
                </c:pt>
                <c:pt idx="3">
                  <c:v>0.12300000000000012</c:v>
                </c:pt>
              </c:numCache>
            </c:numRef>
          </c:val>
        </c:ser>
        <c:dLbls>
          <c:showLegendKey val="0"/>
          <c:showVal val="0"/>
          <c:showCatName val="0"/>
          <c:showSerName val="0"/>
          <c:showPercent val="0"/>
          <c:showBubbleSize val="0"/>
        </c:dLbls>
        <c:gapWidth val="20"/>
        <c:overlap val="100"/>
        <c:axId val="574357096"/>
        <c:axId val="574357488"/>
      </c:barChart>
      <c:catAx>
        <c:axId val="57435709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rgbClr val="000000"/>
                </a:solidFill>
                <a:latin typeface="Roboto Black"/>
                <a:ea typeface="Tahoma" pitchFamily="34" charset="0"/>
                <a:cs typeface="Tahoma" pitchFamily="34" charset="0"/>
              </a:defRPr>
            </a:pPr>
            <a:endParaRPr lang="en-US"/>
          </a:p>
        </c:txPr>
        <c:crossAx val="574357488"/>
        <c:crosses val="autoZero"/>
        <c:auto val="1"/>
        <c:lblAlgn val="ctr"/>
        <c:lblOffset val="100"/>
        <c:noMultiLvlLbl val="0"/>
      </c:catAx>
      <c:valAx>
        <c:axId val="574357488"/>
        <c:scaling>
          <c:orientation val="minMax"/>
          <c:max val="0.9"/>
        </c:scaling>
        <c:delete val="1"/>
        <c:axPos val="l"/>
        <c:numFmt formatCode="0%" sourceLinked="0"/>
        <c:majorTickMark val="out"/>
        <c:minorTickMark val="none"/>
        <c:tickLblPos val="none"/>
        <c:crossAx val="57435709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latin typeface="Tahoma" pitchFamily="34" charset="0"/>
          <a:ea typeface="Tahoma" pitchFamily="34" charset="0"/>
          <a:cs typeface="Tahoma"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792" tIns="46397" rIns="92792" bIns="4639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792" tIns="46397" rIns="92792" bIns="46397" rtlCol="0"/>
          <a:lstStyle>
            <a:lvl1pPr algn="r">
              <a:defRPr sz="1200"/>
            </a:lvl1pPr>
          </a:lstStyle>
          <a:p>
            <a:fld id="{A4407128-DDAF-174D-AC9A-DC86CD5042AC}" type="datetimeFigureOut">
              <a:rPr lang="en-US" smtClean="0"/>
              <a:pPr/>
              <a:t>11/17/2017</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792" tIns="46397" rIns="92792" bIns="4639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792" tIns="46397" rIns="92792" bIns="46397" rtlCol="0" anchor="b"/>
          <a:lstStyle>
            <a:lvl1pPr algn="r">
              <a:defRPr sz="1200"/>
            </a:lvl1pPr>
          </a:lstStyle>
          <a:p>
            <a:fld id="{C3A46550-E5E4-D34A-93E8-596215AA6414}" type="slidenum">
              <a:rPr lang="en-US" smtClean="0"/>
              <a:pPr/>
              <a:t>‹#›</a:t>
            </a:fld>
            <a:endParaRPr lang="en-US" dirty="0"/>
          </a:p>
        </p:txBody>
      </p:sp>
    </p:spTree>
    <p:extLst>
      <p:ext uri="{BB962C8B-B14F-4D97-AF65-F5344CB8AC3E}">
        <p14:creationId xmlns:p14="http://schemas.microsoft.com/office/powerpoint/2010/main" val="1736503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792" tIns="46397" rIns="92792" bIns="46397"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792" tIns="46397" rIns="92792" bIns="46397" rtlCol="0"/>
          <a:lstStyle>
            <a:lvl1pPr algn="r">
              <a:defRPr sz="1200"/>
            </a:lvl1pPr>
          </a:lstStyle>
          <a:p>
            <a:fld id="{B6B8F910-0FFC-2042-8417-D511A8591713}" type="datetimeFigureOut">
              <a:rPr lang="en-US" smtClean="0"/>
              <a:pPr/>
              <a:t>11/17/2017</a:t>
            </a:fld>
            <a:endParaRPr lang="en-US" dirty="0"/>
          </a:p>
        </p:txBody>
      </p:sp>
      <p:sp>
        <p:nvSpPr>
          <p:cNvPr id="4" name="Slide Image Placeholder 3"/>
          <p:cNvSpPr>
            <a:spLocks noGrp="1" noRot="1" noChangeAspect="1"/>
          </p:cNvSpPr>
          <p:nvPr>
            <p:ph type="sldImg" idx="2"/>
          </p:nvPr>
        </p:nvSpPr>
        <p:spPr>
          <a:xfrm>
            <a:off x="1260475" y="630238"/>
            <a:ext cx="4489450" cy="2525712"/>
          </a:xfrm>
          <a:prstGeom prst="rect">
            <a:avLst/>
          </a:prstGeom>
          <a:noFill/>
          <a:ln w="12700">
            <a:solidFill>
              <a:prstClr val="black"/>
            </a:solidFill>
          </a:ln>
        </p:spPr>
        <p:txBody>
          <a:bodyPr vert="horz" lIns="92792" tIns="46397" rIns="92792" bIns="46397" rtlCol="0" anchor="ctr"/>
          <a:lstStyle/>
          <a:p>
            <a:endParaRPr lang="en-US" dirty="0"/>
          </a:p>
        </p:txBody>
      </p:sp>
      <p:sp>
        <p:nvSpPr>
          <p:cNvPr id="5" name="Notes Placeholder 4"/>
          <p:cNvSpPr>
            <a:spLocks noGrp="1"/>
          </p:cNvSpPr>
          <p:nvPr>
            <p:ph type="body" sz="quarter" idx="3"/>
          </p:nvPr>
        </p:nvSpPr>
        <p:spPr>
          <a:xfrm>
            <a:off x="397256" y="3264132"/>
            <a:ext cx="6239256" cy="5508537"/>
          </a:xfrm>
          <a:prstGeom prst="rect">
            <a:avLst/>
          </a:prstGeom>
        </p:spPr>
        <p:txBody>
          <a:bodyPr vert="horz" lIns="92792" tIns="46397" rIns="92792" bIns="4639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8"/>
            <a:ext cx="3037840" cy="461804"/>
          </a:xfrm>
          <a:prstGeom prst="rect">
            <a:avLst/>
          </a:prstGeom>
        </p:spPr>
        <p:txBody>
          <a:bodyPr vert="horz" lIns="92792" tIns="46397" rIns="92792" bIns="463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792" tIns="46397" rIns="92792" bIns="46397" rtlCol="0" anchor="b"/>
          <a:lstStyle>
            <a:lvl1pPr algn="r">
              <a:defRPr sz="1200"/>
            </a:lvl1pPr>
          </a:lstStyle>
          <a:p>
            <a:fld id="{D2304753-555F-844E-94E6-C0459ACEDBCC}" type="slidenum">
              <a:rPr lang="en-US" smtClean="0"/>
              <a:pPr/>
              <a:t>‹#›</a:t>
            </a:fld>
            <a:endParaRPr lang="en-US" dirty="0"/>
          </a:p>
        </p:txBody>
      </p:sp>
    </p:spTree>
    <p:extLst>
      <p:ext uri="{BB962C8B-B14F-4D97-AF65-F5344CB8AC3E}">
        <p14:creationId xmlns:p14="http://schemas.microsoft.com/office/powerpoint/2010/main" val="3945496591"/>
      </p:ext>
    </p:extLst>
  </p:cSld>
  <p:clrMap bg1="lt1" tx1="dk1" bg2="lt2" tx2="dk2" accent1="accent1" accent2="accent2" accent3="accent3" accent4="accent4" accent5="accent5" accent6="accent6" hlink="hlink" folHlink="folHlink"/>
  <p:hf hdr="0" ftr="0" dt="0"/>
  <p:notesStyle>
    <a:lvl1pPr marL="0" algn="l" defTabSz="457101" rtl="0" eaLnBrk="1" latinLnBrk="0" hangingPunct="1">
      <a:defRPr sz="1200" kern="1200">
        <a:solidFill>
          <a:schemeClr val="tx1"/>
        </a:solidFill>
        <a:latin typeface="Arial" pitchFamily="34" charset="0"/>
        <a:ea typeface="+mn-ea"/>
        <a:cs typeface="Arial" pitchFamily="34" charset="0"/>
      </a:defRPr>
    </a:lvl1pPr>
    <a:lvl2pPr marL="457101" algn="l" defTabSz="457101" rtl="0" eaLnBrk="1" latinLnBrk="0" hangingPunct="1">
      <a:defRPr sz="1200" kern="1200">
        <a:solidFill>
          <a:schemeClr val="tx1"/>
        </a:solidFill>
        <a:latin typeface="Arial" pitchFamily="34" charset="0"/>
        <a:ea typeface="+mn-ea"/>
        <a:cs typeface="Arial" pitchFamily="34" charset="0"/>
      </a:defRPr>
    </a:lvl2pPr>
    <a:lvl3pPr marL="914202" algn="l" defTabSz="457101" rtl="0" eaLnBrk="1" latinLnBrk="0" hangingPunct="1">
      <a:defRPr sz="1200" kern="1200">
        <a:solidFill>
          <a:schemeClr val="tx1"/>
        </a:solidFill>
        <a:latin typeface="Arial" pitchFamily="34" charset="0"/>
        <a:ea typeface="+mn-ea"/>
        <a:cs typeface="Arial" pitchFamily="34" charset="0"/>
      </a:defRPr>
    </a:lvl3pPr>
    <a:lvl4pPr marL="1371303" algn="l" defTabSz="457101" rtl="0" eaLnBrk="1" latinLnBrk="0" hangingPunct="1">
      <a:defRPr sz="1200" kern="1200">
        <a:solidFill>
          <a:schemeClr val="tx1"/>
        </a:solidFill>
        <a:latin typeface="Arial" pitchFamily="34" charset="0"/>
        <a:ea typeface="+mn-ea"/>
        <a:cs typeface="Arial" pitchFamily="34" charset="0"/>
      </a:defRPr>
    </a:lvl4pPr>
    <a:lvl5pPr marL="1828404" algn="l" defTabSz="457101" rtl="0" eaLnBrk="1" latinLnBrk="0" hangingPunct="1">
      <a:defRPr sz="1200" kern="1200">
        <a:solidFill>
          <a:schemeClr val="tx1"/>
        </a:solidFill>
        <a:latin typeface="Arial" pitchFamily="34" charset="0"/>
        <a:ea typeface="+mn-ea"/>
        <a:cs typeface="Arial" pitchFamily="34" charset="0"/>
      </a:defRPr>
    </a:lvl5pPr>
    <a:lvl6pPr marL="2285505" algn="l" defTabSz="457101" rtl="0" eaLnBrk="1" latinLnBrk="0" hangingPunct="1">
      <a:defRPr sz="1200" kern="1200">
        <a:solidFill>
          <a:schemeClr val="tx1"/>
        </a:solidFill>
        <a:latin typeface="+mn-lt"/>
        <a:ea typeface="+mn-ea"/>
        <a:cs typeface="+mn-cs"/>
      </a:defRPr>
    </a:lvl6pPr>
    <a:lvl7pPr marL="2742606" algn="l" defTabSz="457101" rtl="0" eaLnBrk="1" latinLnBrk="0" hangingPunct="1">
      <a:defRPr sz="1200" kern="1200">
        <a:solidFill>
          <a:schemeClr val="tx1"/>
        </a:solidFill>
        <a:latin typeface="+mn-lt"/>
        <a:ea typeface="+mn-ea"/>
        <a:cs typeface="+mn-cs"/>
      </a:defRPr>
    </a:lvl7pPr>
    <a:lvl8pPr marL="3199707" algn="l" defTabSz="457101" rtl="0" eaLnBrk="1" latinLnBrk="0" hangingPunct="1">
      <a:defRPr sz="1200" kern="1200">
        <a:solidFill>
          <a:schemeClr val="tx1"/>
        </a:solidFill>
        <a:latin typeface="+mn-lt"/>
        <a:ea typeface="+mn-ea"/>
        <a:cs typeface="+mn-cs"/>
      </a:defRPr>
    </a:lvl8pPr>
    <a:lvl9pPr marL="3656808" algn="l" defTabSz="4571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514350"/>
            <a:ext cx="3959225" cy="2227263"/>
          </a:xfrm>
        </p:spPr>
      </p:sp>
      <p:sp>
        <p:nvSpPr>
          <p:cNvPr id="3" name="Notes Placeholder 2"/>
          <p:cNvSpPr>
            <a:spLocks noGrp="1"/>
          </p:cNvSpPr>
          <p:nvPr>
            <p:ph type="body" idx="1"/>
          </p:nvPr>
        </p:nvSpPr>
        <p:spPr>
          <a:xfrm>
            <a:off x="397256" y="2904979"/>
            <a:ext cx="6239256" cy="586768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pPr/>
              <a:t>1</a:t>
            </a:fld>
            <a:endParaRPr lang="en-US" dirty="0"/>
          </a:p>
        </p:txBody>
      </p:sp>
    </p:spTree>
    <p:extLst>
      <p:ext uri="{BB962C8B-B14F-4D97-AF65-F5344CB8AC3E}">
        <p14:creationId xmlns:p14="http://schemas.microsoft.com/office/powerpoint/2010/main" val="890621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612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630238"/>
            <a:ext cx="4489450" cy="2525712"/>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D2304753-555F-844E-94E6-C0459ACEDBCC}" type="slidenum">
              <a:rPr lang="en-US" smtClean="0"/>
              <a:pPr/>
              <a:t>12</a:t>
            </a:fld>
            <a:endParaRPr lang="en-US" dirty="0"/>
          </a:p>
        </p:txBody>
      </p:sp>
    </p:spTree>
    <p:extLst>
      <p:ext uri="{BB962C8B-B14F-4D97-AF65-F5344CB8AC3E}">
        <p14:creationId xmlns:p14="http://schemas.microsoft.com/office/powerpoint/2010/main" val="115351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3837" y="2947237"/>
            <a:ext cx="6185567" cy="3348649"/>
          </a:xfrm>
        </p:spPr>
        <p:txBody>
          <a:bodyPr>
            <a:normAutofit/>
          </a:bodyPr>
          <a:lstStyle/>
          <a:p>
            <a:r>
              <a:rPr lang="en-US" dirty="0" smtClean="0"/>
              <a:t>Our</a:t>
            </a:r>
            <a:r>
              <a:rPr lang="en-US" baseline="0" dirty="0" smtClean="0"/>
              <a:t> newspapers are </a:t>
            </a:r>
            <a:r>
              <a:rPr lang="en-US" dirty="0" smtClean="0"/>
              <a:t>located in 50 markets in 21 states. We focus on solid, mid-sized communities where we are the dominate provider of local news, information and advertising in both</a:t>
            </a:r>
            <a:r>
              <a:rPr lang="en-US" baseline="0" dirty="0" smtClean="0"/>
              <a:t> digital and print</a:t>
            </a:r>
            <a:r>
              <a:rPr lang="en-US" dirty="0" smtClean="0"/>
              <a:t> — places like Madison, Wisconsin; Billings, Montana; Davenport, Iowa; and Lincoln, Nebraska — to name a few. </a:t>
            </a:r>
          </a:p>
          <a:p>
            <a:endParaRPr lang="en-US" dirty="0" smtClean="0"/>
          </a:p>
          <a:p>
            <a:r>
              <a:rPr lang="en-US" dirty="0" smtClean="0"/>
              <a:t>Our printed newspapers reach about 900,000 households daily and more than 1.2 million on Sunday, totaling nearly three million readers. Our web and mobile sites are the number one digital local news source in most of our markets, reaching more than 26 million unique visitors each month.</a:t>
            </a:r>
          </a:p>
          <a:p>
            <a:endParaRPr lang="en-US" dirty="0" smtClean="0"/>
          </a:p>
          <a:p>
            <a:r>
              <a:rPr lang="en-US" dirty="0" smtClean="0"/>
              <a:t>Additionally, our  fast growing subsidiary, TownNews.com, provides digital and content management services to more than 1,600 newspapers</a:t>
            </a:r>
            <a:r>
              <a:rPr lang="en-US" baseline="0" dirty="0" smtClean="0"/>
              <a:t> and broadcast entities </a:t>
            </a:r>
            <a:r>
              <a:rPr lang="en-US" dirty="0" smtClean="0"/>
              <a:t>across the country.</a:t>
            </a:r>
          </a:p>
          <a:p>
            <a:endParaRPr lang="en-US" dirty="0" smtClean="0"/>
          </a:p>
          <a:p>
            <a:r>
              <a:rPr lang="en-US" dirty="0" smtClean="0"/>
              <a:t>We also cover our markets with nearly 300 other publications — most with additional digital platforms — to further expand our local audiences and market</a:t>
            </a:r>
            <a:r>
              <a:rPr lang="en-US" baseline="0" dirty="0" smtClean="0"/>
              <a:t> penetration.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2304753-555F-844E-94E6-C0459ACEDBCC}" type="slidenum">
              <a:rPr lang="en-US" smtClean="0"/>
              <a:pPr/>
              <a:t>2</a:t>
            </a:fld>
            <a:endParaRPr lang="en-US" dirty="0"/>
          </a:p>
        </p:txBody>
      </p:sp>
      <p:sp>
        <p:nvSpPr>
          <p:cNvPr id="8" name="Slide Image Placeholder 7"/>
          <p:cNvSpPr>
            <a:spLocks noGrp="1" noRot="1" noChangeAspect="1"/>
          </p:cNvSpPr>
          <p:nvPr>
            <p:ph type="sldImg"/>
          </p:nvPr>
        </p:nvSpPr>
        <p:spPr>
          <a:xfrm>
            <a:off x="1495425" y="514350"/>
            <a:ext cx="3959225" cy="2227263"/>
          </a:xfrm>
        </p:spPr>
      </p:sp>
    </p:spTree>
    <p:extLst>
      <p:ext uri="{BB962C8B-B14F-4D97-AF65-F5344CB8AC3E}">
        <p14:creationId xmlns:p14="http://schemas.microsoft.com/office/powerpoint/2010/main" val="148721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630238"/>
            <a:ext cx="4489450" cy="2525712"/>
          </a:xfrm>
        </p:spPr>
      </p:sp>
      <p:sp>
        <p:nvSpPr>
          <p:cNvPr id="3" name="Notes Placeholder 2"/>
          <p:cNvSpPr>
            <a:spLocks noGrp="1"/>
          </p:cNvSpPr>
          <p:nvPr>
            <p:ph type="body" idx="1"/>
          </p:nvPr>
        </p:nvSpPr>
        <p:spPr/>
        <p:txBody>
          <a:bodyPr>
            <a:normAutofit/>
          </a:bodyPr>
          <a:lstStyle/>
          <a:p>
            <a:r>
              <a:rPr lang="en-US" dirty="0" smtClean="0"/>
              <a:t>Most Lee markets are midsize, regional hubs where our digital and print media are the dominant sources of local news, information and advertising with very little, if any, print competition. Our brands are well established and have deep community roots. We publish breaking news and updates around the clock on all of our digital platforms. In our markets, we have more reporters, photographers and sales people on the street than all of our competitors combined. We are — by far —  the leading media in the communities we serve. </a:t>
            </a:r>
          </a:p>
          <a:p>
            <a:endParaRPr lang="en-US" dirty="0" smtClean="0"/>
          </a:p>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D2304753-555F-844E-94E6-C0459ACEDBCC}" type="slidenum">
              <a:rPr lang="en-US" smtClean="0"/>
              <a:pPr/>
              <a:t>3</a:t>
            </a:fld>
            <a:endParaRPr lang="en-US" dirty="0"/>
          </a:p>
        </p:txBody>
      </p:sp>
    </p:spTree>
    <p:extLst>
      <p:ext uri="{BB962C8B-B14F-4D97-AF65-F5344CB8AC3E}">
        <p14:creationId xmlns:p14="http://schemas.microsoft.com/office/powerpoint/2010/main" val="332802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We deliver huge audiences in our markets with strength across all age groups.</a:t>
            </a:r>
          </a:p>
          <a:p>
            <a:endParaRPr lang="en-US" dirty="0" smtClean="0"/>
          </a:p>
          <a:p>
            <a:r>
              <a:rPr lang="en-US" dirty="0" smtClean="0"/>
              <a:t>The column at the left shows our seven-day reach in our largest markets. We reach 75 percent of adults. Of those, 46 percent are print readers and 36 percent access our digital products. Twelve percent say they “use” the newspaper for such information as advertising, entertainment listings and sports scores. </a:t>
            </a:r>
          </a:p>
          <a:p>
            <a:endParaRPr lang="en-US" dirty="0" smtClean="0"/>
          </a:p>
          <a:p>
            <a:r>
              <a:rPr lang="en-US" dirty="0" smtClean="0"/>
              <a:t>We are highly relevant to all age groups and reach 66 percent of </a:t>
            </a:r>
            <a:r>
              <a:rPr lang="en-US" dirty="0" err="1" smtClean="0"/>
              <a:t>millennials</a:t>
            </a:r>
            <a:r>
              <a:rPr lang="en-US" dirty="0" smtClean="0"/>
              <a:t>. Although this age group is more likely to use our digital products, 32 percent read our printed newspapers; 40 percent access us using websites and apps; and, 11 percent use us for such things as advertising, sports scores and entertainment listings. </a:t>
            </a:r>
          </a:p>
        </p:txBody>
      </p:sp>
      <p:sp>
        <p:nvSpPr>
          <p:cNvPr id="4" name="Slide Number Placeholder 3"/>
          <p:cNvSpPr>
            <a:spLocks noGrp="1"/>
          </p:cNvSpPr>
          <p:nvPr>
            <p:ph type="sldNum" sz="quarter" idx="10"/>
          </p:nvPr>
        </p:nvSpPr>
        <p:spPr/>
        <p:txBody>
          <a:bodyPr/>
          <a:lstStyle/>
          <a:p>
            <a:fld id="{D2304753-555F-844E-94E6-C0459ACEDBCC}" type="slidenum">
              <a:rPr lang="en-US" smtClean="0"/>
              <a:pPr/>
              <a:t>4</a:t>
            </a:fld>
            <a:endParaRPr lang="en-US" dirty="0"/>
          </a:p>
        </p:txBody>
      </p:sp>
      <p:sp>
        <p:nvSpPr>
          <p:cNvPr id="8" name="Slide Image Placeholder 7"/>
          <p:cNvSpPr>
            <a:spLocks noGrp="1" noRot="1" noChangeAspect="1"/>
          </p:cNvSpPr>
          <p:nvPr>
            <p:ph type="sldImg"/>
          </p:nvPr>
        </p:nvSpPr>
        <p:spPr>
          <a:xfrm>
            <a:off x="1230313" y="630238"/>
            <a:ext cx="4489450" cy="2525712"/>
          </a:xfrm>
        </p:spPr>
      </p:sp>
    </p:spTree>
    <p:extLst>
      <p:ext uri="{BB962C8B-B14F-4D97-AF65-F5344CB8AC3E}">
        <p14:creationId xmlns:p14="http://schemas.microsoft.com/office/powerpoint/2010/main" val="205769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Our local sales forces are one of our core strengths. We have strong relationships with businesses in our markets and offer a wide array of products to deliver the advertisers’ message. </a:t>
            </a:r>
          </a:p>
          <a:p>
            <a:endParaRPr lang="en-US" dirty="0" smtClean="0"/>
          </a:p>
          <a:p>
            <a:pPr lvl="0"/>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2304753-555F-844E-94E6-C0459ACEDBCC}" type="slidenum">
              <a:rPr lang="en-US" smtClean="0"/>
              <a:pPr/>
              <a:t>5</a:t>
            </a:fld>
            <a:endParaRPr lang="en-US" dirty="0"/>
          </a:p>
        </p:txBody>
      </p:sp>
      <p:sp>
        <p:nvSpPr>
          <p:cNvPr id="7" name="Slide Image Placeholder 6"/>
          <p:cNvSpPr>
            <a:spLocks noGrp="1" noRot="1" noChangeAspect="1"/>
          </p:cNvSpPr>
          <p:nvPr>
            <p:ph type="sldImg"/>
          </p:nvPr>
        </p:nvSpPr>
        <p:spPr>
          <a:xfrm>
            <a:off x="1495425" y="514350"/>
            <a:ext cx="3959225" cy="2227263"/>
          </a:xfrm>
        </p:spPr>
      </p:sp>
    </p:spTree>
    <p:extLst>
      <p:ext uri="{BB962C8B-B14F-4D97-AF65-F5344CB8AC3E}">
        <p14:creationId xmlns:p14="http://schemas.microsoft.com/office/powerpoint/2010/main" val="132466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2304753-555F-844E-94E6-C0459ACEDBCC}" type="slidenum">
              <a:rPr lang="en-US" smtClean="0"/>
              <a:pPr/>
              <a:t>6</a:t>
            </a:fld>
            <a:endParaRPr lang="en-US" dirty="0"/>
          </a:p>
        </p:txBody>
      </p:sp>
      <p:sp>
        <p:nvSpPr>
          <p:cNvPr id="7" name="Slide Image Placeholder 6"/>
          <p:cNvSpPr>
            <a:spLocks noGrp="1" noRot="1" noChangeAspect="1"/>
          </p:cNvSpPr>
          <p:nvPr>
            <p:ph type="sldImg"/>
          </p:nvPr>
        </p:nvSpPr>
        <p:spPr>
          <a:xfrm>
            <a:off x="1495425" y="514350"/>
            <a:ext cx="3959225" cy="2227263"/>
          </a:xfrm>
        </p:spPr>
      </p:sp>
    </p:spTree>
    <p:extLst>
      <p:ext uri="{BB962C8B-B14F-4D97-AF65-F5344CB8AC3E}">
        <p14:creationId xmlns:p14="http://schemas.microsoft.com/office/powerpoint/2010/main" val="72264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123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997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235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58996" y="4670426"/>
            <a:ext cx="348388" cy="273844"/>
          </a:xfrm>
          <a:prstGeom prst="rect">
            <a:avLst/>
          </a:prstGeom>
        </p:spPr>
        <p:txBody>
          <a:bodyPr vert="horz" lIns="91408" tIns="45704" rIns="91408" bIns="45704" rtlCol="0" anchor="ctr"/>
          <a:lstStyle>
            <a:lvl1pPr algn="ctr">
              <a:defRPr sz="700">
                <a:solidFill>
                  <a:srgbClr val="007AC3"/>
                </a:solidFill>
                <a:latin typeface="Roboto Regular"/>
                <a:cs typeface="Roboto Regular"/>
              </a:defRPr>
            </a:lvl1pPr>
          </a:lstStyle>
          <a:p>
            <a:fld id="{010B77E7-8D76-A248-9E9F-68FC055C9F4B}" type="slidenum">
              <a:rPr lang="en-US" smtClean="0"/>
              <a:pPr/>
              <a:t>‹#›</a:t>
            </a:fld>
            <a:endParaRPr lang="en-US" dirty="0"/>
          </a:p>
        </p:txBody>
      </p:sp>
      <p:sp>
        <p:nvSpPr>
          <p:cNvPr id="6" name="Title Placeholder 1"/>
          <p:cNvSpPr>
            <a:spLocks noGrp="1"/>
          </p:cNvSpPr>
          <p:nvPr>
            <p:ph type="title" hasCustomPrompt="1"/>
          </p:nvPr>
        </p:nvSpPr>
        <p:spPr>
          <a:xfrm>
            <a:off x="230314" y="368302"/>
            <a:ext cx="8577070" cy="327023"/>
          </a:xfrm>
          <a:prstGeom prst="rect">
            <a:avLst/>
          </a:prstGeom>
        </p:spPr>
        <p:txBody>
          <a:bodyPr vert="horz" lIns="91440" tIns="45720" rIns="91440" bIns="45720" rtlCol="0" anchor="t">
            <a:normAutofit/>
          </a:bodyPr>
          <a:lstStyle>
            <a:lvl1pPr algn="l">
              <a:defRPr sz="2800" baseline="0">
                <a:solidFill>
                  <a:srgbClr val="007AC3"/>
                </a:solidFill>
                <a:latin typeface="Arial Black" panose="020B0A04020102020204" pitchFamily="34" charset="0"/>
                <a:ea typeface="Roboto Black" panose="02000000000000000000" pitchFamily="2" charset="0"/>
                <a:cs typeface="Roboto Black" panose="02000000000000000000" pitchFamily="2" charset="0"/>
              </a:defRPr>
            </a:lvl1pPr>
          </a:lstStyle>
          <a:p>
            <a:r>
              <a:rPr lang="en-US" dirty="0" smtClean="0"/>
              <a:t>CLICK TO EDIT TITLE</a:t>
            </a:r>
            <a:endParaRPr lang="en-US" dirty="0"/>
          </a:p>
        </p:txBody>
      </p:sp>
      <p:sp>
        <p:nvSpPr>
          <p:cNvPr id="11" name="Text Placeholder 10"/>
          <p:cNvSpPr>
            <a:spLocks noGrp="1"/>
          </p:cNvSpPr>
          <p:nvPr>
            <p:ph type="body" sz="quarter" idx="11" hasCustomPrompt="1"/>
          </p:nvPr>
        </p:nvSpPr>
        <p:spPr>
          <a:xfrm>
            <a:off x="230188" y="747370"/>
            <a:ext cx="8577262" cy="293688"/>
          </a:xfrm>
          <a:prstGeom prst="rect">
            <a:avLst/>
          </a:prstGeom>
        </p:spPr>
        <p:txBody>
          <a:bodyPr/>
          <a:lstStyle>
            <a:lvl1pPr>
              <a:defRPr sz="1100" baseline="0">
                <a:solidFill>
                  <a:schemeClr val="tx1">
                    <a:lumMod val="7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SUB TITLE</a:t>
            </a:r>
          </a:p>
        </p:txBody>
      </p:sp>
    </p:spTree>
    <p:extLst>
      <p:ext uri="{BB962C8B-B14F-4D97-AF65-F5344CB8AC3E}">
        <p14:creationId xmlns:p14="http://schemas.microsoft.com/office/powerpoint/2010/main" val="268190385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App Projec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201899" y="4542130"/>
            <a:ext cx="348388" cy="273844"/>
          </a:xfrm>
          <a:prstGeom prst="rect">
            <a:avLst/>
          </a:prstGeom>
        </p:spPr>
        <p:txBody>
          <a:bodyPr vert="horz" lIns="91420" tIns="45710" rIns="91420" bIns="45710" rtlCol="0" anchor="ctr"/>
          <a:lstStyle>
            <a:lvl1pPr algn="ctr">
              <a:defRPr sz="800">
                <a:solidFill>
                  <a:srgbClr val="FFFFFF"/>
                </a:solidFill>
                <a:latin typeface="Roboto Regular"/>
                <a:cs typeface="Roboto Regular"/>
              </a:defRPr>
            </a:lvl1pPr>
          </a:lstStyle>
          <a:p>
            <a:fld id="{010B77E7-8D76-A248-9E9F-68FC055C9F4B}" type="slidenum">
              <a:rPr lang="en-US" smtClean="0"/>
              <a:pPr/>
              <a:t>‹#›</a:t>
            </a:fld>
            <a:endParaRPr lang="en-US" dirty="0"/>
          </a:p>
        </p:txBody>
      </p:sp>
      <p:sp>
        <p:nvSpPr>
          <p:cNvPr id="2" name="Rectangle 1"/>
          <p:cNvSpPr/>
          <p:nvPr userDrawn="1"/>
        </p:nvSpPr>
        <p:spPr>
          <a:xfrm>
            <a:off x="0" y="0"/>
            <a:ext cx="9144000" cy="51435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5"/>
          <p:cNvSpPr txBox="1">
            <a:spLocks/>
          </p:cNvSpPr>
          <p:nvPr userDrawn="1"/>
        </p:nvSpPr>
        <p:spPr>
          <a:xfrm>
            <a:off x="8458996" y="4670426"/>
            <a:ext cx="348388" cy="273844"/>
          </a:xfrm>
          <a:prstGeom prst="rect">
            <a:avLst/>
          </a:prstGeom>
        </p:spPr>
        <p:txBody>
          <a:bodyPr vert="horz" lIns="91408" tIns="45704" rIns="91408" bIns="45704" rtlCol="0" anchor="ctr"/>
          <a:lstStyle>
            <a:defPPr>
              <a:defRPr lang="en-US"/>
            </a:defPPr>
            <a:lvl1pPr marL="0" algn="ctr" defTabSz="457101" rtl="0" eaLnBrk="1" latinLnBrk="0" hangingPunct="1">
              <a:defRPr sz="700" kern="1200">
                <a:solidFill>
                  <a:srgbClr val="007AC3"/>
                </a:solidFill>
                <a:latin typeface="Roboto Regular"/>
                <a:ea typeface="+mn-ea"/>
                <a:cs typeface="Roboto Regular"/>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a:lstStyle>
          <a:p>
            <a:fld id="{010B77E7-8D76-A248-9E9F-68FC055C9F4B}" type="slidenum">
              <a:rPr lang="en-US" smtClean="0">
                <a:solidFill>
                  <a:schemeClr val="bg1"/>
                </a:solidFill>
              </a:rPr>
              <a:pPr/>
              <a:t>‹#›</a:t>
            </a:fld>
            <a:endParaRPr lang="en-US" dirty="0">
              <a:solidFill>
                <a:schemeClr val="bg1"/>
              </a:solidFill>
            </a:endParaRPr>
          </a:p>
        </p:txBody>
      </p:sp>
      <p:sp>
        <p:nvSpPr>
          <p:cNvPr id="10" name="Title Placeholder 1"/>
          <p:cNvSpPr>
            <a:spLocks noGrp="1"/>
          </p:cNvSpPr>
          <p:nvPr>
            <p:ph type="title" hasCustomPrompt="1"/>
          </p:nvPr>
        </p:nvSpPr>
        <p:spPr>
          <a:xfrm>
            <a:off x="230314" y="368302"/>
            <a:ext cx="8577070" cy="327023"/>
          </a:xfrm>
          <a:prstGeom prst="rect">
            <a:avLst/>
          </a:prstGeom>
        </p:spPr>
        <p:txBody>
          <a:bodyPr vert="horz" lIns="91440" tIns="45720" rIns="91440" bIns="45720" rtlCol="0" anchor="t">
            <a:normAutofit/>
          </a:bodyPr>
          <a:lstStyle>
            <a:lvl1pPr algn="l">
              <a:defRPr sz="2800" baseline="0">
                <a:solidFill>
                  <a:schemeClr val="bg1"/>
                </a:solidFill>
                <a:latin typeface="Arial Black" panose="020B0A04020102020204" pitchFamily="34" charset="0"/>
                <a:ea typeface="Roboto Black" panose="02000000000000000000" pitchFamily="2" charset="0"/>
                <a:cs typeface="Roboto Black" panose="02000000000000000000" pitchFamily="2" charset="0"/>
              </a:defRPr>
            </a:lvl1pPr>
          </a:lstStyle>
          <a:p>
            <a:r>
              <a:rPr lang="en-US" dirty="0" smtClean="0"/>
              <a:t>CLICK TO EDIT TITLE</a:t>
            </a:r>
            <a:endParaRPr lang="en-US" dirty="0"/>
          </a:p>
        </p:txBody>
      </p:sp>
      <p:sp>
        <p:nvSpPr>
          <p:cNvPr id="11" name="Text Placeholder 10"/>
          <p:cNvSpPr>
            <a:spLocks noGrp="1"/>
          </p:cNvSpPr>
          <p:nvPr>
            <p:ph type="body" sz="quarter" idx="11" hasCustomPrompt="1"/>
          </p:nvPr>
        </p:nvSpPr>
        <p:spPr>
          <a:xfrm>
            <a:off x="230188" y="747370"/>
            <a:ext cx="8577262" cy="293688"/>
          </a:xfrm>
          <a:prstGeom prst="rect">
            <a:avLst/>
          </a:prstGeom>
        </p:spPr>
        <p:txBody>
          <a:bodyPr/>
          <a:lstStyle>
            <a:lvl1pPr>
              <a:defRPr sz="1100"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SUB TITLE</a:t>
            </a:r>
          </a:p>
        </p:txBody>
      </p:sp>
      <p:grpSp>
        <p:nvGrpSpPr>
          <p:cNvPr id="15" name="Group 14"/>
          <p:cNvGrpSpPr/>
          <p:nvPr userDrawn="1"/>
        </p:nvGrpSpPr>
        <p:grpSpPr>
          <a:xfrm>
            <a:off x="317246" y="4695597"/>
            <a:ext cx="553669" cy="457200"/>
            <a:chOff x="296986" y="4571999"/>
            <a:chExt cx="553669" cy="457200"/>
          </a:xfrm>
        </p:grpSpPr>
        <p:sp>
          <p:nvSpPr>
            <p:cNvPr id="16" name="Rectangle 15"/>
            <p:cNvSpPr/>
            <p:nvPr userDrawn="1"/>
          </p:nvSpPr>
          <p:spPr>
            <a:xfrm>
              <a:off x="296986" y="4571999"/>
              <a:ext cx="548640" cy="4572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246" y="4591177"/>
              <a:ext cx="533409" cy="432342"/>
            </a:xfrm>
            <a:prstGeom prst="rect">
              <a:avLst/>
            </a:prstGeom>
          </p:spPr>
        </p:pic>
      </p:grpSp>
      <p:grpSp>
        <p:nvGrpSpPr>
          <p:cNvPr id="18" name="Group 17"/>
          <p:cNvGrpSpPr/>
          <p:nvPr userDrawn="1"/>
        </p:nvGrpSpPr>
        <p:grpSpPr>
          <a:xfrm>
            <a:off x="865886" y="4694215"/>
            <a:ext cx="548640" cy="458006"/>
            <a:chOff x="1042892" y="4571193"/>
            <a:chExt cx="548640" cy="458006"/>
          </a:xfrm>
        </p:grpSpPr>
        <p:sp>
          <p:nvSpPr>
            <p:cNvPr id="19" name="Rectangle 18"/>
            <p:cNvSpPr/>
            <p:nvPr userDrawn="1"/>
          </p:nvSpPr>
          <p:spPr>
            <a:xfrm>
              <a:off x="1042892" y="4571193"/>
              <a:ext cx="548640" cy="457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069" y="4583157"/>
              <a:ext cx="516285" cy="446042"/>
            </a:xfrm>
            <a:prstGeom prst="rect">
              <a:avLst/>
            </a:prstGeom>
          </p:spPr>
        </p:pic>
      </p:grpSp>
    </p:spTree>
    <p:extLst>
      <p:ext uri="{BB962C8B-B14F-4D97-AF65-F5344CB8AC3E}">
        <p14:creationId xmlns:p14="http://schemas.microsoft.com/office/powerpoint/2010/main" val="412801400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5205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8458996" y="4670426"/>
            <a:ext cx="348388" cy="273844"/>
          </a:xfrm>
          <a:prstGeom prst="rect">
            <a:avLst/>
          </a:prstGeom>
        </p:spPr>
        <p:txBody>
          <a:bodyPr vert="horz" lIns="91408" tIns="45704" rIns="91408" bIns="45704" rtlCol="0" anchor="ctr"/>
          <a:lstStyle>
            <a:lvl1pPr algn="ctr">
              <a:defRPr sz="700">
                <a:solidFill>
                  <a:srgbClr val="007AC3"/>
                </a:solidFill>
                <a:latin typeface="Roboto Regular"/>
                <a:cs typeface="Roboto Regular"/>
              </a:defRPr>
            </a:lvl1pPr>
          </a:lstStyle>
          <a:p>
            <a:fld id="{010B77E7-8D76-A248-9E9F-68FC055C9F4B}" type="slidenum">
              <a:rPr lang="en-US" smtClean="0"/>
              <a:pPr/>
              <a:t>‹#›</a:t>
            </a:fld>
            <a:endParaRPr lang="en-US" dirty="0"/>
          </a:p>
        </p:txBody>
      </p:sp>
      <p:sp>
        <p:nvSpPr>
          <p:cNvPr id="6" name="Title Placeholder 1"/>
          <p:cNvSpPr>
            <a:spLocks noGrp="1"/>
          </p:cNvSpPr>
          <p:nvPr>
            <p:ph type="title" hasCustomPrompt="1"/>
          </p:nvPr>
        </p:nvSpPr>
        <p:spPr>
          <a:xfrm>
            <a:off x="230314" y="368302"/>
            <a:ext cx="8577070" cy="327023"/>
          </a:xfrm>
          <a:prstGeom prst="rect">
            <a:avLst/>
          </a:prstGeom>
        </p:spPr>
        <p:txBody>
          <a:bodyPr vert="horz" lIns="91440" tIns="45720" rIns="91440" bIns="45720" rtlCol="0" anchor="t">
            <a:normAutofit/>
          </a:bodyPr>
          <a:lstStyle>
            <a:lvl1pPr algn="l">
              <a:defRPr sz="2800" baseline="0">
                <a:solidFill>
                  <a:srgbClr val="007AC3"/>
                </a:solidFill>
                <a:latin typeface="Arial Black" panose="020B0A04020102020204" pitchFamily="34" charset="0"/>
                <a:ea typeface="Roboto Black" panose="02000000000000000000" pitchFamily="2" charset="0"/>
                <a:cs typeface="Roboto Black" panose="02000000000000000000" pitchFamily="2" charset="0"/>
              </a:defRPr>
            </a:lvl1pPr>
          </a:lstStyle>
          <a:p>
            <a:r>
              <a:rPr lang="en-US" dirty="0" smtClean="0"/>
              <a:t>CLICK TO EDIT TITLE</a:t>
            </a:r>
            <a:endParaRPr lang="en-US" dirty="0"/>
          </a:p>
        </p:txBody>
      </p:sp>
      <p:sp>
        <p:nvSpPr>
          <p:cNvPr id="11" name="Text Placeholder 10"/>
          <p:cNvSpPr>
            <a:spLocks noGrp="1"/>
          </p:cNvSpPr>
          <p:nvPr>
            <p:ph type="body" sz="quarter" idx="11" hasCustomPrompt="1"/>
          </p:nvPr>
        </p:nvSpPr>
        <p:spPr>
          <a:xfrm>
            <a:off x="230188" y="747370"/>
            <a:ext cx="8577262" cy="293688"/>
          </a:xfrm>
          <a:prstGeom prst="rect">
            <a:avLst/>
          </a:prstGeom>
        </p:spPr>
        <p:txBody>
          <a:bodyPr/>
          <a:lstStyle>
            <a:lvl1pPr>
              <a:defRPr sz="1100" baseline="0">
                <a:solidFill>
                  <a:schemeClr val="tx1">
                    <a:lumMod val="75000"/>
                  </a:schemeClr>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SUB TITLE</a:t>
            </a:r>
          </a:p>
        </p:txBody>
      </p:sp>
      <p:sp>
        <p:nvSpPr>
          <p:cNvPr id="12" name="Rectangle 11"/>
          <p:cNvSpPr/>
          <p:nvPr userDrawn="1"/>
        </p:nvSpPr>
        <p:spPr>
          <a:xfrm>
            <a:off x="1042892" y="4571193"/>
            <a:ext cx="745906" cy="5715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17246" y="4695597"/>
            <a:ext cx="553669" cy="457200"/>
            <a:chOff x="296986" y="4571999"/>
            <a:chExt cx="553669" cy="457200"/>
          </a:xfrm>
        </p:grpSpPr>
        <p:sp>
          <p:nvSpPr>
            <p:cNvPr id="15" name="Rectangle 14"/>
            <p:cNvSpPr/>
            <p:nvPr userDrawn="1"/>
          </p:nvSpPr>
          <p:spPr>
            <a:xfrm>
              <a:off x="296986" y="4571999"/>
              <a:ext cx="548640" cy="4572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246" y="4591177"/>
              <a:ext cx="533409" cy="432342"/>
            </a:xfrm>
            <a:prstGeom prst="rect">
              <a:avLst/>
            </a:prstGeom>
          </p:spPr>
        </p:pic>
      </p:grpSp>
      <p:grpSp>
        <p:nvGrpSpPr>
          <p:cNvPr id="17" name="Group 16"/>
          <p:cNvGrpSpPr/>
          <p:nvPr userDrawn="1"/>
        </p:nvGrpSpPr>
        <p:grpSpPr>
          <a:xfrm>
            <a:off x="865886" y="4694215"/>
            <a:ext cx="548640" cy="458006"/>
            <a:chOff x="1042892" y="4571193"/>
            <a:chExt cx="548640" cy="458006"/>
          </a:xfrm>
        </p:grpSpPr>
        <p:sp>
          <p:nvSpPr>
            <p:cNvPr id="18" name="Rectangle 17"/>
            <p:cNvSpPr/>
            <p:nvPr userDrawn="1"/>
          </p:nvSpPr>
          <p:spPr>
            <a:xfrm>
              <a:off x="1042892" y="4571193"/>
              <a:ext cx="548640" cy="457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069" y="4583157"/>
              <a:ext cx="516285" cy="446042"/>
            </a:xfrm>
            <a:prstGeom prst="rect">
              <a:avLst/>
            </a:prstGeom>
          </p:spPr>
        </p:pic>
      </p:grpSp>
    </p:spTree>
    <p:extLst>
      <p:ext uri="{BB962C8B-B14F-4D97-AF65-F5344CB8AC3E}">
        <p14:creationId xmlns:p14="http://schemas.microsoft.com/office/powerpoint/2010/main" val="254271054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58996" y="4670426"/>
            <a:ext cx="348388" cy="273844"/>
          </a:xfrm>
          <a:prstGeom prst="rect">
            <a:avLst/>
          </a:prstGeom>
        </p:spPr>
        <p:txBody>
          <a:bodyPr vert="horz" lIns="91408" tIns="45704" rIns="91408" bIns="45704" rtlCol="0" anchor="ctr"/>
          <a:lstStyle>
            <a:lvl1pPr algn="ctr">
              <a:defRPr sz="700">
                <a:solidFill>
                  <a:srgbClr val="007AC3"/>
                </a:solidFill>
                <a:latin typeface="Roboto Regular"/>
                <a:cs typeface="Roboto Regular"/>
              </a:defRPr>
            </a:lvl1pPr>
          </a:lstStyle>
          <a:p>
            <a:fld id="{010B77E7-8D76-A248-9E9F-68FC055C9F4B}" type="slidenum">
              <a:rPr lang="en-US" smtClean="0"/>
              <a:pPr/>
              <a:t>‹#›</a:t>
            </a:fld>
            <a:endParaRPr lang="en-US" dirty="0"/>
          </a:p>
        </p:txBody>
      </p:sp>
    </p:spTree>
    <p:extLst>
      <p:ext uri="{BB962C8B-B14F-4D97-AF65-F5344CB8AC3E}">
        <p14:creationId xmlns:p14="http://schemas.microsoft.com/office/powerpoint/2010/main" val="150977004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58996" y="4670426"/>
            <a:ext cx="348388" cy="273844"/>
          </a:xfrm>
          <a:prstGeom prst="rect">
            <a:avLst/>
          </a:prstGeom>
        </p:spPr>
        <p:txBody>
          <a:bodyPr vert="horz" lIns="91408" tIns="45704" rIns="91408" bIns="45704" rtlCol="0" anchor="ctr"/>
          <a:lstStyle>
            <a:lvl1pPr algn="ctr">
              <a:defRPr sz="700">
                <a:solidFill>
                  <a:srgbClr val="007AC3"/>
                </a:solidFill>
                <a:latin typeface="Roboto Regular"/>
                <a:cs typeface="Roboto Regular"/>
              </a:defRPr>
            </a:lvl1pPr>
          </a:lstStyle>
          <a:p>
            <a:fld id="{010B77E7-8D76-A248-9E9F-68FC055C9F4B}" type="slidenum">
              <a:rPr lang="en-US" smtClean="0"/>
              <a:pPr/>
              <a:t>‹#›</a:t>
            </a:fld>
            <a:endParaRPr lang="en-US" dirty="0"/>
          </a:p>
        </p:txBody>
      </p:sp>
    </p:spTree>
    <p:extLst>
      <p:ext uri="{BB962C8B-B14F-4D97-AF65-F5344CB8AC3E}">
        <p14:creationId xmlns:p14="http://schemas.microsoft.com/office/powerpoint/2010/main" val="276460516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pp Project">
    <p:spTree>
      <p:nvGrpSpPr>
        <p:cNvPr id="1" name=""/>
        <p:cNvGrpSpPr/>
        <p:nvPr/>
      </p:nvGrpSpPr>
      <p:grpSpPr>
        <a:xfrm>
          <a:off x="0" y="0"/>
          <a:ext cx="0" cy="0"/>
          <a:chOff x="0" y="0"/>
          <a:chExt cx="0" cy="0"/>
        </a:xfrm>
      </p:grpSpPr>
      <p:sp>
        <p:nvSpPr>
          <p:cNvPr id="3" name="Picture Placeholder 2"/>
          <p:cNvSpPr>
            <a:spLocks noGrp="1" noChangeAspect="1"/>
          </p:cNvSpPr>
          <p:nvPr>
            <p:ph type="pic" sz="quarter" idx="15"/>
          </p:nvPr>
        </p:nvSpPr>
        <p:spPr>
          <a:xfrm>
            <a:off x="3835291" y="1745822"/>
            <a:ext cx="1500410" cy="2238709"/>
          </a:xfrm>
          <a:prstGeom prst="rect">
            <a:avLst/>
          </a:prstGeom>
        </p:spPr>
        <p:txBody>
          <a:bodyPr>
            <a:normAutofit/>
          </a:bodyPr>
          <a:lstStyle>
            <a:lvl1pPr>
              <a:defRPr sz="1200"/>
            </a:lvl1pPr>
          </a:lstStyle>
          <a:p>
            <a:endParaRPr lang="en-US" dirty="0"/>
          </a:p>
        </p:txBody>
      </p:sp>
      <p:sp>
        <p:nvSpPr>
          <p:cNvPr id="5" name="Slide Number Placeholder 5"/>
          <p:cNvSpPr>
            <a:spLocks noGrp="1"/>
          </p:cNvSpPr>
          <p:nvPr>
            <p:ph type="sldNum" sz="quarter" idx="4"/>
          </p:nvPr>
        </p:nvSpPr>
        <p:spPr>
          <a:xfrm>
            <a:off x="8458996" y="4670426"/>
            <a:ext cx="348388" cy="273844"/>
          </a:xfrm>
          <a:prstGeom prst="rect">
            <a:avLst/>
          </a:prstGeom>
        </p:spPr>
        <p:txBody>
          <a:bodyPr vert="horz" lIns="91408" tIns="45704" rIns="91408" bIns="45704" rtlCol="0" anchor="ctr"/>
          <a:lstStyle>
            <a:lvl1pPr algn="ctr">
              <a:defRPr sz="700">
                <a:solidFill>
                  <a:srgbClr val="007AC3"/>
                </a:solidFill>
                <a:latin typeface="Roboto Regular"/>
                <a:cs typeface="Roboto Regular"/>
              </a:defRPr>
            </a:lvl1pPr>
          </a:lstStyle>
          <a:p>
            <a:fld id="{010B77E7-8D76-A248-9E9F-68FC055C9F4B}" type="slidenum">
              <a:rPr lang="en-US" smtClean="0"/>
              <a:pPr/>
              <a:t>‹#›</a:t>
            </a:fld>
            <a:endParaRPr lang="en-US" dirty="0"/>
          </a:p>
        </p:txBody>
      </p:sp>
    </p:spTree>
    <p:extLst>
      <p:ext uri="{BB962C8B-B14F-4D97-AF65-F5344CB8AC3E}">
        <p14:creationId xmlns:p14="http://schemas.microsoft.com/office/powerpoint/2010/main" val="227840542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458996" y="4670426"/>
            <a:ext cx="348388" cy="273844"/>
          </a:xfrm>
          <a:prstGeom prst="rect">
            <a:avLst/>
          </a:prstGeom>
        </p:spPr>
        <p:txBody>
          <a:bodyPr vert="horz" lIns="91408" tIns="45704" rIns="91408" bIns="45704" rtlCol="0" anchor="ctr"/>
          <a:lstStyle>
            <a:lvl1pPr algn="ctr">
              <a:defRPr sz="700">
                <a:solidFill>
                  <a:srgbClr val="007AC3"/>
                </a:solidFill>
                <a:latin typeface="Roboto Regular"/>
                <a:cs typeface="Roboto Regular"/>
              </a:defRPr>
            </a:lvl1pPr>
          </a:lstStyle>
          <a:p>
            <a:fld id="{010B77E7-8D76-A248-9E9F-68FC055C9F4B}" type="slidenum">
              <a:rPr lang="en-US" smtClean="0"/>
              <a:pPr/>
              <a:t>‹#›</a:t>
            </a:fld>
            <a:endParaRPr lang="en-US" dirty="0"/>
          </a:p>
        </p:txBody>
      </p:sp>
    </p:spTree>
    <p:extLst>
      <p:ext uri="{BB962C8B-B14F-4D97-AF65-F5344CB8AC3E}">
        <p14:creationId xmlns:p14="http://schemas.microsoft.com/office/powerpoint/2010/main" val="415196463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App Projec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201899" y="4542130"/>
            <a:ext cx="348388" cy="273844"/>
          </a:xfrm>
          <a:prstGeom prst="rect">
            <a:avLst/>
          </a:prstGeom>
        </p:spPr>
        <p:txBody>
          <a:bodyPr vert="horz" lIns="91420" tIns="45710" rIns="91420" bIns="45710" rtlCol="0" anchor="ctr"/>
          <a:lstStyle>
            <a:lvl1pPr algn="ctr">
              <a:defRPr sz="800">
                <a:solidFill>
                  <a:srgbClr val="FFFFFF"/>
                </a:solidFill>
                <a:latin typeface="Roboto Regular"/>
                <a:cs typeface="Roboto Regular"/>
              </a:defRPr>
            </a:lvl1pPr>
          </a:lstStyle>
          <a:p>
            <a:fld id="{010B77E7-8D76-A248-9E9F-68FC055C9F4B}" type="slidenum">
              <a:rPr lang="en-US" smtClean="0"/>
              <a:pPr/>
              <a:t>‹#›</a:t>
            </a:fld>
            <a:endParaRPr lang="en-US" dirty="0"/>
          </a:p>
        </p:txBody>
      </p:sp>
      <p:sp>
        <p:nvSpPr>
          <p:cNvPr id="2" name="Rectangle 1"/>
          <p:cNvSpPr/>
          <p:nvPr userDrawn="1"/>
        </p:nvSpPr>
        <p:spPr>
          <a:xfrm>
            <a:off x="0" y="0"/>
            <a:ext cx="9144000" cy="51435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5"/>
          <p:cNvSpPr txBox="1">
            <a:spLocks/>
          </p:cNvSpPr>
          <p:nvPr userDrawn="1"/>
        </p:nvSpPr>
        <p:spPr>
          <a:xfrm>
            <a:off x="8458996" y="4670426"/>
            <a:ext cx="348388" cy="273844"/>
          </a:xfrm>
          <a:prstGeom prst="rect">
            <a:avLst/>
          </a:prstGeom>
        </p:spPr>
        <p:txBody>
          <a:bodyPr vert="horz" lIns="91408" tIns="45704" rIns="91408" bIns="45704" rtlCol="0" anchor="ctr"/>
          <a:lstStyle>
            <a:defPPr>
              <a:defRPr lang="en-US"/>
            </a:defPPr>
            <a:lvl1pPr marL="0" algn="ctr" defTabSz="457101" rtl="0" eaLnBrk="1" latinLnBrk="0" hangingPunct="1">
              <a:defRPr sz="700" kern="1200">
                <a:solidFill>
                  <a:srgbClr val="007AC3"/>
                </a:solidFill>
                <a:latin typeface="Roboto Regular"/>
                <a:ea typeface="+mn-ea"/>
                <a:cs typeface="Roboto Regular"/>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a:lstStyle>
          <a:p>
            <a:fld id="{010B77E7-8D76-A248-9E9F-68FC055C9F4B}" type="slidenum">
              <a:rPr lang="en-US" smtClean="0">
                <a:solidFill>
                  <a:schemeClr val="bg1"/>
                </a:solidFill>
              </a:rPr>
              <a:pPr/>
              <a:t>‹#›</a:t>
            </a:fld>
            <a:endParaRPr lang="en-US" dirty="0">
              <a:solidFill>
                <a:schemeClr val="bg1"/>
              </a:solidFill>
            </a:endParaRPr>
          </a:p>
        </p:txBody>
      </p:sp>
      <p:sp>
        <p:nvSpPr>
          <p:cNvPr id="8" name="Rectangle 7"/>
          <p:cNvSpPr/>
          <p:nvPr userDrawn="1"/>
        </p:nvSpPr>
        <p:spPr>
          <a:xfrm>
            <a:off x="296986" y="4571999"/>
            <a:ext cx="745906" cy="571501"/>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17246" y="4695597"/>
            <a:ext cx="553669" cy="457200"/>
            <a:chOff x="296986" y="4571999"/>
            <a:chExt cx="553669" cy="457200"/>
          </a:xfrm>
        </p:grpSpPr>
        <p:sp>
          <p:nvSpPr>
            <p:cNvPr id="19" name="Rectangle 18"/>
            <p:cNvSpPr/>
            <p:nvPr userDrawn="1"/>
          </p:nvSpPr>
          <p:spPr>
            <a:xfrm>
              <a:off x="296986" y="4571999"/>
              <a:ext cx="548640" cy="4572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246" y="4591177"/>
              <a:ext cx="533409" cy="432342"/>
            </a:xfrm>
            <a:prstGeom prst="rect">
              <a:avLst/>
            </a:prstGeom>
          </p:spPr>
        </p:pic>
      </p:grpSp>
      <p:grpSp>
        <p:nvGrpSpPr>
          <p:cNvPr id="21" name="Group 20"/>
          <p:cNvGrpSpPr/>
          <p:nvPr userDrawn="1"/>
        </p:nvGrpSpPr>
        <p:grpSpPr>
          <a:xfrm>
            <a:off x="865886" y="4694215"/>
            <a:ext cx="548640" cy="458006"/>
            <a:chOff x="1042892" y="4571193"/>
            <a:chExt cx="548640" cy="458006"/>
          </a:xfrm>
        </p:grpSpPr>
        <p:sp>
          <p:nvSpPr>
            <p:cNvPr id="22" name="Rectangle 21"/>
            <p:cNvSpPr/>
            <p:nvPr userDrawn="1"/>
          </p:nvSpPr>
          <p:spPr>
            <a:xfrm>
              <a:off x="1042892" y="4571193"/>
              <a:ext cx="548640" cy="457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069" y="4583157"/>
              <a:ext cx="516285" cy="446042"/>
            </a:xfrm>
            <a:prstGeom prst="rect">
              <a:avLst/>
            </a:prstGeom>
          </p:spPr>
        </p:pic>
      </p:grpSp>
    </p:spTree>
    <p:extLst>
      <p:ext uri="{BB962C8B-B14F-4D97-AF65-F5344CB8AC3E}">
        <p14:creationId xmlns:p14="http://schemas.microsoft.com/office/powerpoint/2010/main" val="299860183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pp Projec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201899" y="4542130"/>
            <a:ext cx="348388" cy="273844"/>
          </a:xfrm>
          <a:prstGeom prst="rect">
            <a:avLst/>
          </a:prstGeom>
        </p:spPr>
        <p:txBody>
          <a:bodyPr vert="horz" lIns="91420" tIns="45710" rIns="91420" bIns="45710" rtlCol="0" anchor="ctr"/>
          <a:lstStyle>
            <a:lvl1pPr algn="ctr">
              <a:defRPr sz="800">
                <a:solidFill>
                  <a:srgbClr val="FFFFFF"/>
                </a:solidFill>
                <a:latin typeface="Roboto Regular"/>
                <a:cs typeface="Roboto Regular"/>
              </a:defRPr>
            </a:lvl1pPr>
          </a:lstStyle>
          <a:p>
            <a:fld id="{010B77E7-8D76-A248-9E9F-68FC055C9F4B}" type="slidenum">
              <a:rPr lang="en-US" smtClean="0"/>
              <a:pPr/>
              <a:t>‹#›</a:t>
            </a:fld>
            <a:endParaRPr lang="en-US" dirty="0"/>
          </a:p>
        </p:txBody>
      </p:sp>
      <p:sp>
        <p:nvSpPr>
          <p:cNvPr id="2" name="Rectangle 1"/>
          <p:cNvSpPr/>
          <p:nvPr userDrawn="1"/>
        </p:nvSpPr>
        <p:spPr>
          <a:xfrm>
            <a:off x="0" y="0"/>
            <a:ext cx="9144000" cy="51435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5"/>
          <p:cNvSpPr txBox="1">
            <a:spLocks/>
          </p:cNvSpPr>
          <p:nvPr userDrawn="1"/>
        </p:nvSpPr>
        <p:spPr>
          <a:xfrm>
            <a:off x="8458996" y="4670426"/>
            <a:ext cx="348388" cy="273844"/>
          </a:xfrm>
          <a:prstGeom prst="rect">
            <a:avLst/>
          </a:prstGeom>
        </p:spPr>
        <p:txBody>
          <a:bodyPr vert="horz" lIns="91408" tIns="45704" rIns="91408" bIns="45704" rtlCol="0" anchor="ctr"/>
          <a:lstStyle>
            <a:defPPr>
              <a:defRPr lang="en-US"/>
            </a:defPPr>
            <a:lvl1pPr marL="0" algn="ctr" defTabSz="457101" rtl="0" eaLnBrk="1" latinLnBrk="0" hangingPunct="1">
              <a:defRPr sz="700" kern="1200">
                <a:solidFill>
                  <a:srgbClr val="007AC3"/>
                </a:solidFill>
                <a:latin typeface="Roboto Regular"/>
                <a:ea typeface="+mn-ea"/>
                <a:cs typeface="Roboto Regular"/>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a:lstStyle>
          <a:p>
            <a:fld id="{010B77E7-8D76-A248-9E9F-68FC055C9F4B}" type="slidenum">
              <a:rPr lang="en-US" smtClean="0">
                <a:solidFill>
                  <a:schemeClr val="bg1"/>
                </a:solidFill>
              </a:rPr>
              <a:pPr/>
              <a:t>‹#›</a:t>
            </a:fld>
            <a:endParaRPr lang="en-US" dirty="0">
              <a:solidFill>
                <a:schemeClr val="bg1"/>
              </a:solidFill>
            </a:endParaRPr>
          </a:p>
        </p:txBody>
      </p:sp>
      <p:sp>
        <p:nvSpPr>
          <p:cNvPr id="10" name="Title Placeholder 1"/>
          <p:cNvSpPr>
            <a:spLocks noGrp="1"/>
          </p:cNvSpPr>
          <p:nvPr>
            <p:ph type="title" hasCustomPrompt="1"/>
          </p:nvPr>
        </p:nvSpPr>
        <p:spPr>
          <a:xfrm>
            <a:off x="230314" y="368302"/>
            <a:ext cx="8577070" cy="327023"/>
          </a:xfrm>
          <a:prstGeom prst="rect">
            <a:avLst/>
          </a:prstGeom>
        </p:spPr>
        <p:txBody>
          <a:bodyPr vert="horz" lIns="91440" tIns="45720" rIns="91440" bIns="45720" rtlCol="0" anchor="t">
            <a:normAutofit/>
          </a:bodyPr>
          <a:lstStyle>
            <a:lvl1pPr algn="l">
              <a:defRPr sz="2800" baseline="0">
                <a:solidFill>
                  <a:schemeClr val="bg1"/>
                </a:solidFill>
                <a:latin typeface="Arial Black" panose="020B0A04020102020204" pitchFamily="34" charset="0"/>
                <a:ea typeface="Roboto Black" panose="02000000000000000000" pitchFamily="2" charset="0"/>
                <a:cs typeface="Roboto Black" panose="02000000000000000000" pitchFamily="2" charset="0"/>
              </a:defRPr>
            </a:lvl1pPr>
          </a:lstStyle>
          <a:p>
            <a:r>
              <a:rPr lang="en-US" dirty="0" smtClean="0"/>
              <a:t>CLICK TO EDIT TITLE</a:t>
            </a:r>
            <a:endParaRPr lang="en-US" dirty="0"/>
          </a:p>
        </p:txBody>
      </p:sp>
      <p:sp>
        <p:nvSpPr>
          <p:cNvPr id="11" name="Text Placeholder 10"/>
          <p:cNvSpPr>
            <a:spLocks noGrp="1"/>
          </p:cNvSpPr>
          <p:nvPr>
            <p:ph type="body" sz="quarter" idx="11" hasCustomPrompt="1"/>
          </p:nvPr>
        </p:nvSpPr>
        <p:spPr>
          <a:xfrm>
            <a:off x="230188" y="747370"/>
            <a:ext cx="8577262" cy="293688"/>
          </a:xfrm>
          <a:prstGeom prst="rect">
            <a:avLst/>
          </a:prstGeom>
        </p:spPr>
        <p:txBody>
          <a:bodyPr/>
          <a:lstStyle>
            <a:lvl1pPr>
              <a:defRPr sz="1100"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SUB TITLE</a:t>
            </a:r>
          </a:p>
        </p:txBody>
      </p:sp>
      <p:sp>
        <p:nvSpPr>
          <p:cNvPr id="9" name="Rectangle 8"/>
          <p:cNvSpPr/>
          <p:nvPr userDrawn="1"/>
        </p:nvSpPr>
        <p:spPr>
          <a:xfrm>
            <a:off x="296986" y="4571999"/>
            <a:ext cx="745906" cy="571501"/>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317246" y="4695597"/>
            <a:ext cx="553669" cy="457200"/>
            <a:chOff x="296986" y="4571999"/>
            <a:chExt cx="553669" cy="457200"/>
          </a:xfrm>
        </p:grpSpPr>
        <p:sp>
          <p:nvSpPr>
            <p:cNvPr id="16" name="Rectangle 15"/>
            <p:cNvSpPr/>
            <p:nvPr userDrawn="1"/>
          </p:nvSpPr>
          <p:spPr>
            <a:xfrm>
              <a:off x="296986" y="4571999"/>
              <a:ext cx="548640" cy="4572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246" y="4591177"/>
              <a:ext cx="533409" cy="432342"/>
            </a:xfrm>
            <a:prstGeom prst="rect">
              <a:avLst/>
            </a:prstGeom>
          </p:spPr>
        </p:pic>
      </p:grpSp>
      <p:grpSp>
        <p:nvGrpSpPr>
          <p:cNvPr id="18" name="Group 17"/>
          <p:cNvGrpSpPr/>
          <p:nvPr userDrawn="1"/>
        </p:nvGrpSpPr>
        <p:grpSpPr>
          <a:xfrm>
            <a:off x="865886" y="4694215"/>
            <a:ext cx="548640" cy="458006"/>
            <a:chOff x="1042892" y="4571193"/>
            <a:chExt cx="548640" cy="458006"/>
          </a:xfrm>
        </p:grpSpPr>
        <p:sp>
          <p:nvSpPr>
            <p:cNvPr id="19" name="Rectangle 18"/>
            <p:cNvSpPr/>
            <p:nvPr userDrawn="1"/>
          </p:nvSpPr>
          <p:spPr>
            <a:xfrm>
              <a:off x="1042892" y="4571193"/>
              <a:ext cx="548640" cy="457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069" y="4583157"/>
              <a:ext cx="516285" cy="446042"/>
            </a:xfrm>
            <a:prstGeom prst="rect">
              <a:avLst/>
            </a:prstGeom>
          </p:spPr>
        </p:pic>
      </p:grpSp>
    </p:spTree>
    <p:extLst>
      <p:ext uri="{BB962C8B-B14F-4D97-AF65-F5344CB8AC3E}">
        <p14:creationId xmlns:p14="http://schemas.microsoft.com/office/powerpoint/2010/main" val="52062794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pp Projec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201899" y="4542130"/>
            <a:ext cx="348388" cy="273844"/>
          </a:xfrm>
          <a:prstGeom prst="rect">
            <a:avLst/>
          </a:prstGeom>
        </p:spPr>
        <p:txBody>
          <a:bodyPr vert="horz" lIns="91420" tIns="45710" rIns="91420" bIns="45710" rtlCol="0" anchor="ctr"/>
          <a:lstStyle>
            <a:lvl1pPr algn="ctr">
              <a:defRPr sz="800">
                <a:solidFill>
                  <a:srgbClr val="FFFFFF"/>
                </a:solidFill>
                <a:latin typeface="Roboto Regular"/>
                <a:cs typeface="Roboto Regular"/>
              </a:defRPr>
            </a:lvl1pPr>
          </a:lstStyle>
          <a:p>
            <a:fld id="{010B77E7-8D76-A248-9E9F-68FC055C9F4B}" type="slidenum">
              <a:rPr lang="en-US" smtClean="0"/>
              <a:pPr/>
              <a:t>‹#›</a:t>
            </a:fld>
            <a:endParaRPr lang="en-US" dirty="0"/>
          </a:p>
        </p:txBody>
      </p:sp>
      <p:sp>
        <p:nvSpPr>
          <p:cNvPr id="2" name="Rectangle 1"/>
          <p:cNvSpPr/>
          <p:nvPr userDrawn="1"/>
        </p:nvSpPr>
        <p:spPr>
          <a:xfrm>
            <a:off x="0" y="0"/>
            <a:ext cx="9144000" cy="51435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5"/>
          <p:cNvSpPr txBox="1">
            <a:spLocks/>
          </p:cNvSpPr>
          <p:nvPr userDrawn="1"/>
        </p:nvSpPr>
        <p:spPr>
          <a:xfrm>
            <a:off x="8458996" y="4670426"/>
            <a:ext cx="348388" cy="273844"/>
          </a:xfrm>
          <a:prstGeom prst="rect">
            <a:avLst/>
          </a:prstGeom>
        </p:spPr>
        <p:txBody>
          <a:bodyPr vert="horz" lIns="91408" tIns="45704" rIns="91408" bIns="45704" rtlCol="0" anchor="ctr"/>
          <a:lstStyle>
            <a:defPPr>
              <a:defRPr lang="en-US"/>
            </a:defPPr>
            <a:lvl1pPr marL="0" algn="ctr" defTabSz="457101" rtl="0" eaLnBrk="1" latinLnBrk="0" hangingPunct="1">
              <a:defRPr sz="700" kern="1200">
                <a:solidFill>
                  <a:srgbClr val="007AC3"/>
                </a:solidFill>
                <a:latin typeface="Roboto Regular"/>
                <a:ea typeface="+mn-ea"/>
                <a:cs typeface="Roboto Regular"/>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a:lstStyle>
          <a:p>
            <a:fld id="{010B77E7-8D76-A248-9E9F-68FC055C9F4B}" type="slidenum">
              <a:rPr lang="en-US" smtClean="0">
                <a:solidFill>
                  <a:schemeClr val="bg1"/>
                </a:solidFill>
              </a:rPr>
              <a:pPr/>
              <a:t>‹#›</a:t>
            </a:fld>
            <a:endParaRPr lang="en-US" dirty="0">
              <a:solidFill>
                <a:schemeClr val="bg1"/>
              </a:solidFill>
            </a:endParaRPr>
          </a:p>
        </p:txBody>
      </p:sp>
      <p:grpSp>
        <p:nvGrpSpPr>
          <p:cNvPr id="12" name="Group 11"/>
          <p:cNvGrpSpPr/>
          <p:nvPr userDrawn="1"/>
        </p:nvGrpSpPr>
        <p:grpSpPr>
          <a:xfrm>
            <a:off x="317246" y="4695597"/>
            <a:ext cx="553669" cy="457200"/>
            <a:chOff x="296986" y="4571999"/>
            <a:chExt cx="553669" cy="457200"/>
          </a:xfrm>
        </p:grpSpPr>
        <p:sp>
          <p:nvSpPr>
            <p:cNvPr id="13" name="Rectangle 12"/>
            <p:cNvSpPr/>
            <p:nvPr userDrawn="1"/>
          </p:nvSpPr>
          <p:spPr>
            <a:xfrm>
              <a:off x="296986" y="4571999"/>
              <a:ext cx="548640" cy="4572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246" y="4591177"/>
              <a:ext cx="533409" cy="432342"/>
            </a:xfrm>
            <a:prstGeom prst="rect">
              <a:avLst/>
            </a:prstGeom>
          </p:spPr>
        </p:pic>
      </p:grpSp>
      <p:grpSp>
        <p:nvGrpSpPr>
          <p:cNvPr id="15" name="Group 14"/>
          <p:cNvGrpSpPr/>
          <p:nvPr userDrawn="1"/>
        </p:nvGrpSpPr>
        <p:grpSpPr>
          <a:xfrm>
            <a:off x="865886" y="4694215"/>
            <a:ext cx="548640" cy="458006"/>
            <a:chOff x="1042892" y="4571193"/>
            <a:chExt cx="548640" cy="458006"/>
          </a:xfrm>
        </p:grpSpPr>
        <p:sp>
          <p:nvSpPr>
            <p:cNvPr id="16" name="Rectangle 15"/>
            <p:cNvSpPr/>
            <p:nvPr userDrawn="1"/>
          </p:nvSpPr>
          <p:spPr>
            <a:xfrm>
              <a:off x="1042892" y="4571193"/>
              <a:ext cx="548640" cy="457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069" y="4583157"/>
              <a:ext cx="516285" cy="446042"/>
            </a:xfrm>
            <a:prstGeom prst="rect">
              <a:avLst/>
            </a:prstGeom>
          </p:spPr>
        </p:pic>
      </p:grpSp>
    </p:spTree>
    <p:extLst>
      <p:ext uri="{BB962C8B-B14F-4D97-AF65-F5344CB8AC3E}">
        <p14:creationId xmlns:p14="http://schemas.microsoft.com/office/powerpoint/2010/main" val="121349636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458996" y="4670426"/>
            <a:ext cx="348388" cy="273844"/>
          </a:xfrm>
          <a:prstGeom prst="rect">
            <a:avLst/>
          </a:prstGeom>
        </p:spPr>
        <p:txBody>
          <a:bodyPr vert="horz" lIns="91408" tIns="45704" rIns="91408" bIns="45704" rtlCol="0" anchor="ctr"/>
          <a:lstStyle>
            <a:lvl1pPr algn="ctr">
              <a:defRPr sz="700">
                <a:solidFill>
                  <a:srgbClr val="007AC3"/>
                </a:solidFill>
                <a:latin typeface="Roboto Regular"/>
                <a:cs typeface="Roboto Regular"/>
              </a:defRPr>
            </a:lvl1pPr>
          </a:lstStyle>
          <a:p>
            <a:fld id="{010B77E7-8D76-A248-9E9F-68FC055C9F4B}" type="slidenum">
              <a:rPr lang="en-US" smtClean="0"/>
              <a:pPr/>
              <a:t>‹#›</a:t>
            </a:fld>
            <a:endParaRPr lang="en-US" dirty="0"/>
          </a:p>
        </p:txBody>
      </p:sp>
      <p:grpSp>
        <p:nvGrpSpPr>
          <p:cNvPr id="7" name="Group 6"/>
          <p:cNvGrpSpPr/>
          <p:nvPr userDrawn="1"/>
        </p:nvGrpSpPr>
        <p:grpSpPr>
          <a:xfrm>
            <a:off x="317246" y="4695597"/>
            <a:ext cx="553669" cy="457200"/>
            <a:chOff x="296986" y="4571999"/>
            <a:chExt cx="553669" cy="457200"/>
          </a:xfrm>
        </p:grpSpPr>
        <p:sp>
          <p:nvSpPr>
            <p:cNvPr id="3" name="Rectangle 2"/>
            <p:cNvSpPr/>
            <p:nvPr userDrawn="1"/>
          </p:nvSpPr>
          <p:spPr>
            <a:xfrm>
              <a:off x="296986" y="4571999"/>
              <a:ext cx="548640" cy="457200"/>
            </a:xfrm>
            <a:prstGeom prst="rect">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7246" y="4591177"/>
              <a:ext cx="533409" cy="432342"/>
            </a:xfrm>
            <a:prstGeom prst="rect">
              <a:avLst/>
            </a:prstGeom>
          </p:spPr>
        </p:pic>
      </p:grpSp>
      <p:grpSp>
        <p:nvGrpSpPr>
          <p:cNvPr id="6" name="Group 5"/>
          <p:cNvGrpSpPr/>
          <p:nvPr userDrawn="1"/>
        </p:nvGrpSpPr>
        <p:grpSpPr>
          <a:xfrm>
            <a:off x="865886" y="4694215"/>
            <a:ext cx="548640" cy="458006"/>
            <a:chOff x="1042892" y="4571193"/>
            <a:chExt cx="548640" cy="458006"/>
          </a:xfrm>
        </p:grpSpPr>
        <p:sp>
          <p:nvSpPr>
            <p:cNvPr id="5" name="Rectangle 4"/>
            <p:cNvSpPr/>
            <p:nvPr userDrawn="1"/>
          </p:nvSpPr>
          <p:spPr>
            <a:xfrm>
              <a:off x="1042892" y="4571193"/>
              <a:ext cx="548640" cy="457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9069" y="4583157"/>
              <a:ext cx="516285" cy="446042"/>
            </a:xfrm>
            <a:prstGeom prst="rect">
              <a:avLst/>
            </a:prstGeom>
          </p:spPr>
        </p:pic>
      </p:grpSp>
    </p:spTree>
    <p:extLst>
      <p:ext uri="{BB962C8B-B14F-4D97-AF65-F5344CB8AC3E}">
        <p14:creationId xmlns:p14="http://schemas.microsoft.com/office/powerpoint/2010/main" val="714709395"/>
      </p:ext>
    </p:extLst>
  </p:cSld>
  <p:clrMap bg1="lt1" tx1="dk1" bg2="lt2" tx2="dk2" accent1="accent1" accent2="accent2" accent3="accent3" accent4="accent4" accent5="accent5" accent6="accent6" hlink="hlink" folHlink="folHlink"/>
  <p:sldLayoutIdLst>
    <p:sldLayoutId id="2147483660" r:id="rId1"/>
    <p:sldLayoutId id="2147483758" r:id="rId2"/>
    <p:sldLayoutId id="2147483751" r:id="rId3"/>
    <p:sldLayoutId id="2147483753" r:id="rId4"/>
    <p:sldLayoutId id="2147483754" r:id="rId5"/>
    <p:sldLayoutId id="2147483755" r:id="rId6"/>
    <p:sldLayoutId id="2147483756" r:id="rId7"/>
    <p:sldLayoutId id="2147483757"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hf hdr="0" ftr="0" dt="0"/>
  <p:txStyles>
    <p:titleStyle>
      <a:lvl1pPr algn="ctr" defTabSz="457101" rtl="0" eaLnBrk="1" latinLnBrk="0" hangingPunct="1">
        <a:spcBef>
          <a:spcPct val="0"/>
        </a:spcBef>
        <a:buNone/>
        <a:defRPr sz="2000" kern="1200">
          <a:solidFill>
            <a:schemeClr val="tx1"/>
          </a:solidFill>
          <a:latin typeface="Roboto Light"/>
          <a:ea typeface="+mj-ea"/>
          <a:cs typeface="Roboto Light"/>
        </a:defRPr>
      </a:lvl1pPr>
    </p:titleStyle>
    <p:bodyStyle>
      <a:lvl1pPr marL="0" indent="0" algn="l" defTabSz="457101" rtl="0" eaLnBrk="1" latinLnBrk="0" hangingPunct="1">
        <a:spcBef>
          <a:spcPct val="20000"/>
        </a:spcBef>
        <a:buFont typeface="Arial"/>
        <a:buNone/>
        <a:defRPr sz="1500" kern="1200">
          <a:solidFill>
            <a:schemeClr val="tx1"/>
          </a:solidFill>
          <a:latin typeface="Roboto Light"/>
          <a:ea typeface="+mn-ea"/>
          <a:cs typeface="Roboto Light"/>
        </a:defRPr>
      </a:lvl1pPr>
      <a:lvl2pPr marL="457101" indent="0" algn="l" defTabSz="457101" rtl="0" eaLnBrk="1" latinLnBrk="0" hangingPunct="1">
        <a:spcBef>
          <a:spcPct val="20000"/>
        </a:spcBef>
        <a:buFont typeface="Arial"/>
        <a:buNone/>
        <a:defRPr sz="1300" kern="1200">
          <a:solidFill>
            <a:schemeClr val="tx1"/>
          </a:solidFill>
          <a:latin typeface="Roboto Light"/>
          <a:ea typeface="+mn-ea"/>
          <a:cs typeface="Roboto Light"/>
        </a:defRPr>
      </a:lvl2pPr>
      <a:lvl3pPr marL="914202" indent="0" algn="l" defTabSz="457101" rtl="0" eaLnBrk="1" latinLnBrk="0" hangingPunct="1">
        <a:spcBef>
          <a:spcPct val="20000"/>
        </a:spcBef>
        <a:buFont typeface="Arial"/>
        <a:buNone/>
        <a:defRPr sz="1000" kern="1200">
          <a:solidFill>
            <a:schemeClr val="tx1"/>
          </a:solidFill>
          <a:latin typeface="Roboto Light"/>
          <a:ea typeface="+mn-ea"/>
          <a:cs typeface="Roboto Light"/>
        </a:defRPr>
      </a:lvl3pPr>
      <a:lvl4pPr marL="1371303" indent="0" algn="l" defTabSz="457101" rtl="0" eaLnBrk="1" latinLnBrk="0" hangingPunct="1">
        <a:spcBef>
          <a:spcPct val="20000"/>
        </a:spcBef>
        <a:buFont typeface="Arial"/>
        <a:buNone/>
        <a:defRPr sz="700" kern="1200">
          <a:solidFill>
            <a:schemeClr val="tx1"/>
          </a:solidFill>
          <a:latin typeface="Roboto Light"/>
          <a:ea typeface="+mn-ea"/>
          <a:cs typeface="Roboto Light"/>
        </a:defRPr>
      </a:lvl4pPr>
      <a:lvl5pPr marL="1828404" indent="0" algn="l" defTabSz="457101" rtl="0" eaLnBrk="1" latinLnBrk="0" hangingPunct="1">
        <a:spcBef>
          <a:spcPct val="20000"/>
        </a:spcBef>
        <a:buFont typeface="Arial"/>
        <a:buNone/>
        <a:defRPr sz="700" kern="1200">
          <a:solidFill>
            <a:schemeClr val="tx1"/>
          </a:solidFill>
          <a:latin typeface="Roboto Light"/>
          <a:ea typeface="+mn-ea"/>
          <a:cs typeface="Roboto Light"/>
        </a:defRPr>
      </a:lvl5pPr>
      <a:lvl6pPr marL="2514055" indent="-228550"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56" indent="-228550"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57" indent="-228550"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58" indent="-228550"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800" kern="1200">
          <a:solidFill>
            <a:schemeClr val="tx1"/>
          </a:solidFill>
          <a:latin typeface="+mn-lt"/>
          <a:ea typeface="+mn-ea"/>
          <a:cs typeface="+mn-cs"/>
        </a:defRPr>
      </a:lvl1pPr>
      <a:lvl2pPr marL="457101" algn="l" defTabSz="457101" rtl="0" eaLnBrk="1" latinLnBrk="0" hangingPunct="1">
        <a:defRPr sz="1800" kern="1200">
          <a:solidFill>
            <a:schemeClr val="tx1"/>
          </a:solidFill>
          <a:latin typeface="+mn-lt"/>
          <a:ea typeface="+mn-ea"/>
          <a:cs typeface="+mn-cs"/>
        </a:defRPr>
      </a:lvl2pPr>
      <a:lvl3pPr marL="914202" algn="l" defTabSz="457101" rtl="0" eaLnBrk="1" latinLnBrk="0" hangingPunct="1">
        <a:defRPr sz="1800" kern="1200">
          <a:solidFill>
            <a:schemeClr val="tx1"/>
          </a:solidFill>
          <a:latin typeface="+mn-lt"/>
          <a:ea typeface="+mn-ea"/>
          <a:cs typeface="+mn-cs"/>
        </a:defRPr>
      </a:lvl3pPr>
      <a:lvl4pPr marL="1371303" algn="l" defTabSz="457101" rtl="0" eaLnBrk="1" latinLnBrk="0" hangingPunct="1">
        <a:defRPr sz="1800" kern="1200">
          <a:solidFill>
            <a:schemeClr val="tx1"/>
          </a:solidFill>
          <a:latin typeface="+mn-lt"/>
          <a:ea typeface="+mn-ea"/>
          <a:cs typeface="+mn-cs"/>
        </a:defRPr>
      </a:lvl4pPr>
      <a:lvl5pPr marL="1828404" algn="l" defTabSz="457101" rtl="0" eaLnBrk="1" latinLnBrk="0" hangingPunct="1">
        <a:defRPr sz="1800" kern="1200">
          <a:solidFill>
            <a:schemeClr val="tx1"/>
          </a:solidFill>
          <a:latin typeface="+mn-lt"/>
          <a:ea typeface="+mn-ea"/>
          <a:cs typeface="+mn-cs"/>
        </a:defRPr>
      </a:lvl5pPr>
      <a:lvl6pPr marL="2285505" algn="l" defTabSz="457101" rtl="0" eaLnBrk="1" latinLnBrk="0" hangingPunct="1">
        <a:defRPr sz="1800" kern="1200">
          <a:solidFill>
            <a:schemeClr val="tx1"/>
          </a:solidFill>
          <a:latin typeface="+mn-lt"/>
          <a:ea typeface="+mn-ea"/>
          <a:cs typeface="+mn-cs"/>
        </a:defRPr>
      </a:lvl6pPr>
      <a:lvl7pPr marL="2742606" algn="l" defTabSz="457101" rtl="0" eaLnBrk="1" latinLnBrk="0" hangingPunct="1">
        <a:defRPr sz="1800" kern="1200">
          <a:solidFill>
            <a:schemeClr val="tx1"/>
          </a:solidFill>
          <a:latin typeface="+mn-lt"/>
          <a:ea typeface="+mn-ea"/>
          <a:cs typeface="+mn-cs"/>
        </a:defRPr>
      </a:lvl7pPr>
      <a:lvl8pPr marL="3199707" algn="l" defTabSz="457101" rtl="0" eaLnBrk="1" latinLnBrk="0" hangingPunct="1">
        <a:defRPr sz="1800" kern="1200">
          <a:solidFill>
            <a:schemeClr val="tx1"/>
          </a:solidFill>
          <a:latin typeface="+mn-lt"/>
          <a:ea typeface="+mn-ea"/>
          <a:cs typeface="+mn-cs"/>
        </a:defRPr>
      </a:lvl8pPr>
      <a:lvl9pPr marL="3656808" algn="l" defTabSz="4571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mailto:Adriane.morris@lee.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sa=i&amp;rct=j&amp;q=&amp;esrc=s&amp;frm=1&amp;source=images&amp;cd=&amp;cad=rja&amp;uact=8&amp;ved=0CAcQjRw&amp;url=http://www.tech-faq.com/how-do-tablet-pcs-work.html&amp;ei=YOszVYSMHsmqgwSsw4Eo&amp;bvm=bv.91071109,d.eXY&amp;psig=AFQjCNGO5wzQ57k5gvMOC989QLatLwW55w&amp;ust=1429552326585254" TargetMode="External"/><Relationship Id="rId11" Type="http://schemas.openxmlformats.org/officeDocument/2006/relationships/image" Target="../media/image16.pn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hyperlink" Target="http://www.google.com/url?sa=i&amp;rct=j&amp;q=&amp;esrc=s&amp;frm=1&amp;source=images&amp;cd=&amp;cad=rja&amp;uact=8&amp;ved=0CAcQjRw&amp;url=http://www.wisegeek.com/what-is-desktop-wallpaper.htm&amp;ei=j-ozVay-FcW6ggS6-4PgBQ&amp;bvm=bv.91071109,d.eXY&amp;psig=AFQjCNFxB4Qk50R4wJZT1GsbeHjqyaEioA&amp;ust=1429552125578907"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997"/>
            <a:ext cx="9144000" cy="4357116"/>
          </a:xfrm>
          <a:prstGeom prst="rect">
            <a:avLst/>
          </a:prstGeom>
        </p:spPr>
      </p:pic>
      <p:sp>
        <p:nvSpPr>
          <p:cNvPr id="17" name="Title 1"/>
          <p:cNvSpPr>
            <a:spLocks noGrp="1"/>
          </p:cNvSpPr>
          <p:nvPr>
            <p:ph type="title"/>
          </p:nvPr>
        </p:nvSpPr>
        <p:spPr>
          <a:xfrm>
            <a:off x="3535660" y="4447682"/>
            <a:ext cx="3448800" cy="371376"/>
          </a:xfrm>
        </p:spPr>
        <p:txBody>
          <a:bodyPr>
            <a:noAutofit/>
          </a:bodyPr>
          <a:lstStyle/>
          <a:p>
            <a:r>
              <a:rPr lang="en-US" sz="1600" b="1" dirty="0" smtClean="0">
                <a:solidFill>
                  <a:schemeClr val="bg1"/>
                </a:solidFill>
                <a:latin typeface="Arial" panose="020B0604020202020204" pitchFamily="34" charset="0"/>
                <a:cs typeface="Arial" panose="020B0604020202020204" pitchFamily="34" charset="0"/>
              </a:rPr>
              <a:t>Training Deck – Overview of Lee</a:t>
            </a:r>
            <a:endParaRPr lang="en-US" sz="16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41" y="4482654"/>
            <a:ext cx="1550947" cy="39998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5465" y="4421304"/>
            <a:ext cx="1212718" cy="464244"/>
          </a:xfrm>
          <a:prstGeom prst="rect">
            <a:avLst/>
          </a:prstGeom>
        </p:spPr>
      </p:pic>
      <p:cxnSp>
        <p:nvCxnSpPr>
          <p:cNvPr id="6" name="Straight Connector 5"/>
          <p:cNvCxnSpPr/>
          <p:nvPr/>
        </p:nvCxnSpPr>
        <p:spPr>
          <a:xfrm>
            <a:off x="1929968" y="4433510"/>
            <a:ext cx="0" cy="421382"/>
          </a:xfrm>
          <a:prstGeom prst="line">
            <a:avLst/>
          </a:prstGeom>
          <a:ln w="12700">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320608" y="4442735"/>
            <a:ext cx="0" cy="421382"/>
          </a:xfrm>
          <a:prstGeom prst="line">
            <a:avLst/>
          </a:prstGeom>
          <a:ln w="12700">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6578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a:blip r:embed="rId3">
            <a:alphaModFix/>
          </a:blip>
          <a:stretch>
            <a:fillRect/>
          </a:stretch>
        </p:blipFill>
        <p:spPr>
          <a:xfrm>
            <a:off x="152400" y="152400"/>
            <a:ext cx="8839200" cy="3665838"/>
          </a:xfrm>
          <a:prstGeom prst="rect">
            <a:avLst/>
          </a:prstGeom>
          <a:noFill/>
          <a:ln>
            <a:noFill/>
          </a:ln>
        </p:spPr>
      </p:pic>
    </p:spTree>
    <p:extLst>
      <p:ext uri="{BB962C8B-B14F-4D97-AF65-F5344CB8AC3E}">
        <p14:creationId xmlns:p14="http://schemas.microsoft.com/office/powerpoint/2010/main" val="141043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p:cNvPicPr preferRelativeResize="0"/>
          <p:nvPr/>
        </p:nvPicPr>
        <p:blipFill>
          <a:blip r:embed="rId3">
            <a:alphaModFix/>
          </a:blip>
          <a:stretch>
            <a:fillRect/>
          </a:stretch>
        </p:blipFill>
        <p:spPr>
          <a:xfrm>
            <a:off x="152400" y="152400"/>
            <a:ext cx="8839200" cy="3372419"/>
          </a:xfrm>
          <a:prstGeom prst="rect">
            <a:avLst/>
          </a:prstGeom>
          <a:noFill/>
          <a:ln>
            <a:noFill/>
          </a:ln>
        </p:spPr>
      </p:pic>
    </p:spTree>
    <p:extLst>
      <p:ext uri="{BB962C8B-B14F-4D97-AF65-F5344CB8AC3E}">
        <p14:creationId xmlns:p14="http://schemas.microsoft.com/office/powerpoint/2010/main" val="153279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2369499" y="-1619250"/>
            <a:ext cx="0" cy="833480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066" y="10266"/>
            <a:ext cx="4133850" cy="5143500"/>
          </a:xfrm>
          <a:prstGeom prst="rect">
            <a:avLst/>
          </a:prstGeom>
        </p:spPr>
      </p:pic>
      <p:sp>
        <p:nvSpPr>
          <p:cNvPr id="2" name="Title 1"/>
          <p:cNvSpPr>
            <a:spLocks noGrp="1"/>
          </p:cNvSpPr>
          <p:nvPr>
            <p:ph type="title"/>
          </p:nvPr>
        </p:nvSpPr>
        <p:spPr>
          <a:xfrm>
            <a:off x="627846" y="695325"/>
            <a:ext cx="8577070" cy="327023"/>
          </a:xfrm>
        </p:spPr>
        <p:txBody>
          <a:bodyPr>
            <a:normAutofit fontScale="90000"/>
          </a:bodyPr>
          <a:lstStyle/>
          <a:p>
            <a:r>
              <a:rPr lang="en-US" dirty="0" smtClean="0"/>
              <a:t>QUESTIONS?</a:t>
            </a:r>
            <a:br>
              <a:rPr lang="en-US" dirty="0" smtClean="0"/>
            </a:br>
            <a:r>
              <a:rPr lang="en-US" dirty="0"/>
              <a:t/>
            </a:r>
            <a:br>
              <a:rPr lang="en-US" dirty="0"/>
            </a:br>
            <a:r>
              <a:rPr lang="en-US" dirty="0" smtClean="0"/>
              <a:t/>
            </a:r>
            <a:br>
              <a:rPr lang="en-US" dirty="0" smtClean="0"/>
            </a:br>
            <a:r>
              <a:rPr lang="en-US" dirty="0" smtClean="0"/>
              <a:t>Contact </a:t>
            </a:r>
            <a:r>
              <a:rPr lang="en-US" dirty="0" smtClean="0"/>
              <a:t>Adriane Morris</a:t>
            </a:r>
            <a:r>
              <a:rPr lang="en-US" smtClean="0"/>
              <a:t/>
            </a:r>
            <a:br>
              <a:rPr lang="en-US" smtClean="0"/>
            </a:br>
            <a:r>
              <a:rPr lang="en-US" smtClean="0">
                <a:hlinkClick r:id="rId4"/>
              </a:rPr>
              <a:t>Adriane.morris@lee.net</a:t>
            </a:r>
            <a:r>
              <a:rPr lang="en-US" smtClean="0"/>
              <a:t/>
            </a:r>
            <a:br>
              <a:rPr lang="en-US" smtClean="0"/>
            </a:br>
            <a:r>
              <a:rPr lang="en-US" smtClean="0"/>
              <a:t>563-383-2127</a:t>
            </a:r>
            <a:endParaRPr lang="en-US" dirty="0"/>
          </a:p>
        </p:txBody>
      </p:sp>
    </p:spTree>
    <p:extLst>
      <p:ext uri="{BB962C8B-B14F-4D97-AF65-F5344CB8AC3E}">
        <p14:creationId xmlns:p14="http://schemas.microsoft.com/office/powerpoint/2010/main" val="275638310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18819" y="0"/>
            <a:ext cx="4625181" cy="51435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4880635" y="362816"/>
            <a:ext cx="4325334" cy="4285748"/>
          </a:xfrm>
          <a:prstGeom prst="rect">
            <a:avLst/>
          </a:prstGeom>
          <a:noFill/>
        </p:spPr>
        <p:txBody>
          <a:bodyPr wrap="square" lIns="68539" tIns="34270" rIns="68539" bIns="34270" rtlCol="0">
            <a:spAutoFit/>
          </a:bodyPr>
          <a:lstStyle/>
          <a:p>
            <a:pPr>
              <a:lnSpc>
                <a:spcPct val="130000"/>
              </a:lnSpc>
            </a:pPr>
            <a:r>
              <a:rPr lang="en-US" sz="2000" b="1" dirty="0">
                <a:solidFill>
                  <a:schemeClr val="bg1"/>
                </a:solidFill>
                <a:latin typeface="Arial" panose="020B0604020202020204" pitchFamily="34" charset="0"/>
                <a:cs typeface="Arial" panose="020B0604020202020204" pitchFamily="34" charset="0"/>
              </a:rPr>
              <a:t>AT A </a:t>
            </a:r>
            <a:r>
              <a:rPr lang="en-US" sz="2000" b="1" dirty="0" smtClean="0">
                <a:solidFill>
                  <a:schemeClr val="bg1"/>
                </a:solidFill>
                <a:latin typeface="Arial" panose="020B0604020202020204" pitchFamily="34" charset="0"/>
                <a:cs typeface="Arial" panose="020B0604020202020204" pitchFamily="34" charset="0"/>
              </a:rPr>
              <a:t>GLANCE</a:t>
            </a:r>
            <a:endParaRPr lang="en-US" sz="1000" b="1" dirty="0" smtClean="0">
              <a:solidFill>
                <a:schemeClr val="bg1"/>
              </a:solidFill>
              <a:latin typeface="Arial" panose="020B0604020202020204" pitchFamily="34" charset="0"/>
              <a:cs typeface="Arial" panose="020B0604020202020204" pitchFamily="34" charset="0"/>
            </a:endParaRPr>
          </a:p>
          <a:p>
            <a:pPr marL="171450" indent="-171450">
              <a:lnSpc>
                <a:spcPct val="130000"/>
              </a:lnSpc>
              <a:buFont typeface="Arial" panose="020B0604020202020204" pitchFamily="34" charset="0"/>
              <a:buChar char="•"/>
            </a:pPr>
            <a:endParaRPr lang="en-US" sz="1000" b="1" dirty="0">
              <a:solidFill>
                <a:schemeClr val="bg1"/>
              </a:solidFill>
              <a:latin typeface="Arial" panose="020B0604020202020204" pitchFamily="34" charset="0"/>
              <a:cs typeface="Arial" panose="020B0604020202020204" pitchFamily="34" charset="0"/>
            </a:endParaRPr>
          </a:p>
          <a:p>
            <a:pPr marL="171450" indent="-171450">
              <a:lnSpc>
                <a:spcPct val="130000"/>
              </a:lnSpc>
              <a:buFont typeface="Arial" panose="020B0604020202020204" pitchFamily="34" charset="0"/>
              <a:buChar char="•"/>
            </a:pPr>
            <a:r>
              <a:rPr lang="en-US" sz="1000" b="1" dirty="0" smtClean="0">
                <a:solidFill>
                  <a:schemeClr val="bg1"/>
                </a:solidFill>
                <a:latin typeface="Arial" panose="020B0604020202020204" pitchFamily="34" charset="0"/>
                <a:cs typeface="Arial" panose="020B0604020202020204" pitchFamily="34" charset="0"/>
              </a:rPr>
              <a:t>Huge </a:t>
            </a:r>
            <a:r>
              <a:rPr lang="en-US" sz="1000" b="1" dirty="0">
                <a:solidFill>
                  <a:schemeClr val="bg1"/>
                </a:solidFill>
                <a:latin typeface="Arial" panose="020B0604020202020204" pitchFamily="34" charset="0"/>
                <a:cs typeface="Arial" panose="020B0604020202020204" pitchFamily="34" charset="0"/>
              </a:rPr>
              <a:t>audiences – print and digital</a:t>
            </a:r>
          </a:p>
          <a:p>
            <a:pPr marL="171450" indent="-171450">
              <a:lnSpc>
                <a:spcPct val="130000"/>
              </a:lnSpc>
              <a:spcBef>
                <a:spcPts val="600"/>
              </a:spcBef>
              <a:buFont typeface="Arial" panose="020B0604020202020204" pitchFamily="34" charset="0"/>
              <a:buChar char="•"/>
            </a:pPr>
            <a:r>
              <a:rPr lang="en-US" sz="1000" b="1" dirty="0" smtClean="0">
                <a:solidFill>
                  <a:schemeClr val="bg1"/>
                </a:solidFill>
                <a:latin typeface="Arial" panose="020B0604020202020204" pitchFamily="34" charset="0"/>
                <a:cs typeface="Arial" panose="020B0604020202020204" pitchFamily="34" charset="0"/>
              </a:rPr>
              <a:t>Attractive </a:t>
            </a:r>
            <a:r>
              <a:rPr lang="en-US" sz="1000" b="1" dirty="0">
                <a:solidFill>
                  <a:schemeClr val="bg1"/>
                </a:solidFill>
                <a:latin typeface="Arial" panose="020B0604020202020204" pitchFamily="34" charset="0"/>
                <a:cs typeface="Arial" panose="020B0604020202020204" pitchFamily="34" charset="0"/>
              </a:rPr>
              <a:t>midsize to small markets </a:t>
            </a:r>
            <a:r>
              <a:rPr lang="en-US" sz="1000" b="1" dirty="0" smtClean="0">
                <a:solidFill>
                  <a:schemeClr val="bg1"/>
                </a:solidFill>
                <a:latin typeface="Arial" panose="020B0604020202020204" pitchFamily="34" charset="0"/>
                <a:cs typeface="Arial" panose="020B0604020202020204" pitchFamily="34" charset="0"/>
              </a:rPr>
              <a:t>with </a:t>
            </a:r>
            <a:r>
              <a:rPr lang="en-US" sz="1000" b="1" dirty="0">
                <a:solidFill>
                  <a:schemeClr val="bg1"/>
                </a:solidFill>
                <a:latin typeface="Arial" panose="020B0604020202020204" pitchFamily="34" charset="0"/>
                <a:cs typeface="Arial" panose="020B0604020202020204" pitchFamily="34" charset="0"/>
              </a:rPr>
              <a:t>a strong sense of community</a:t>
            </a:r>
          </a:p>
          <a:p>
            <a:pPr marL="171450" indent="-171450">
              <a:lnSpc>
                <a:spcPct val="130000"/>
              </a:lnSpc>
              <a:spcBef>
                <a:spcPts val="600"/>
              </a:spcBef>
              <a:buFont typeface="Arial" panose="020B0604020202020204" pitchFamily="34" charset="0"/>
              <a:buChar char="•"/>
            </a:pPr>
            <a:r>
              <a:rPr lang="en-US" sz="1000" b="1" dirty="0" smtClean="0">
                <a:solidFill>
                  <a:schemeClr val="bg1"/>
                </a:solidFill>
                <a:latin typeface="Arial" panose="020B0604020202020204" pitchFamily="34" charset="0"/>
                <a:cs typeface="Arial" panose="020B0604020202020204" pitchFamily="34" charset="0"/>
              </a:rPr>
              <a:t>Little </a:t>
            </a:r>
            <a:r>
              <a:rPr lang="en-US" sz="1000" b="1" dirty="0">
                <a:solidFill>
                  <a:schemeClr val="bg1"/>
                </a:solidFill>
                <a:latin typeface="Arial" panose="020B0604020202020204" pitchFamily="34" charset="0"/>
                <a:cs typeface="Arial" panose="020B0604020202020204" pitchFamily="34" charset="0"/>
              </a:rPr>
              <a:t>print competition</a:t>
            </a:r>
          </a:p>
          <a:p>
            <a:pPr marL="171450" indent="-171450">
              <a:lnSpc>
                <a:spcPct val="130000"/>
              </a:lnSpc>
              <a:spcBef>
                <a:spcPts val="600"/>
              </a:spcBef>
              <a:buFont typeface="Arial" panose="020B0604020202020204" pitchFamily="34" charset="0"/>
              <a:buChar char="•"/>
            </a:pPr>
            <a:r>
              <a:rPr lang="en-US" sz="1000" b="1" dirty="0" smtClean="0">
                <a:solidFill>
                  <a:schemeClr val="bg1"/>
                </a:solidFill>
                <a:latin typeface="Arial" panose="020B0604020202020204" pitchFamily="34" charset="0"/>
                <a:cs typeface="Arial" panose="020B0604020202020204" pitchFamily="34" charset="0"/>
              </a:rPr>
              <a:t>Daily </a:t>
            </a:r>
            <a:r>
              <a:rPr lang="en-US" sz="1000" b="1" dirty="0">
                <a:solidFill>
                  <a:schemeClr val="bg1"/>
                </a:solidFill>
                <a:latin typeface="Arial" panose="020B0604020202020204" pitchFamily="34" charset="0"/>
                <a:cs typeface="Arial" panose="020B0604020202020204" pitchFamily="34" charset="0"/>
              </a:rPr>
              <a:t>community newspapers</a:t>
            </a:r>
          </a:p>
          <a:p>
            <a:pPr marL="628551" lvl="1" indent="-171450" defTabSz="171382">
              <a:lnSpc>
                <a:spcPct val="130000"/>
              </a:lnSpc>
              <a:buFont typeface="Arial" panose="020B0604020202020204" pitchFamily="34" charset="0"/>
              <a:buChar char="•"/>
              <a:tabLst>
                <a:tab pos="102830" algn="l"/>
              </a:tabLst>
            </a:pPr>
            <a:r>
              <a:rPr lang="en-US" sz="1000" dirty="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 About 0.9 </a:t>
            </a:r>
            <a:r>
              <a:rPr lang="en-US" sz="1000" dirty="0">
                <a:solidFill>
                  <a:schemeClr val="bg1"/>
                </a:solidFill>
                <a:latin typeface="Arial" panose="020B0604020202020204" pitchFamily="34" charset="0"/>
                <a:cs typeface="Arial" panose="020B0604020202020204" pitchFamily="34" charset="0"/>
              </a:rPr>
              <a:t>million daily </a:t>
            </a:r>
            <a:r>
              <a:rPr lang="en-US" sz="1000" dirty="0" smtClean="0">
                <a:solidFill>
                  <a:schemeClr val="bg1"/>
                </a:solidFill>
                <a:latin typeface="Arial" panose="020B0604020202020204" pitchFamily="34" charset="0"/>
                <a:cs typeface="Arial" panose="020B0604020202020204" pitchFamily="34" charset="0"/>
              </a:rPr>
              <a:t>print circulation</a:t>
            </a:r>
            <a:endParaRPr lang="en-US" sz="1000" dirty="0">
              <a:solidFill>
                <a:schemeClr val="bg1"/>
              </a:solidFill>
              <a:latin typeface="Arial" panose="020B0604020202020204" pitchFamily="34" charset="0"/>
              <a:cs typeface="Arial" panose="020B0604020202020204" pitchFamily="34" charset="0"/>
            </a:endParaRPr>
          </a:p>
          <a:p>
            <a:pPr marL="628551" lvl="1" indent="-171450" defTabSz="171382">
              <a:lnSpc>
                <a:spcPct val="130000"/>
              </a:lnSpc>
              <a:buFont typeface="Arial" panose="020B0604020202020204" pitchFamily="34" charset="0"/>
              <a:buChar char="•"/>
              <a:tabLst>
                <a:tab pos="102830" algn="l"/>
              </a:tabLst>
            </a:pPr>
            <a:r>
              <a:rPr lang="en-US" sz="1000" dirty="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 More than 1.2 </a:t>
            </a:r>
            <a:r>
              <a:rPr lang="en-US" sz="1000" dirty="0">
                <a:solidFill>
                  <a:schemeClr val="bg1"/>
                </a:solidFill>
                <a:latin typeface="Arial" panose="020B0604020202020204" pitchFamily="34" charset="0"/>
                <a:cs typeface="Arial" panose="020B0604020202020204" pitchFamily="34" charset="0"/>
              </a:rPr>
              <a:t>million Sunday </a:t>
            </a:r>
            <a:r>
              <a:rPr lang="en-US" sz="1000" dirty="0" smtClean="0">
                <a:solidFill>
                  <a:schemeClr val="bg1"/>
                </a:solidFill>
                <a:latin typeface="Arial" panose="020B0604020202020204" pitchFamily="34" charset="0"/>
                <a:cs typeface="Arial" panose="020B0604020202020204" pitchFamily="34" charset="0"/>
              </a:rPr>
              <a:t>print circulation</a:t>
            </a:r>
            <a:endParaRPr lang="en-US" sz="1000" dirty="0">
              <a:solidFill>
                <a:schemeClr val="bg1"/>
              </a:solidFill>
              <a:latin typeface="Arial" panose="020B0604020202020204" pitchFamily="34" charset="0"/>
              <a:cs typeface="Arial" panose="020B0604020202020204" pitchFamily="34" charset="0"/>
            </a:endParaRPr>
          </a:p>
          <a:p>
            <a:pPr marL="628551" lvl="1" indent="-171450" defTabSz="171382">
              <a:lnSpc>
                <a:spcPct val="130000"/>
              </a:lnSpc>
              <a:buFont typeface="Arial" panose="020B0604020202020204" pitchFamily="34" charset="0"/>
              <a:buChar char="•"/>
              <a:tabLst>
                <a:tab pos="102830" algn="l"/>
              </a:tabLst>
            </a:pPr>
            <a:r>
              <a:rPr lang="en-US" sz="1000" dirty="0" smtClean="0">
                <a:solidFill>
                  <a:schemeClr val="bg1"/>
                </a:solidFill>
                <a:latin typeface="Arial" panose="020B0604020202020204" pitchFamily="34" charset="0"/>
                <a:cs typeface="Arial" panose="020B0604020202020204" pitchFamily="34" charset="0"/>
              </a:rPr>
              <a:t>  Nearly 3 million readers</a:t>
            </a:r>
          </a:p>
          <a:p>
            <a:pPr marL="171450" lvl="1" indent="-171450" defTabSz="171382">
              <a:lnSpc>
                <a:spcPct val="130000"/>
              </a:lnSpc>
              <a:buFont typeface="Arial" panose="020B0604020202020204" pitchFamily="34" charset="0"/>
              <a:buChar char="•"/>
              <a:tabLst>
                <a:tab pos="102830" algn="l"/>
              </a:tabLst>
            </a:pPr>
            <a:r>
              <a:rPr lang="en-US" sz="1000" b="1" dirty="0" smtClean="0">
                <a:solidFill>
                  <a:schemeClr val="bg1"/>
                </a:solidFill>
                <a:latin typeface="Arial" panose="020B0604020202020204" pitchFamily="34" charset="0"/>
                <a:cs typeface="Arial" panose="020B0604020202020204" pitchFamily="34" charset="0"/>
              </a:rPr>
              <a:t>Digital </a:t>
            </a:r>
            <a:r>
              <a:rPr lang="en-US" sz="1000" b="1" dirty="0">
                <a:solidFill>
                  <a:schemeClr val="bg1"/>
                </a:solidFill>
                <a:latin typeface="Arial" panose="020B0604020202020204" pitchFamily="34" charset="0"/>
                <a:cs typeface="Arial" panose="020B0604020202020204" pitchFamily="34" charset="0"/>
              </a:rPr>
              <a:t>products and services</a:t>
            </a:r>
          </a:p>
          <a:p>
            <a:pPr marL="628551" lvl="1" indent="-171450">
              <a:lnSpc>
                <a:spcPct val="13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1 local web and mobile </a:t>
            </a:r>
            <a:r>
              <a:rPr lang="en-US" sz="1000" dirty="0" smtClean="0">
                <a:solidFill>
                  <a:schemeClr val="bg1"/>
                </a:solidFill>
                <a:latin typeface="Arial" panose="020B0604020202020204" pitchFamily="34" charset="0"/>
                <a:cs typeface="Arial" panose="020B0604020202020204" pitchFamily="34" charset="0"/>
              </a:rPr>
              <a:t>sites</a:t>
            </a:r>
          </a:p>
          <a:p>
            <a:pPr marL="628551" lvl="1" indent="-171450">
              <a:lnSpc>
                <a:spcPct val="130000"/>
              </a:lnSpc>
              <a:buFont typeface="Arial" panose="020B0604020202020204" pitchFamily="34" charset="0"/>
              <a:buChar char="•"/>
            </a:pPr>
            <a:r>
              <a:rPr lang="en-US" sz="1000" dirty="0" smtClean="0">
                <a:solidFill>
                  <a:schemeClr val="bg1"/>
                </a:solidFill>
                <a:latin typeface="Arial" panose="020B0604020202020204" pitchFamily="34" charset="0"/>
                <a:cs typeface="Arial" panose="020B0604020202020204" pitchFamily="34" charset="0"/>
              </a:rPr>
              <a:t>  More than 26 million digital unique visitors per month</a:t>
            </a:r>
          </a:p>
          <a:p>
            <a:pPr marL="628551" lvl="1" indent="-171450">
              <a:buFont typeface="Arial" panose="020B0604020202020204" pitchFamily="34" charset="0"/>
              <a:buChar char="•"/>
            </a:pPr>
            <a:r>
              <a:rPr lang="en-US" sz="1000" dirty="0" smtClean="0">
                <a:solidFill>
                  <a:schemeClr val="bg1"/>
                </a:solidFill>
                <a:latin typeface="Arial" panose="020B0604020202020204" pitchFamily="34" charset="0"/>
                <a:cs typeface="Arial" panose="020B0604020202020204" pitchFamily="34" charset="0"/>
              </a:rPr>
              <a:t>  TownNews provides content management and </a:t>
            </a:r>
            <a:br>
              <a:rPr lang="en-US" sz="1000" dirty="0" smtClean="0">
                <a:solidFill>
                  <a:schemeClr val="bg1"/>
                </a:solidFill>
                <a:latin typeface="Arial" panose="020B0604020202020204" pitchFamily="34" charset="0"/>
                <a:cs typeface="Arial" panose="020B0604020202020204" pitchFamily="34" charset="0"/>
              </a:rPr>
            </a:br>
            <a:r>
              <a:rPr lang="en-US" sz="1000" dirty="0" smtClean="0">
                <a:solidFill>
                  <a:schemeClr val="bg1"/>
                </a:solidFill>
                <a:latin typeface="Arial" panose="020B0604020202020204" pitchFamily="34" charset="0"/>
                <a:cs typeface="Arial" panose="020B0604020202020204" pitchFamily="34" charset="0"/>
              </a:rPr>
              <a:t>    digital services for more than 1,600 </a:t>
            </a:r>
            <a:r>
              <a:rPr lang="en-US" sz="1000" dirty="0">
                <a:solidFill>
                  <a:schemeClr val="bg1"/>
                </a:solidFill>
                <a:latin typeface="Arial" panose="020B0604020202020204" pitchFamily="34" charset="0"/>
                <a:cs typeface="Arial" panose="020B0604020202020204" pitchFamily="34" charset="0"/>
              </a:rPr>
              <a:t>news sites</a:t>
            </a:r>
          </a:p>
          <a:p>
            <a:pPr marL="171450" indent="-171450">
              <a:lnSpc>
                <a:spcPct val="130000"/>
              </a:lnSpc>
              <a:spcBef>
                <a:spcPts val="600"/>
              </a:spcBef>
              <a:buFont typeface="Arial" panose="020B0604020202020204" pitchFamily="34" charset="0"/>
              <a:buChar char="•"/>
            </a:pPr>
            <a:r>
              <a:rPr lang="en-US" sz="1000" b="1" dirty="0" smtClean="0">
                <a:solidFill>
                  <a:schemeClr val="bg1"/>
                </a:solidFill>
                <a:latin typeface="Arial" panose="020B0604020202020204" pitchFamily="34" charset="0"/>
                <a:cs typeface="Arial" panose="020B0604020202020204" pitchFamily="34" charset="0"/>
              </a:rPr>
              <a:t>Nearly </a:t>
            </a:r>
            <a:r>
              <a:rPr lang="en-US" sz="1000" b="1" dirty="0">
                <a:solidFill>
                  <a:schemeClr val="bg1"/>
                </a:solidFill>
                <a:latin typeface="Arial" panose="020B0604020202020204" pitchFamily="34" charset="0"/>
                <a:cs typeface="Arial" panose="020B0604020202020204" pitchFamily="34" charset="0"/>
              </a:rPr>
              <a:t>300 niche publications</a:t>
            </a:r>
          </a:p>
          <a:p>
            <a:pPr marL="628551" lvl="1" indent="-171450">
              <a:lnSpc>
                <a:spcPct val="13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 Including both </a:t>
            </a:r>
            <a:r>
              <a:rPr lang="en-US" sz="1000" dirty="0">
                <a:solidFill>
                  <a:schemeClr val="bg1"/>
                </a:solidFill>
                <a:latin typeface="Arial" panose="020B0604020202020204" pitchFamily="34" charset="0"/>
                <a:cs typeface="Arial" panose="020B0604020202020204" pitchFamily="34" charset="0"/>
              </a:rPr>
              <a:t>print publications and digital sites</a:t>
            </a:r>
          </a:p>
          <a:p>
            <a:pPr marL="628551" lvl="1" indent="-171450">
              <a:lnSpc>
                <a:spcPct val="130000"/>
              </a:lnSpc>
              <a:buFont typeface="Arial" panose="020B0604020202020204" pitchFamily="34" charset="0"/>
              <a:buChar char="•"/>
            </a:pPr>
            <a:r>
              <a:rPr lang="en-US" sz="1000" dirty="0" smtClean="0">
                <a:solidFill>
                  <a:schemeClr val="bg1"/>
                </a:solidFill>
                <a:latin typeface="Arial" panose="020B0604020202020204" pitchFamily="34" charset="0"/>
                <a:cs typeface="Arial" panose="020B0604020202020204" pitchFamily="34" charset="0"/>
              </a:rPr>
              <a:t>  Weekly </a:t>
            </a:r>
            <a:r>
              <a:rPr lang="en-US" sz="1000" dirty="0">
                <a:solidFill>
                  <a:schemeClr val="bg1"/>
                </a:solidFill>
                <a:latin typeface="Arial" panose="020B0604020202020204" pitchFamily="34" charset="0"/>
                <a:cs typeface="Arial" panose="020B0604020202020204" pitchFamily="34" charset="0"/>
              </a:rPr>
              <a:t>community newspapers</a:t>
            </a:r>
          </a:p>
          <a:p>
            <a:pPr marL="628551" lvl="1" indent="-171450">
              <a:lnSpc>
                <a:spcPct val="13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 Large </a:t>
            </a:r>
            <a:r>
              <a:rPr lang="en-US" sz="1000" dirty="0">
                <a:solidFill>
                  <a:schemeClr val="bg1"/>
                </a:solidFill>
                <a:latin typeface="Arial" panose="020B0604020202020204" pitchFamily="34" charset="0"/>
                <a:cs typeface="Arial" panose="020B0604020202020204" pitchFamily="34" charset="0"/>
              </a:rPr>
              <a:t>group of agricultural newspapers </a:t>
            </a:r>
          </a:p>
        </p:txBody>
      </p:sp>
      <p:sp>
        <p:nvSpPr>
          <p:cNvPr id="2" name="Slide Number Placeholder 1"/>
          <p:cNvSpPr>
            <a:spLocks noGrp="1"/>
          </p:cNvSpPr>
          <p:nvPr>
            <p:ph type="sldNum" sz="quarter" idx="4"/>
          </p:nvPr>
        </p:nvSpPr>
        <p:spPr/>
        <p:txBody>
          <a:bodyPr/>
          <a:lstStyle/>
          <a:p>
            <a:fld id="{010B77E7-8D76-A248-9E9F-68FC055C9F4B}" type="slidenum">
              <a:rPr lang="en-US" sz="800" smtClean="0">
                <a:solidFill>
                  <a:srgbClr val="FFFFFF"/>
                </a:solidFill>
              </a:rPr>
              <a:pPr/>
              <a:t>2</a:t>
            </a:fld>
            <a:endParaRPr lang="en-US" sz="800" dirty="0">
              <a:solidFill>
                <a:srgbClr val="FFFFFF"/>
              </a:solidFill>
            </a:endParaRPr>
          </a:p>
        </p:txBody>
      </p:sp>
      <p:sp>
        <p:nvSpPr>
          <p:cNvPr id="4" name="Title 3"/>
          <p:cNvSpPr>
            <a:spLocks noGrp="1"/>
          </p:cNvSpPr>
          <p:nvPr>
            <p:ph type="title"/>
          </p:nvPr>
        </p:nvSpPr>
        <p:spPr/>
        <p:txBody>
          <a:bodyPr>
            <a:normAutofit fontScale="90000"/>
          </a:bodyPr>
          <a:lstStyle/>
          <a:p>
            <a:r>
              <a:rPr lang="en-US" dirty="0" smtClean="0"/>
              <a:t>LEE ENTERPRISES</a:t>
            </a:r>
            <a:endParaRPr lang="en-US" dirty="0"/>
          </a:p>
        </p:txBody>
      </p:sp>
      <p:sp>
        <p:nvSpPr>
          <p:cNvPr id="5" name="Text Placeholder 4"/>
          <p:cNvSpPr>
            <a:spLocks noGrp="1"/>
          </p:cNvSpPr>
          <p:nvPr>
            <p:ph type="body" sz="quarter" idx="11"/>
          </p:nvPr>
        </p:nvSpPr>
        <p:spPr>
          <a:prstGeom prst="rect">
            <a:avLst/>
          </a:prstGeom>
        </p:spPr>
        <p:txBody>
          <a:bodyPr/>
          <a:lstStyle/>
          <a:p>
            <a:r>
              <a:rPr lang="en-US" dirty="0" smtClean="0"/>
              <a:t>LARGE AUDIENCES IN MID-SIZED COMMUNITIES</a:t>
            </a:r>
            <a:endParaRPr lang="en-US" dirty="0"/>
          </a:p>
        </p:txBody>
      </p:sp>
      <p:grpSp>
        <p:nvGrpSpPr>
          <p:cNvPr id="7" name="Group 6"/>
          <p:cNvGrpSpPr/>
          <p:nvPr/>
        </p:nvGrpSpPr>
        <p:grpSpPr>
          <a:xfrm>
            <a:off x="11813" y="1404271"/>
            <a:ext cx="4377307" cy="2890610"/>
            <a:chOff x="94545" y="1426720"/>
            <a:chExt cx="4377307" cy="2890610"/>
          </a:xfrm>
        </p:grpSpPr>
        <p:pic>
          <p:nvPicPr>
            <p:cNvPr id="11" name="Picture 10"/>
            <p:cNvPicPr>
              <a:picLocks noChangeAspect="1"/>
            </p:cNvPicPr>
            <p:nvPr/>
          </p:nvPicPr>
          <p:blipFill rotWithShape="1">
            <a:blip r:embed="rId3"/>
            <a:srcRect r="4141"/>
            <a:stretch/>
          </p:blipFill>
          <p:spPr>
            <a:xfrm>
              <a:off x="94545" y="1426720"/>
              <a:ext cx="4377307" cy="2890610"/>
            </a:xfrm>
            <a:prstGeom prst="rect">
              <a:avLst/>
            </a:prstGeom>
          </p:spPr>
        </p:pic>
        <p:sp>
          <p:nvSpPr>
            <p:cNvPr id="12" name="Oval 11"/>
            <p:cNvSpPr/>
            <p:nvPr/>
          </p:nvSpPr>
          <p:spPr>
            <a:xfrm>
              <a:off x="2427441" y="2259190"/>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22174" y="2346488"/>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50836" y="2453922"/>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45568" y="2531153"/>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05299" y="2417559"/>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26059" y="235655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00031" y="2503020"/>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0792" y="2713981"/>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33335" y="2628519"/>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70546" y="2201243"/>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96154" y="2769948"/>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65029" y="2921239"/>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885164" y="2708383"/>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16171" y="268559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21012" y="252558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22100" y="2061081"/>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28404" y="2302883"/>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68674" y="2443854"/>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14126" y="2096381"/>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60138" y="1985807"/>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25922" y="2111289"/>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57505" y="210548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79909" y="1936985"/>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02103" y="2202274"/>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1125" y="2054197"/>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79703" y="1913004"/>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21570" y="267841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1639" y="2855174"/>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1108" y="278004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71108" y="2957114"/>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96518" y="3098307"/>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67114" y="3353095"/>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0395" y="2558752"/>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81589" y="2358910"/>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09206" y="1795791"/>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57448" y="3239500"/>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662519" y="246055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98641" y="2131677"/>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916247" y="2006179"/>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85560" y="2265435"/>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94316" y="2935119"/>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705558" y="2450100"/>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06492" y="2583657"/>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01225" y="2601357"/>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405462" y="2711078"/>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60740" y="2812663"/>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76979" y="2391456"/>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162053" y="2005942"/>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86767" y="2246679"/>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35903" y="2128065"/>
              <a:ext cx="141193" cy="1411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943518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10B77E7-8D76-A248-9E9F-68FC055C9F4B}" type="slidenum">
              <a:rPr lang="en-US" sz="800" smtClean="0">
                <a:solidFill>
                  <a:srgbClr val="FFFFFF"/>
                </a:solidFill>
              </a:rPr>
              <a:pPr/>
              <a:t>3</a:t>
            </a:fld>
            <a:endParaRPr lang="en-US" sz="800" dirty="0">
              <a:solidFill>
                <a:srgbClr val="FFFFFF"/>
              </a:solidFill>
            </a:endParaRPr>
          </a:p>
        </p:txBody>
      </p:sp>
      <p:grpSp>
        <p:nvGrpSpPr>
          <p:cNvPr id="3" name="Group 9"/>
          <p:cNvGrpSpPr/>
          <p:nvPr/>
        </p:nvGrpSpPr>
        <p:grpSpPr>
          <a:xfrm>
            <a:off x="713232" y="310896"/>
            <a:ext cx="7814133" cy="570321"/>
            <a:chOff x="447605" y="176229"/>
            <a:chExt cx="7814133" cy="570321"/>
          </a:xfrm>
        </p:grpSpPr>
        <p:sp>
          <p:nvSpPr>
            <p:cNvPr id="8" name="Rectangle 7"/>
            <p:cNvSpPr/>
            <p:nvPr/>
          </p:nvSpPr>
          <p:spPr>
            <a:xfrm>
              <a:off x="447605" y="262486"/>
              <a:ext cx="75338" cy="45152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34277" tIns="17138" rIns="34277" bIns="17138" rtlCol="0" anchor="ctr"/>
            <a:lstStyle/>
            <a:p>
              <a:pPr algn="ctr"/>
              <a:endParaRPr lang="en-US" sz="2000" dirty="0">
                <a:solidFill>
                  <a:schemeClr val="accent1"/>
                </a:solidFill>
              </a:endParaRPr>
            </a:p>
          </p:txBody>
        </p:sp>
        <p:sp>
          <p:nvSpPr>
            <p:cNvPr id="9" name="TextBox 8"/>
            <p:cNvSpPr txBox="1"/>
            <p:nvPr/>
          </p:nvSpPr>
          <p:spPr>
            <a:xfrm>
              <a:off x="605839" y="550357"/>
              <a:ext cx="7647081" cy="196193"/>
            </a:xfrm>
            <a:prstGeom prst="rect">
              <a:avLst/>
            </a:prstGeom>
            <a:noFill/>
          </p:spPr>
          <p:txBody>
            <a:bodyPr wrap="square" lIns="34277" tIns="17138" rIns="34277" bIns="17138" rtlCol="0">
              <a:spAutoFit/>
            </a:bodyPr>
            <a:lstStyle/>
            <a:p>
              <a:r>
                <a:rPr lang="en-US" sz="1050" cap="all" dirty="0">
                  <a:solidFill>
                    <a:srgbClr val="FFFFFF"/>
                  </a:solidFill>
                  <a:latin typeface="Arial" panose="020B0604020202020204" pitchFamily="34" charset="0"/>
                  <a:cs typeface="Arial" panose="020B0604020202020204" pitchFamily="34" charset="0"/>
                </a:rPr>
                <a:t>Leading provider of </a:t>
              </a:r>
              <a:r>
                <a:rPr lang="en-US" sz="1050" cap="all" dirty="0" smtClean="0">
                  <a:solidFill>
                    <a:srgbClr val="FFFFFF"/>
                  </a:solidFill>
                  <a:latin typeface="Arial" panose="020B0604020202020204" pitchFamily="34" charset="0"/>
                  <a:cs typeface="Arial" panose="020B0604020202020204" pitchFamily="34" charset="0"/>
                </a:rPr>
                <a:t>HIGHLY-VALUED local </a:t>
              </a:r>
              <a:r>
                <a:rPr lang="en-US" sz="1050" cap="all" dirty="0">
                  <a:solidFill>
                    <a:srgbClr val="FFFFFF"/>
                  </a:solidFill>
                  <a:latin typeface="Arial" panose="020B0604020202020204" pitchFamily="34" charset="0"/>
                  <a:cs typeface="Arial" panose="020B0604020202020204" pitchFamily="34" charset="0"/>
                </a:rPr>
                <a:t>news, information and advertising</a:t>
              </a:r>
            </a:p>
          </p:txBody>
        </p:sp>
        <p:sp>
          <p:nvSpPr>
            <p:cNvPr id="7" name="TextBox 6"/>
            <p:cNvSpPr txBox="1"/>
            <p:nvPr/>
          </p:nvSpPr>
          <p:spPr>
            <a:xfrm>
              <a:off x="614657" y="176229"/>
              <a:ext cx="7647081" cy="465498"/>
            </a:xfrm>
            <a:prstGeom prst="rect">
              <a:avLst/>
            </a:prstGeom>
            <a:noFill/>
          </p:spPr>
          <p:txBody>
            <a:bodyPr wrap="square" lIns="34277" tIns="17138" rIns="34277" bIns="17138" rtlCol="0">
              <a:spAutoFit/>
            </a:bodyPr>
            <a:lstStyle/>
            <a:p>
              <a:r>
                <a:rPr lang="en-US" sz="2800" dirty="0" smtClean="0">
                  <a:solidFill>
                    <a:srgbClr val="FFFFFF"/>
                  </a:solidFill>
                  <a:latin typeface="Arial Black" panose="020B0A04020102020204" pitchFamily="34" charset="0"/>
                  <a:cs typeface="Roboto Black"/>
                </a:rPr>
                <a:t>STRONG LOCAL MARKETS </a:t>
              </a:r>
              <a:endParaRPr lang="en-US" sz="2800" dirty="0">
                <a:solidFill>
                  <a:srgbClr val="FFFFFF"/>
                </a:solidFill>
                <a:latin typeface="Arial Black" panose="020B0A04020102020204" pitchFamily="34" charset="0"/>
                <a:cs typeface="Roboto Black"/>
              </a:endParaRPr>
            </a:p>
          </p:txBody>
        </p:sp>
      </p:grpSp>
      <p:sp>
        <p:nvSpPr>
          <p:cNvPr id="11" name="TextBox 10"/>
          <p:cNvSpPr txBox="1"/>
          <p:nvPr/>
        </p:nvSpPr>
        <p:spPr>
          <a:xfrm>
            <a:off x="1188923" y="1273092"/>
            <a:ext cx="6846023" cy="2085146"/>
          </a:xfrm>
          <a:prstGeom prst="rect">
            <a:avLst/>
          </a:prstGeom>
          <a:noFill/>
        </p:spPr>
        <p:txBody>
          <a:bodyPr wrap="square" lIns="68539" tIns="34270" rIns="68539" bIns="34270" rtlCol="0">
            <a:spAutoFit/>
          </a:bodyPr>
          <a:lstStyle/>
          <a:p>
            <a:pPr>
              <a:lnSpc>
                <a:spcPct val="150000"/>
              </a:lnSpc>
              <a:spcBef>
                <a:spcPts val="1200"/>
              </a:spcBef>
            </a:pPr>
            <a:r>
              <a:rPr lang="en-US" sz="1400" b="1" dirty="0" smtClean="0">
                <a:solidFill>
                  <a:srgbClr val="FFFFFF"/>
                </a:solidFill>
                <a:latin typeface="Arial" panose="020B0604020202020204" pitchFamily="34" charset="0"/>
                <a:cs typeface="Arial" panose="020B0604020202020204" pitchFamily="34" charset="0"/>
              </a:rPr>
              <a:t>Dominant Source Of Local News, Information And Advertising</a:t>
            </a:r>
          </a:p>
          <a:p>
            <a:pPr>
              <a:lnSpc>
                <a:spcPct val="150000"/>
              </a:lnSpc>
              <a:spcBef>
                <a:spcPts val="1200"/>
              </a:spcBef>
            </a:pPr>
            <a:r>
              <a:rPr lang="en-US" sz="1400" b="1" dirty="0" smtClean="0">
                <a:solidFill>
                  <a:srgbClr val="FFFFFF"/>
                </a:solidFill>
                <a:latin typeface="Arial" panose="020B0604020202020204" pitchFamily="34" charset="0"/>
                <a:cs typeface="Arial" panose="020B0604020202020204" pitchFamily="34" charset="0"/>
              </a:rPr>
              <a:t>Produce Content Highly Relevant And Desirable To The Communities We Serve</a:t>
            </a:r>
          </a:p>
          <a:p>
            <a:pPr>
              <a:lnSpc>
                <a:spcPct val="150000"/>
              </a:lnSpc>
              <a:spcBef>
                <a:spcPts val="1200"/>
              </a:spcBef>
            </a:pPr>
            <a:r>
              <a:rPr lang="en-US" sz="1400" b="1" dirty="0" smtClean="0">
                <a:solidFill>
                  <a:srgbClr val="FFFFFF"/>
                </a:solidFill>
                <a:latin typeface="Arial" panose="020B0604020202020204" pitchFamily="34" charset="0"/>
                <a:cs typeface="Arial" panose="020B0604020202020204" pitchFamily="34" charset="0"/>
              </a:rPr>
              <a:t>Well Established Brands With Deep Community Roots</a:t>
            </a:r>
          </a:p>
          <a:p>
            <a:pPr>
              <a:spcBef>
                <a:spcPts val="1200"/>
              </a:spcBef>
            </a:pPr>
            <a:endParaRPr lang="en-US" sz="1400" dirty="0">
              <a:solidFill>
                <a:srgbClr val="FFFFFF"/>
              </a:solidFill>
              <a:latin typeface="Arial" panose="020B0604020202020204" pitchFamily="34" charset="0"/>
              <a:cs typeface="Arial" panose="020B0604020202020204" pitchFamily="34" charset="0"/>
            </a:endParaRPr>
          </a:p>
          <a:p>
            <a:pPr>
              <a:spcBef>
                <a:spcPts val="1200"/>
              </a:spcBef>
            </a:pPr>
            <a:r>
              <a:rPr lang="en-US" sz="1400" dirty="0" smtClean="0">
                <a:solidFill>
                  <a:srgbClr val="FFFFFF"/>
                </a:solidFill>
                <a:latin typeface="Arial" panose="020B0604020202020204" pitchFamily="34" charset="0"/>
                <a:cs typeface="Arial" panose="020B0604020202020204" pitchFamily="34" charset="0"/>
              </a:rPr>
              <a:t> </a:t>
            </a:r>
            <a:endParaRPr lang="en-US" sz="1400" dirty="0">
              <a:solidFill>
                <a:srgbClr val="FFFFFF"/>
              </a:solidFill>
              <a:latin typeface="Arial" panose="020B0604020202020204" pitchFamily="34" charset="0"/>
              <a:cs typeface="Arial" panose="020B0604020202020204" pitchFamily="34" charset="0"/>
            </a:endParaRPr>
          </a:p>
        </p:txBody>
      </p:sp>
      <p:grpSp>
        <p:nvGrpSpPr>
          <p:cNvPr id="4" name="Group 17"/>
          <p:cNvGrpSpPr/>
          <p:nvPr/>
        </p:nvGrpSpPr>
        <p:grpSpPr>
          <a:xfrm>
            <a:off x="773149" y="1255345"/>
            <a:ext cx="333708" cy="333662"/>
            <a:chOff x="724425" y="1188720"/>
            <a:chExt cx="466975" cy="466912"/>
          </a:xfrm>
        </p:grpSpPr>
        <p:sp>
          <p:nvSpPr>
            <p:cNvPr id="19" name="Oval 18"/>
            <p:cNvSpPr/>
            <p:nvPr/>
          </p:nvSpPr>
          <p:spPr>
            <a:xfrm>
              <a:off x="724425" y="1188720"/>
              <a:ext cx="466975" cy="466912"/>
            </a:xfrm>
            <a:prstGeom prst="ellipse">
              <a:avLst/>
            </a:prstGeom>
            <a:solidFill>
              <a:srgbClr val="7D848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4000">
                <a:latin typeface="Roboto Light"/>
                <a:cs typeface="Roboto Light"/>
              </a:endParaRPr>
            </a:p>
          </p:txBody>
        </p:sp>
        <p:sp>
          <p:nvSpPr>
            <p:cNvPr id="20" name="Freeform 6"/>
            <p:cNvSpPr>
              <a:spLocks noChangeArrowheads="1"/>
            </p:cNvSpPr>
            <p:nvPr/>
          </p:nvSpPr>
          <p:spPr bwMode="auto">
            <a:xfrm>
              <a:off x="839265" y="1306589"/>
              <a:ext cx="238496" cy="233772"/>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ffectLst/>
            <a:extLst/>
          </p:spPr>
          <p:txBody>
            <a:bodyPr wrap="none" anchor="ctr"/>
            <a:lstStyle/>
            <a:p>
              <a:endParaRPr lang="en-US" sz="4000" dirty="0">
                <a:latin typeface="Roboto Light"/>
                <a:cs typeface="Roboto Light"/>
              </a:endParaRPr>
            </a:p>
          </p:txBody>
        </p:sp>
      </p:grpSp>
      <p:grpSp>
        <p:nvGrpSpPr>
          <p:cNvPr id="6" name="Group 20"/>
          <p:cNvGrpSpPr/>
          <p:nvPr/>
        </p:nvGrpSpPr>
        <p:grpSpPr>
          <a:xfrm>
            <a:off x="773149" y="1755085"/>
            <a:ext cx="333708" cy="333662"/>
            <a:chOff x="724425" y="1188720"/>
            <a:chExt cx="466975" cy="466912"/>
          </a:xfrm>
        </p:grpSpPr>
        <p:sp>
          <p:nvSpPr>
            <p:cNvPr id="22" name="Oval 21"/>
            <p:cNvSpPr/>
            <p:nvPr/>
          </p:nvSpPr>
          <p:spPr>
            <a:xfrm>
              <a:off x="724425" y="1188720"/>
              <a:ext cx="466975" cy="466912"/>
            </a:xfrm>
            <a:prstGeom prst="ellipse">
              <a:avLst/>
            </a:prstGeom>
            <a:solidFill>
              <a:srgbClr val="7D848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4000">
                <a:latin typeface="Roboto Light"/>
                <a:cs typeface="Roboto Light"/>
              </a:endParaRPr>
            </a:p>
          </p:txBody>
        </p:sp>
        <p:sp>
          <p:nvSpPr>
            <p:cNvPr id="23" name="Freeform 6"/>
            <p:cNvSpPr>
              <a:spLocks noChangeArrowheads="1"/>
            </p:cNvSpPr>
            <p:nvPr/>
          </p:nvSpPr>
          <p:spPr bwMode="auto">
            <a:xfrm>
              <a:off x="839265" y="1306589"/>
              <a:ext cx="238496" cy="233772"/>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ffectLst/>
            <a:extLst/>
          </p:spPr>
          <p:txBody>
            <a:bodyPr wrap="none" anchor="ctr"/>
            <a:lstStyle/>
            <a:p>
              <a:endParaRPr lang="en-US" sz="4000" dirty="0">
                <a:latin typeface="Roboto Light"/>
                <a:cs typeface="Roboto Light"/>
              </a:endParaRPr>
            </a:p>
          </p:txBody>
        </p:sp>
      </p:grpSp>
      <p:grpSp>
        <p:nvGrpSpPr>
          <p:cNvPr id="10" name="Group 23"/>
          <p:cNvGrpSpPr/>
          <p:nvPr/>
        </p:nvGrpSpPr>
        <p:grpSpPr>
          <a:xfrm>
            <a:off x="773149" y="2254825"/>
            <a:ext cx="333708" cy="333662"/>
            <a:chOff x="724425" y="1188720"/>
            <a:chExt cx="466975" cy="466912"/>
          </a:xfrm>
        </p:grpSpPr>
        <p:sp>
          <p:nvSpPr>
            <p:cNvPr id="25" name="Oval 24"/>
            <p:cNvSpPr/>
            <p:nvPr/>
          </p:nvSpPr>
          <p:spPr>
            <a:xfrm>
              <a:off x="724425" y="1188720"/>
              <a:ext cx="466975" cy="466912"/>
            </a:xfrm>
            <a:prstGeom prst="ellipse">
              <a:avLst/>
            </a:prstGeom>
            <a:solidFill>
              <a:srgbClr val="7D848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sz="4000">
                <a:latin typeface="Roboto Light"/>
                <a:cs typeface="Roboto Light"/>
              </a:endParaRPr>
            </a:p>
          </p:txBody>
        </p:sp>
        <p:sp>
          <p:nvSpPr>
            <p:cNvPr id="26" name="Freeform 6"/>
            <p:cNvSpPr>
              <a:spLocks noChangeArrowheads="1"/>
            </p:cNvSpPr>
            <p:nvPr/>
          </p:nvSpPr>
          <p:spPr bwMode="auto">
            <a:xfrm>
              <a:off x="839265" y="1306589"/>
              <a:ext cx="238496" cy="233772"/>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ffectLst/>
            <a:extLst/>
          </p:spPr>
          <p:txBody>
            <a:bodyPr wrap="none" anchor="ctr"/>
            <a:lstStyle/>
            <a:p>
              <a:endParaRPr lang="en-US" sz="4000" dirty="0">
                <a:latin typeface="Roboto Light"/>
                <a:cs typeface="Roboto Light"/>
              </a:endParaRPr>
            </a:p>
          </p:txBody>
        </p:sp>
      </p:grpSp>
      <p:pic>
        <p:nvPicPr>
          <p:cNvPr id="21" name="Picture 20" descr="AnnualMeeting_Feb2017_programcover.jpg"/>
          <p:cNvPicPr>
            <a:picLocks noChangeAspect="1"/>
          </p:cNvPicPr>
          <p:nvPr/>
        </p:nvPicPr>
        <p:blipFill>
          <a:blip r:embed="rId3"/>
          <a:srcRect t="26450" b="6966"/>
          <a:stretch>
            <a:fillRect/>
          </a:stretch>
        </p:blipFill>
        <p:spPr>
          <a:xfrm>
            <a:off x="3027872" y="2643903"/>
            <a:ext cx="6124754" cy="2294614"/>
          </a:xfrm>
          <a:prstGeom prst="rect">
            <a:avLst/>
          </a:prstGeom>
        </p:spPr>
      </p:pic>
    </p:spTree>
    <p:extLst>
      <p:ext uri="{BB962C8B-B14F-4D97-AF65-F5344CB8AC3E}">
        <p14:creationId xmlns:p14="http://schemas.microsoft.com/office/powerpoint/2010/main" val="42322929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14"/>
          <p:cNvGraphicFramePr>
            <a:graphicFrameLocks/>
          </p:cNvGraphicFramePr>
          <p:nvPr>
            <p:extLst/>
          </p:nvPr>
        </p:nvGraphicFramePr>
        <p:xfrm>
          <a:off x="733684" y="1494825"/>
          <a:ext cx="1723091" cy="324577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53"/>
          <p:cNvGrpSpPr/>
          <p:nvPr/>
        </p:nvGrpSpPr>
        <p:grpSpPr>
          <a:xfrm>
            <a:off x="940943" y="1190277"/>
            <a:ext cx="2924783" cy="2913918"/>
            <a:chOff x="862069" y="557514"/>
            <a:chExt cx="3278796" cy="3266618"/>
          </a:xfrm>
        </p:grpSpPr>
        <p:sp>
          <p:nvSpPr>
            <p:cNvPr id="13" name="TextBox 7"/>
            <p:cNvSpPr txBox="1"/>
            <p:nvPr/>
          </p:nvSpPr>
          <p:spPr bwMode="gray">
            <a:xfrm>
              <a:off x="862069" y="557514"/>
              <a:ext cx="3278796" cy="41403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cap="all" dirty="0" smtClean="0">
                  <a:solidFill>
                    <a:schemeClr val="tx1">
                      <a:lumMod val="50000"/>
                    </a:schemeClr>
                  </a:solidFill>
                  <a:latin typeface="Roboto Black"/>
                  <a:ea typeface="Tahoma" pitchFamily="34" charset="0"/>
                  <a:cs typeface="Tahoma" pitchFamily="34" charset="0"/>
                </a:rPr>
                <a:t>74% of all adults interact </a:t>
              </a:r>
              <a:br>
                <a:rPr lang="en-US" sz="1200" b="1" cap="all" dirty="0" smtClean="0">
                  <a:solidFill>
                    <a:schemeClr val="tx1">
                      <a:lumMod val="50000"/>
                    </a:schemeClr>
                  </a:solidFill>
                  <a:latin typeface="Roboto Black"/>
                  <a:ea typeface="Tahoma" pitchFamily="34" charset="0"/>
                  <a:cs typeface="Tahoma" pitchFamily="34" charset="0"/>
                </a:rPr>
              </a:br>
              <a:r>
                <a:rPr lang="en-US" sz="1200" b="1" cap="all" dirty="0" smtClean="0">
                  <a:solidFill>
                    <a:schemeClr val="tx1">
                      <a:lumMod val="50000"/>
                    </a:schemeClr>
                  </a:solidFill>
                  <a:latin typeface="Roboto Black"/>
                  <a:ea typeface="Tahoma" pitchFamily="34" charset="0"/>
                  <a:cs typeface="Tahoma" pitchFamily="34" charset="0"/>
                </a:rPr>
                <a:t>with us over a 7-day period</a:t>
              </a:r>
              <a:endParaRPr lang="en-US" sz="1200" cap="all" dirty="0">
                <a:solidFill>
                  <a:schemeClr val="tx1">
                    <a:lumMod val="50000"/>
                  </a:schemeClr>
                </a:solidFill>
                <a:latin typeface="Roboto Black"/>
                <a:ea typeface="Tahoma" pitchFamily="34" charset="0"/>
                <a:cs typeface="Tahoma" pitchFamily="34" charset="0"/>
              </a:endParaRPr>
            </a:p>
          </p:txBody>
        </p:sp>
        <p:grpSp>
          <p:nvGrpSpPr>
            <p:cNvPr id="4" name="Group 31"/>
            <p:cNvGrpSpPr/>
            <p:nvPr/>
          </p:nvGrpSpPr>
          <p:grpSpPr bwMode="gray">
            <a:xfrm>
              <a:off x="2499200" y="1787452"/>
              <a:ext cx="489277" cy="1833728"/>
              <a:chOff x="3566006" y="2705942"/>
              <a:chExt cx="587654" cy="1833729"/>
            </a:xfrm>
          </p:grpSpPr>
          <p:cxnSp>
            <p:nvCxnSpPr>
              <p:cNvPr id="41" name="Straight Connector 40"/>
              <p:cNvCxnSpPr/>
              <p:nvPr/>
            </p:nvCxnSpPr>
            <p:spPr bwMode="gray">
              <a:xfrm>
                <a:off x="3800093" y="2705942"/>
                <a:ext cx="856" cy="814188"/>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cxnSp>
            <p:nvCxnSpPr>
              <p:cNvPr id="42" name="Straight Connector 41"/>
              <p:cNvCxnSpPr/>
              <p:nvPr/>
            </p:nvCxnSpPr>
            <p:spPr bwMode="gray">
              <a:xfrm>
                <a:off x="3566006" y="2705942"/>
                <a:ext cx="231395" cy="2381"/>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cxnSp>
            <p:nvCxnSpPr>
              <p:cNvPr id="43" name="Straight Connector 42"/>
              <p:cNvCxnSpPr/>
              <p:nvPr/>
            </p:nvCxnSpPr>
            <p:spPr bwMode="gray">
              <a:xfrm>
                <a:off x="3571710" y="3526291"/>
                <a:ext cx="231394" cy="2381"/>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cxnSp>
            <p:nvCxnSpPr>
              <p:cNvPr id="44" name="Straight Connector 43"/>
              <p:cNvCxnSpPr/>
              <p:nvPr/>
            </p:nvCxnSpPr>
            <p:spPr bwMode="gray">
              <a:xfrm flipV="1">
                <a:off x="3804491" y="3083815"/>
                <a:ext cx="106687" cy="584"/>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cxnSp>
            <p:nvCxnSpPr>
              <p:cNvPr id="45" name="Straight Connector 44"/>
              <p:cNvCxnSpPr/>
              <p:nvPr/>
            </p:nvCxnSpPr>
            <p:spPr bwMode="gray">
              <a:xfrm flipH="1">
                <a:off x="3801925" y="3708647"/>
                <a:ext cx="2566" cy="831024"/>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cxnSp>
            <p:nvCxnSpPr>
              <p:cNvPr id="46" name="Straight Connector 45"/>
              <p:cNvCxnSpPr/>
              <p:nvPr/>
            </p:nvCxnSpPr>
            <p:spPr bwMode="gray">
              <a:xfrm>
                <a:off x="3568700" y="3714809"/>
                <a:ext cx="231394" cy="2381"/>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cxnSp>
            <p:nvCxnSpPr>
              <p:cNvPr id="47" name="Straight Connector 46"/>
              <p:cNvCxnSpPr/>
              <p:nvPr/>
            </p:nvCxnSpPr>
            <p:spPr bwMode="gray">
              <a:xfrm>
                <a:off x="3570584" y="4537135"/>
                <a:ext cx="231394" cy="2381"/>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cxnSp>
            <p:nvCxnSpPr>
              <p:cNvPr id="48" name="Straight Connector 47"/>
              <p:cNvCxnSpPr/>
              <p:nvPr/>
            </p:nvCxnSpPr>
            <p:spPr bwMode="gray">
              <a:xfrm>
                <a:off x="3803338" y="4061074"/>
                <a:ext cx="350322" cy="0"/>
              </a:xfrm>
              <a:prstGeom prst="line">
                <a:avLst/>
              </a:prstGeom>
              <a:solidFill>
                <a:srgbClr val="72A376"/>
              </a:solidFill>
              <a:ln w="9525" cap="flat" cmpd="sng" algn="ctr">
                <a:solidFill>
                  <a:sysClr val="windowText" lastClr="000000"/>
                </a:solidFill>
                <a:prstDash val="solid"/>
                <a:miter lim="800000"/>
                <a:headEnd type="none" w="med" len="med"/>
                <a:tailEnd type="none" w="med" len="med"/>
              </a:ln>
              <a:effectLst/>
            </p:spPr>
          </p:cxnSp>
        </p:grpSp>
        <p:sp>
          <p:nvSpPr>
            <p:cNvPr id="49" name="TextBox 48"/>
            <p:cNvSpPr txBox="1"/>
            <p:nvPr/>
          </p:nvSpPr>
          <p:spPr>
            <a:xfrm>
              <a:off x="1306330" y="1903625"/>
              <a:ext cx="746621" cy="293275"/>
            </a:xfrm>
            <a:prstGeom prst="rect">
              <a:avLst/>
            </a:prstGeom>
            <a:noFill/>
          </p:spPr>
          <p:txBody>
            <a:bodyPr wrap="square" rtlCol="0">
              <a:spAutoFit/>
            </a:bodyPr>
            <a:lstStyle/>
            <a:p>
              <a:pPr algn="ctr"/>
              <a:r>
                <a:rPr lang="en-US" sz="1100" b="1" dirty="0" smtClean="0">
                  <a:solidFill>
                    <a:srgbClr val="FFFFFF"/>
                  </a:solidFill>
                  <a:latin typeface="Roboto Black"/>
                </a:rPr>
                <a:t>17%</a:t>
              </a:r>
              <a:endParaRPr lang="en-US" sz="1100" b="1" dirty="0">
                <a:solidFill>
                  <a:srgbClr val="FFFFFF"/>
                </a:solidFill>
                <a:latin typeface="Roboto Black"/>
              </a:endParaRPr>
            </a:p>
          </p:txBody>
        </p:sp>
        <p:sp>
          <p:nvSpPr>
            <p:cNvPr id="50" name="TextBox 49"/>
            <p:cNvSpPr txBox="1"/>
            <p:nvPr/>
          </p:nvSpPr>
          <p:spPr>
            <a:xfrm>
              <a:off x="1306330" y="2551436"/>
              <a:ext cx="746621" cy="293275"/>
            </a:xfrm>
            <a:prstGeom prst="rect">
              <a:avLst/>
            </a:prstGeom>
            <a:noFill/>
          </p:spPr>
          <p:txBody>
            <a:bodyPr wrap="square" rtlCol="0">
              <a:spAutoFit/>
            </a:bodyPr>
            <a:lstStyle/>
            <a:p>
              <a:pPr algn="ctr"/>
              <a:r>
                <a:rPr lang="en-US" sz="1100" b="1" dirty="0" smtClean="0">
                  <a:solidFill>
                    <a:srgbClr val="FFFFFF"/>
                  </a:solidFill>
                  <a:latin typeface="Roboto Black"/>
                </a:rPr>
                <a:t>19%</a:t>
              </a:r>
              <a:endParaRPr lang="en-US" sz="1100" b="1" dirty="0">
                <a:solidFill>
                  <a:srgbClr val="FFFFFF"/>
                </a:solidFill>
                <a:latin typeface="Roboto Black"/>
              </a:endParaRPr>
            </a:p>
          </p:txBody>
        </p:sp>
        <p:sp>
          <p:nvSpPr>
            <p:cNvPr id="51" name="TextBox 50"/>
            <p:cNvSpPr txBox="1"/>
            <p:nvPr/>
          </p:nvSpPr>
          <p:spPr>
            <a:xfrm>
              <a:off x="1306330" y="3530857"/>
              <a:ext cx="746621" cy="293275"/>
            </a:xfrm>
            <a:prstGeom prst="rect">
              <a:avLst/>
            </a:prstGeom>
            <a:noFill/>
          </p:spPr>
          <p:txBody>
            <a:bodyPr wrap="square" rtlCol="0">
              <a:spAutoFit/>
            </a:bodyPr>
            <a:lstStyle/>
            <a:p>
              <a:pPr algn="ctr"/>
              <a:r>
                <a:rPr lang="en-US" sz="1100" b="1" dirty="0" smtClean="0">
                  <a:solidFill>
                    <a:srgbClr val="FFFFFF"/>
                  </a:solidFill>
                  <a:latin typeface="Roboto Black"/>
                </a:rPr>
                <a:t>27%</a:t>
              </a:r>
              <a:endParaRPr lang="en-US" sz="1100" b="1" dirty="0">
                <a:solidFill>
                  <a:srgbClr val="FFFFFF"/>
                </a:solidFill>
                <a:latin typeface="Roboto Black"/>
              </a:endParaRPr>
            </a:p>
          </p:txBody>
        </p:sp>
        <p:sp>
          <p:nvSpPr>
            <p:cNvPr id="52" name="TextBox 51"/>
            <p:cNvSpPr txBox="1"/>
            <p:nvPr/>
          </p:nvSpPr>
          <p:spPr>
            <a:xfrm>
              <a:off x="1306330" y="1353821"/>
              <a:ext cx="746621" cy="293275"/>
            </a:xfrm>
            <a:prstGeom prst="rect">
              <a:avLst/>
            </a:prstGeom>
            <a:noFill/>
          </p:spPr>
          <p:txBody>
            <a:bodyPr wrap="square" rtlCol="0">
              <a:spAutoFit/>
            </a:bodyPr>
            <a:lstStyle/>
            <a:p>
              <a:pPr algn="ctr"/>
              <a:r>
                <a:rPr lang="en-US" sz="1100" b="1" dirty="0" smtClean="0">
                  <a:solidFill>
                    <a:srgbClr val="FFFFFF"/>
                  </a:solidFill>
                  <a:latin typeface="Roboto Black"/>
                </a:rPr>
                <a:t>11%</a:t>
              </a:r>
              <a:endParaRPr lang="en-US" sz="1100" b="1" dirty="0">
                <a:solidFill>
                  <a:srgbClr val="FFFFFF"/>
                </a:solidFill>
                <a:latin typeface="Roboto Black"/>
              </a:endParaRPr>
            </a:p>
          </p:txBody>
        </p:sp>
      </p:grpSp>
      <p:sp>
        <p:nvSpPr>
          <p:cNvPr id="58" name="TextBox 57"/>
          <p:cNvSpPr txBox="1"/>
          <p:nvPr/>
        </p:nvSpPr>
        <p:spPr>
          <a:xfrm>
            <a:off x="1743262" y="4710550"/>
            <a:ext cx="7064188" cy="415486"/>
          </a:xfrm>
          <a:prstGeom prst="rect">
            <a:avLst/>
          </a:prstGeom>
          <a:noFill/>
        </p:spPr>
        <p:txBody>
          <a:bodyPr wrap="square" lIns="91428" tIns="45714" rIns="91428" bIns="45714" rtlCol="0">
            <a:spAutoFit/>
          </a:bodyPr>
          <a:lstStyle/>
          <a:p>
            <a:r>
              <a:rPr lang="en-US" sz="700" dirty="0" smtClean="0">
                <a:solidFill>
                  <a:schemeClr val="tx1">
                    <a:lumMod val="60000"/>
                    <a:lumOff val="40000"/>
                  </a:schemeClr>
                </a:solidFill>
                <a:latin typeface="Arial" panose="020B0604020202020204" pitchFamily="34" charset="0"/>
                <a:cs typeface="Arial" panose="020B0604020202020204" pitchFamily="34" charset="0"/>
              </a:rPr>
              <a:t>Lee Enterprises Audience Report, Thoroughbred Research, January-June 2016. </a:t>
            </a:r>
          </a:p>
          <a:p>
            <a:r>
              <a:rPr lang="en-US" sz="700" dirty="0" smtClean="0">
                <a:solidFill>
                  <a:schemeClr val="tx1">
                    <a:lumMod val="60000"/>
                    <a:lumOff val="40000"/>
                  </a:schemeClr>
                </a:solidFill>
                <a:latin typeface="Arial" panose="020B0604020202020204" pitchFamily="34" charset="0"/>
                <a:cs typeface="Arial" panose="020B0604020202020204" pitchFamily="34" charset="0"/>
              </a:rPr>
              <a:t>Markets: Billings, MT; Bloomington, IL; Davenport, IA; Lincoln, NE; Madison, WI; Northwest Indiana;  La Crosse, WI/Winona, MN; St. Louis, MO; Sioux City, IA; Waterloo, IA; Tucson, AZ. Margins of error: All Adults +/-1.1 % points; ages 18-29   +/-6.4 % points; ages 30-39 +/-4.9% points; ages 40-59 +/-2.2% points; ages 60-plus +/-1.6 % points. </a:t>
            </a:r>
          </a:p>
        </p:txBody>
      </p:sp>
      <p:grpSp>
        <p:nvGrpSpPr>
          <p:cNvPr id="5" name="Group 62"/>
          <p:cNvGrpSpPr/>
          <p:nvPr/>
        </p:nvGrpSpPr>
        <p:grpSpPr>
          <a:xfrm>
            <a:off x="4937346" y="866919"/>
            <a:ext cx="3581399" cy="3559193"/>
            <a:chOff x="4974611" y="793259"/>
            <a:chExt cx="3771900" cy="3748513"/>
          </a:xfrm>
        </p:grpSpPr>
        <p:grpSp>
          <p:nvGrpSpPr>
            <p:cNvPr id="6" name="Group 56"/>
            <p:cNvGrpSpPr/>
            <p:nvPr/>
          </p:nvGrpSpPr>
          <p:grpSpPr>
            <a:xfrm>
              <a:off x="4974611" y="1164364"/>
              <a:ext cx="3771900" cy="3377408"/>
              <a:chOff x="4935512" y="862014"/>
              <a:chExt cx="4000500" cy="3582098"/>
            </a:xfrm>
          </p:grpSpPr>
          <p:graphicFrame>
            <p:nvGraphicFramePr>
              <p:cNvPr id="25" name="Chart 14"/>
              <p:cNvGraphicFramePr>
                <a:graphicFrameLocks/>
              </p:cNvGraphicFramePr>
              <p:nvPr>
                <p:extLst/>
              </p:nvPr>
            </p:nvGraphicFramePr>
            <p:xfrm>
              <a:off x="4935512" y="862014"/>
              <a:ext cx="4000500" cy="3582098"/>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7"/>
              <p:cNvSpPr txBox="1"/>
              <p:nvPr/>
            </p:nvSpPr>
            <p:spPr bwMode="gray">
              <a:xfrm>
                <a:off x="5603918" y="1517170"/>
                <a:ext cx="581891" cy="292224"/>
              </a:xfrm>
              <a:prstGeom prst="rect">
                <a:avLst/>
              </a:prstGeom>
              <a:noFill/>
            </p:spPr>
            <p:txBody>
              <a:bodyPr wrap="square" lIns="0" tIns="0" rIns="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tx1">
                        <a:lumMod val="50000"/>
                      </a:schemeClr>
                    </a:solidFill>
                    <a:latin typeface="Roboto Black"/>
                  </a:rPr>
                  <a:t>66</a:t>
                </a:r>
                <a:r>
                  <a:rPr lang="en-US" sz="1400" b="1" dirty="0" smtClean="0">
                    <a:solidFill>
                      <a:schemeClr val="tx1">
                        <a:lumMod val="50000"/>
                      </a:schemeClr>
                    </a:solidFill>
                    <a:latin typeface="Roboto Black"/>
                    <a:ea typeface="Tahoma" pitchFamily="34" charset="0"/>
                    <a:cs typeface="Tahoma" pitchFamily="34" charset="0"/>
                  </a:rPr>
                  <a:t>%</a:t>
                </a:r>
                <a:endParaRPr lang="en-US" sz="1400" dirty="0">
                  <a:solidFill>
                    <a:schemeClr val="tx1">
                      <a:lumMod val="50000"/>
                    </a:schemeClr>
                  </a:solidFill>
                  <a:latin typeface="Roboto Black"/>
                  <a:ea typeface="Tahoma" pitchFamily="34" charset="0"/>
                  <a:cs typeface="Tahoma" pitchFamily="34" charset="0"/>
                </a:endParaRPr>
              </a:p>
            </p:txBody>
          </p:sp>
          <p:sp>
            <p:nvSpPr>
              <p:cNvPr id="28" name="TextBox 7"/>
              <p:cNvSpPr txBox="1"/>
              <p:nvPr/>
            </p:nvSpPr>
            <p:spPr bwMode="gray">
              <a:xfrm>
                <a:off x="6477644" y="1290487"/>
                <a:ext cx="581891" cy="292224"/>
              </a:xfrm>
              <a:prstGeom prst="rect">
                <a:avLst/>
              </a:prstGeom>
              <a:noFill/>
            </p:spPr>
            <p:txBody>
              <a:bodyPr wrap="square" lIns="0" tIns="0" rIns="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tx1">
                        <a:lumMod val="50000"/>
                      </a:schemeClr>
                    </a:solidFill>
                    <a:latin typeface="Roboto Black"/>
                  </a:rPr>
                  <a:t>73</a:t>
                </a:r>
                <a:r>
                  <a:rPr lang="en-US" sz="1400" b="1" dirty="0" smtClean="0">
                    <a:solidFill>
                      <a:schemeClr val="tx1">
                        <a:lumMod val="50000"/>
                      </a:schemeClr>
                    </a:solidFill>
                    <a:latin typeface="Roboto Black"/>
                    <a:ea typeface="Tahoma" pitchFamily="34" charset="0"/>
                    <a:cs typeface="Tahoma" pitchFamily="34" charset="0"/>
                  </a:rPr>
                  <a:t>%</a:t>
                </a:r>
                <a:endParaRPr lang="en-US" sz="1400" dirty="0">
                  <a:solidFill>
                    <a:schemeClr val="tx1">
                      <a:lumMod val="50000"/>
                    </a:schemeClr>
                  </a:solidFill>
                  <a:latin typeface="Roboto Black"/>
                  <a:ea typeface="Tahoma" pitchFamily="34" charset="0"/>
                  <a:cs typeface="Tahoma" pitchFamily="34" charset="0"/>
                </a:endParaRPr>
              </a:p>
            </p:txBody>
          </p:sp>
          <p:sp>
            <p:nvSpPr>
              <p:cNvPr id="29" name="TextBox 7"/>
              <p:cNvSpPr txBox="1"/>
              <p:nvPr/>
            </p:nvSpPr>
            <p:spPr bwMode="gray">
              <a:xfrm>
                <a:off x="7342098" y="1281870"/>
                <a:ext cx="581891" cy="292224"/>
              </a:xfrm>
              <a:prstGeom prst="rect">
                <a:avLst/>
              </a:prstGeom>
              <a:noFill/>
            </p:spPr>
            <p:txBody>
              <a:bodyPr wrap="square" lIns="0" tIns="0" rIns="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tx1">
                        <a:lumMod val="50000"/>
                      </a:schemeClr>
                    </a:solidFill>
                    <a:latin typeface="Roboto Black"/>
                  </a:rPr>
                  <a:t>73</a:t>
                </a:r>
                <a:r>
                  <a:rPr lang="en-US" sz="1400" b="1" dirty="0" smtClean="0">
                    <a:solidFill>
                      <a:schemeClr val="tx1">
                        <a:lumMod val="50000"/>
                      </a:schemeClr>
                    </a:solidFill>
                    <a:latin typeface="Roboto Black"/>
                    <a:ea typeface="Tahoma" pitchFamily="34" charset="0"/>
                    <a:cs typeface="Tahoma" pitchFamily="34" charset="0"/>
                  </a:rPr>
                  <a:t>%</a:t>
                </a:r>
                <a:endParaRPr lang="en-US" sz="1400" dirty="0">
                  <a:solidFill>
                    <a:schemeClr val="tx1">
                      <a:lumMod val="50000"/>
                    </a:schemeClr>
                  </a:solidFill>
                  <a:latin typeface="Roboto Black"/>
                  <a:ea typeface="Tahoma" pitchFamily="34" charset="0"/>
                  <a:cs typeface="Tahoma" pitchFamily="34" charset="0"/>
                </a:endParaRPr>
              </a:p>
            </p:txBody>
          </p:sp>
          <p:sp>
            <p:nvSpPr>
              <p:cNvPr id="30" name="TextBox 7"/>
              <p:cNvSpPr txBox="1"/>
              <p:nvPr/>
            </p:nvSpPr>
            <p:spPr bwMode="gray">
              <a:xfrm>
                <a:off x="8194716" y="1028698"/>
                <a:ext cx="581891" cy="292224"/>
              </a:xfrm>
              <a:prstGeom prst="rect">
                <a:avLst/>
              </a:prstGeom>
              <a:noFill/>
            </p:spPr>
            <p:txBody>
              <a:bodyPr wrap="square" lIns="0" tIns="0" rIns="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tx1">
                        <a:lumMod val="50000"/>
                      </a:schemeClr>
                    </a:solidFill>
                    <a:latin typeface="Roboto Black"/>
                  </a:rPr>
                  <a:t>80</a:t>
                </a:r>
                <a:r>
                  <a:rPr lang="en-US" sz="1400" b="1" dirty="0" smtClean="0">
                    <a:solidFill>
                      <a:schemeClr val="tx1">
                        <a:lumMod val="50000"/>
                      </a:schemeClr>
                    </a:solidFill>
                    <a:latin typeface="Roboto Black"/>
                    <a:ea typeface="Tahoma" pitchFamily="34" charset="0"/>
                    <a:cs typeface="Tahoma" pitchFamily="34" charset="0"/>
                  </a:rPr>
                  <a:t>%</a:t>
                </a:r>
                <a:endParaRPr lang="en-US" sz="1400" dirty="0">
                  <a:solidFill>
                    <a:schemeClr val="tx1">
                      <a:lumMod val="50000"/>
                    </a:schemeClr>
                  </a:solidFill>
                  <a:latin typeface="Roboto Black"/>
                  <a:ea typeface="Tahoma" pitchFamily="34" charset="0"/>
                  <a:cs typeface="Tahoma" pitchFamily="34" charset="0"/>
                </a:endParaRPr>
              </a:p>
            </p:txBody>
          </p:sp>
        </p:grpSp>
        <p:sp>
          <p:nvSpPr>
            <p:cNvPr id="59" name="TextBox 7"/>
            <p:cNvSpPr txBox="1"/>
            <p:nvPr/>
          </p:nvSpPr>
          <p:spPr bwMode="gray">
            <a:xfrm>
              <a:off x="5486400" y="793259"/>
              <a:ext cx="3124200" cy="19448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cap="all" dirty="0" smtClean="0">
                  <a:solidFill>
                    <a:schemeClr val="tx1">
                      <a:lumMod val="50000"/>
                    </a:schemeClr>
                  </a:solidFill>
                  <a:latin typeface="Roboto Black"/>
                  <a:ea typeface="Tahoma" pitchFamily="34" charset="0"/>
                  <a:cs typeface="Tahoma" pitchFamily="34" charset="0"/>
                </a:rPr>
                <a:t>Audience by age group</a:t>
              </a:r>
              <a:endParaRPr lang="en-US" sz="1200" cap="all" dirty="0">
                <a:solidFill>
                  <a:schemeClr val="tx1">
                    <a:lumMod val="50000"/>
                  </a:schemeClr>
                </a:solidFill>
                <a:latin typeface="Roboto Black"/>
                <a:ea typeface="Tahoma" pitchFamily="34" charset="0"/>
                <a:cs typeface="Tahoma" pitchFamily="34" charset="0"/>
              </a:endParaRPr>
            </a:p>
          </p:txBody>
        </p:sp>
      </p:grpSp>
      <p:cxnSp>
        <p:nvCxnSpPr>
          <p:cNvPr id="60" name="Straight Connector 59"/>
          <p:cNvCxnSpPr/>
          <p:nvPr/>
        </p:nvCxnSpPr>
        <p:spPr>
          <a:xfrm rot="5400000">
            <a:off x="3643294" y="2738325"/>
            <a:ext cx="2696366" cy="150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54"/>
          <p:cNvGrpSpPr/>
          <p:nvPr/>
        </p:nvGrpSpPr>
        <p:grpSpPr>
          <a:xfrm>
            <a:off x="2736584" y="3945793"/>
            <a:ext cx="988966" cy="685883"/>
            <a:chOff x="3927459" y="3755735"/>
            <a:chExt cx="988966" cy="685883"/>
          </a:xfrm>
        </p:grpSpPr>
        <p:pic>
          <p:nvPicPr>
            <p:cNvPr id="265" name="Picture 264" descr="learlegend.gif"/>
            <p:cNvPicPr>
              <a:picLocks noChangeAspect="1"/>
            </p:cNvPicPr>
            <p:nvPr/>
          </p:nvPicPr>
          <p:blipFill>
            <a:blip r:embed="rId5" cstate="print"/>
            <a:stretch>
              <a:fillRect/>
            </a:stretch>
          </p:blipFill>
          <p:spPr>
            <a:xfrm>
              <a:off x="3927459" y="3764740"/>
              <a:ext cx="988966" cy="676878"/>
            </a:xfrm>
            <a:prstGeom prst="rect">
              <a:avLst/>
            </a:prstGeom>
          </p:spPr>
        </p:pic>
        <p:sp>
          <p:nvSpPr>
            <p:cNvPr id="36" name="Oval 35"/>
            <p:cNvSpPr/>
            <p:nvPr/>
          </p:nvSpPr>
          <p:spPr>
            <a:xfrm>
              <a:off x="3931851" y="3755735"/>
              <a:ext cx="124546" cy="124546"/>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931851" y="3940570"/>
              <a:ext cx="124546" cy="124546"/>
            </a:xfrm>
            <a:prstGeom prst="ellipse">
              <a:avLst/>
            </a:prstGeom>
            <a:solidFill>
              <a:srgbClr val="1BA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3931851" y="4130147"/>
              <a:ext cx="124546" cy="124546"/>
            </a:xfrm>
            <a:prstGeom prst="ellipse">
              <a:avLst/>
            </a:prstGeom>
            <a:solidFill>
              <a:srgbClr val="0055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3931851" y="4315157"/>
              <a:ext cx="124546" cy="124546"/>
            </a:xfrm>
            <a:prstGeom prst="ellipse">
              <a:avLst/>
            </a:prstGeom>
            <a:solidFill>
              <a:srgbClr val="007A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7" name="Rounded Rectangle 56"/>
          <p:cNvSpPr/>
          <p:nvPr/>
        </p:nvSpPr>
        <p:spPr>
          <a:xfrm>
            <a:off x="2673891" y="2297244"/>
            <a:ext cx="1740697" cy="679372"/>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smtClean="0">
                <a:solidFill>
                  <a:srgbClr val="FFFFFF"/>
                </a:solidFill>
                <a:latin typeface="Roboto Black"/>
              </a:rPr>
              <a:t>Total Digital </a:t>
            </a:r>
          </a:p>
          <a:p>
            <a:pPr algn="ctr">
              <a:defRPr/>
            </a:pPr>
            <a:r>
              <a:rPr lang="en-US" kern="0" dirty="0" smtClean="0">
                <a:solidFill>
                  <a:srgbClr val="FFFFFF"/>
                </a:solidFill>
                <a:latin typeface="Roboto Black"/>
              </a:rPr>
              <a:t>Users: </a:t>
            </a:r>
            <a:r>
              <a:rPr lang="en-US" b="1" kern="0" dirty="0" smtClean="0">
                <a:solidFill>
                  <a:srgbClr val="FFFFFF"/>
                </a:solidFill>
                <a:latin typeface="Roboto Black"/>
              </a:rPr>
              <a:t>36</a:t>
            </a:r>
            <a:r>
              <a:rPr lang="en-US" kern="0" dirty="0" smtClean="0">
                <a:solidFill>
                  <a:srgbClr val="FFFFFF"/>
                </a:solidFill>
                <a:latin typeface="Roboto Black"/>
              </a:rPr>
              <a:t>%</a:t>
            </a:r>
            <a:endParaRPr lang="en-US" kern="0" dirty="0">
              <a:solidFill>
                <a:srgbClr val="FFFFFF"/>
              </a:solidFill>
              <a:latin typeface="Roboto Black"/>
            </a:endParaRPr>
          </a:p>
        </p:txBody>
      </p:sp>
      <p:sp>
        <p:nvSpPr>
          <p:cNvPr id="61" name="Rounded Rectangle 60"/>
          <p:cNvSpPr/>
          <p:nvPr/>
        </p:nvSpPr>
        <p:spPr>
          <a:xfrm>
            <a:off x="2668169" y="3200493"/>
            <a:ext cx="1752142" cy="679372"/>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smtClean="0">
                <a:solidFill>
                  <a:srgbClr val="FFFFFF"/>
                </a:solidFill>
                <a:latin typeface="Roboto Black"/>
              </a:rPr>
              <a:t>Total Print</a:t>
            </a:r>
          </a:p>
          <a:p>
            <a:pPr algn="ctr">
              <a:defRPr/>
            </a:pPr>
            <a:r>
              <a:rPr lang="en-US" kern="0" dirty="0" smtClean="0">
                <a:solidFill>
                  <a:srgbClr val="FFFFFF"/>
                </a:solidFill>
                <a:latin typeface="Roboto Black"/>
              </a:rPr>
              <a:t>Readers: 46%</a:t>
            </a:r>
          </a:p>
        </p:txBody>
      </p:sp>
      <p:sp>
        <p:nvSpPr>
          <p:cNvPr id="63" name="Title 7"/>
          <p:cNvSpPr>
            <a:spLocks noGrp="1"/>
          </p:cNvSpPr>
          <p:nvPr>
            <p:ph type="title"/>
          </p:nvPr>
        </p:nvSpPr>
        <p:spPr>
          <a:xfrm>
            <a:off x="230314" y="368302"/>
            <a:ext cx="8577070" cy="327023"/>
          </a:xfrm>
        </p:spPr>
        <p:txBody>
          <a:bodyPr>
            <a:normAutofit fontScale="90000"/>
          </a:bodyPr>
          <a:lstStyle/>
          <a:p>
            <a:r>
              <a:rPr lang="en-US" dirty="0" smtClean="0"/>
              <a:t>LOCAL AUDIENCE STRENGTH</a:t>
            </a:r>
            <a:endParaRPr lang="en-US" dirty="0"/>
          </a:p>
        </p:txBody>
      </p:sp>
      <p:sp>
        <p:nvSpPr>
          <p:cNvPr id="64" name="Text Placeholder 9"/>
          <p:cNvSpPr>
            <a:spLocks noGrp="1"/>
          </p:cNvSpPr>
          <p:nvPr>
            <p:ph type="body" sz="quarter" idx="11"/>
          </p:nvPr>
        </p:nvSpPr>
        <p:spPr>
          <a:xfrm>
            <a:off x="230188" y="747370"/>
            <a:ext cx="8577262" cy="293688"/>
          </a:xfrm>
        </p:spPr>
        <p:txBody>
          <a:bodyPr/>
          <a:lstStyle/>
          <a:p>
            <a:r>
              <a:rPr lang="en-US" dirty="0" smtClean="0"/>
              <a:t>LEE AUDIENCE SPANS ALL AGE GROUPS</a:t>
            </a:r>
            <a:endParaRPr lang="en-US" dirty="0"/>
          </a:p>
        </p:txBody>
      </p:sp>
    </p:spTree>
    <p:extLst>
      <p:ext uri="{BB962C8B-B14F-4D97-AF65-F5344CB8AC3E}">
        <p14:creationId xmlns:p14="http://schemas.microsoft.com/office/powerpoint/2010/main" val="118812397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p:cNvCxnSpPr/>
          <p:nvPr/>
        </p:nvCxnSpPr>
        <p:spPr>
          <a:xfrm>
            <a:off x="12369499" y="-1619250"/>
            <a:ext cx="0" cy="833480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758270" y="901690"/>
            <a:ext cx="3218216" cy="3716362"/>
          </a:xfrm>
          <a:prstGeom prst="rect">
            <a:avLst/>
          </a:prstGeom>
          <a:noFill/>
        </p:spPr>
        <p:txBody>
          <a:bodyPr wrap="square" lIns="68539" tIns="34270" rIns="68539" bIns="34270" rtlCol="0">
            <a:spAutoFit/>
          </a:bodyPr>
          <a:lstStyle/>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Delivering local audiences and results for customers since 1890.</a:t>
            </a:r>
          </a:p>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We are the largest publisher of content in the markets we serve; no one knows more about the market than we do.</a:t>
            </a:r>
          </a:p>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We have more top talent and feet on the street than our competition. </a:t>
            </a:r>
          </a:p>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We leverage national scale to understand trends to be applied at the local level. </a:t>
            </a:r>
          </a:p>
        </p:txBody>
      </p:sp>
      <p:sp>
        <p:nvSpPr>
          <p:cNvPr id="24" name="Freeform 23"/>
          <p:cNvSpPr>
            <a:spLocks noEditPoints="1"/>
          </p:cNvSpPr>
          <p:nvPr/>
        </p:nvSpPr>
        <p:spPr bwMode="auto">
          <a:xfrm>
            <a:off x="5419804" y="986254"/>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sp>
        <p:nvSpPr>
          <p:cNvPr id="25" name="Freeform 24"/>
          <p:cNvSpPr>
            <a:spLocks noEditPoints="1"/>
          </p:cNvSpPr>
          <p:nvPr/>
        </p:nvSpPr>
        <p:spPr bwMode="auto">
          <a:xfrm>
            <a:off x="5419803" y="1682497"/>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sp>
        <p:nvSpPr>
          <p:cNvPr id="26" name="Freeform 25"/>
          <p:cNvSpPr>
            <a:spLocks noEditPoints="1"/>
          </p:cNvSpPr>
          <p:nvPr/>
        </p:nvSpPr>
        <p:spPr bwMode="auto">
          <a:xfrm>
            <a:off x="5419802" y="2853228"/>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sp>
        <p:nvSpPr>
          <p:cNvPr id="13" name="Title 12"/>
          <p:cNvSpPr>
            <a:spLocks noGrp="1"/>
          </p:cNvSpPr>
          <p:nvPr>
            <p:ph type="title"/>
          </p:nvPr>
        </p:nvSpPr>
        <p:spPr/>
        <p:txBody>
          <a:bodyPr>
            <a:normAutofit fontScale="90000"/>
          </a:bodyPr>
          <a:lstStyle/>
          <a:p>
            <a:r>
              <a:rPr lang="en-US" dirty="0" smtClean="0"/>
              <a:t>WHY US?</a:t>
            </a:r>
            <a:endParaRPr lang="en-US" dirty="0"/>
          </a:p>
        </p:txBody>
      </p:sp>
      <p:sp>
        <p:nvSpPr>
          <p:cNvPr id="14" name="Text Placeholder 13"/>
          <p:cNvSpPr>
            <a:spLocks noGrp="1"/>
          </p:cNvSpPr>
          <p:nvPr>
            <p:ph type="body" sz="quarter" idx="11"/>
          </p:nvPr>
        </p:nvSpPr>
        <p:spPr/>
        <p:txBody>
          <a:bodyPr/>
          <a:lstStyle/>
          <a:p>
            <a:r>
              <a:rPr lang="en-US" dirty="0" smtClean="0"/>
              <a:t>WE ARE LOCAL, PROVEN &amp; TRUSTED </a:t>
            </a:r>
            <a:endParaRPr lang="en-US" dirty="0"/>
          </a:p>
        </p:txBody>
      </p:sp>
      <p:sp>
        <p:nvSpPr>
          <p:cNvPr id="15" name="Freeform 14"/>
          <p:cNvSpPr>
            <a:spLocks noEditPoints="1"/>
          </p:cNvSpPr>
          <p:nvPr/>
        </p:nvSpPr>
        <p:spPr bwMode="auto">
          <a:xfrm>
            <a:off x="5419804" y="3835119"/>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pic>
        <p:nvPicPr>
          <p:cNvPr id="16" name="Picture 1"/>
          <p:cNvPicPr>
            <a:picLocks noChangeAspect="1" noChangeArrowheads="1"/>
          </p:cNvPicPr>
          <p:nvPr/>
        </p:nvPicPr>
        <p:blipFill>
          <a:blip r:embed="rId3" cstate="print"/>
          <a:srcRect/>
          <a:stretch>
            <a:fillRect/>
          </a:stretch>
        </p:blipFill>
        <p:spPr bwMode="auto">
          <a:xfrm>
            <a:off x="988523" y="1060528"/>
            <a:ext cx="2430566" cy="2607024"/>
          </a:xfrm>
          <a:prstGeom prst="rect">
            <a:avLst/>
          </a:prstGeom>
          <a:noFill/>
          <a:ln w="9525">
            <a:solidFill>
              <a:schemeClr val="tx1">
                <a:lumMod val="50000"/>
                <a:lumOff val="50000"/>
              </a:schemeClr>
            </a:solidFill>
            <a:miter lim="800000"/>
            <a:headEnd/>
            <a:tailEnd/>
          </a:ln>
        </p:spPr>
      </p:pic>
      <p:pic>
        <p:nvPicPr>
          <p:cNvPr id="18" name="Picture 4" descr="http://images.wisegeek.com/desktop-computer-and-screen.jpg">
            <a:hlinkClick r:id="rId4"/>
          </p:cNvPr>
          <p:cNvPicPr>
            <a:picLocks noChangeAspect="1" noChangeArrowheads="1"/>
          </p:cNvPicPr>
          <p:nvPr/>
        </p:nvPicPr>
        <p:blipFill>
          <a:blip r:embed="rId5" cstate="print">
            <a:clrChange>
              <a:clrFrom>
                <a:srgbClr val="DFDFDF"/>
              </a:clrFrom>
              <a:clrTo>
                <a:srgbClr val="DFDFDF">
                  <a:alpha val="0"/>
                </a:srgbClr>
              </a:clrTo>
            </a:clrChange>
          </a:blip>
          <a:srcRect l="1720" t="5575" r="29462"/>
          <a:stretch>
            <a:fillRect/>
          </a:stretch>
        </p:blipFill>
        <p:spPr bwMode="auto">
          <a:xfrm>
            <a:off x="1982874" y="2857432"/>
            <a:ext cx="2774092" cy="2193542"/>
          </a:xfrm>
          <a:prstGeom prst="rect">
            <a:avLst/>
          </a:prstGeom>
          <a:noFill/>
        </p:spPr>
      </p:pic>
      <p:pic>
        <p:nvPicPr>
          <p:cNvPr id="21" name="Picture 6" descr="http://www.tech-faq.com/wp-content/uploads/2010/04/how-do-tablet-pcs-work.jpg">
            <a:hlinkClick r:id="rId6"/>
          </p:cNvPr>
          <p:cNvPicPr>
            <a:picLocks noChangeAspect="1" noChangeArrowheads="1"/>
          </p:cNvPicPr>
          <p:nvPr/>
        </p:nvPicPr>
        <p:blipFill>
          <a:blip r:embed="rId7" cstate="print">
            <a:clrChange>
              <a:clrFrom>
                <a:srgbClr val="FFFFFF"/>
              </a:clrFrom>
              <a:clrTo>
                <a:srgbClr val="FFFFFF">
                  <a:alpha val="0"/>
                </a:srgbClr>
              </a:clrTo>
            </a:clrChange>
          </a:blip>
          <a:srcRect l="10667" r="6667" b="17166"/>
          <a:stretch>
            <a:fillRect/>
          </a:stretch>
        </p:blipFill>
        <p:spPr bwMode="auto">
          <a:xfrm>
            <a:off x="3497403" y="901690"/>
            <a:ext cx="1411971" cy="1950638"/>
          </a:xfrm>
          <a:prstGeom prst="rect">
            <a:avLst/>
          </a:prstGeom>
          <a:noFill/>
        </p:spPr>
      </p:pic>
      <p:pic>
        <p:nvPicPr>
          <p:cNvPr id="30" name="Picture 4" descr="http://scm-l3.technorati.com/12/09/14/72005/iphone-5-b-130912.jpg?t=20120914004602"/>
          <p:cNvPicPr>
            <a:picLocks noChangeAspect="1" noChangeArrowheads="1"/>
          </p:cNvPicPr>
          <p:nvPr/>
        </p:nvPicPr>
        <p:blipFill>
          <a:blip r:embed="rId8" cstate="screen"/>
          <a:srcRect/>
          <a:stretch>
            <a:fillRect/>
          </a:stretch>
        </p:blipFill>
        <p:spPr bwMode="auto">
          <a:xfrm>
            <a:off x="1123482" y="2759871"/>
            <a:ext cx="838200" cy="1676400"/>
          </a:xfrm>
          <a:prstGeom prst="roundRect">
            <a:avLst/>
          </a:prstGeom>
          <a:noFill/>
        </p:spPr>
      </p:pic>
      <p:pic>
        <p:nvPicPr>
          <p:cNvPr id="2" name="Picture 1"/>
          <p:cNvPicPr>
            <a:picLocks noChangeAspect="1"/>
          </p:cNvPicPr>
          <p:nvPr/>
        </p:nvPicPr>
        <p:blipFill rotWithShape="1">
          <a:blip r:embed="rId9"/>
          <a:srcRect b="41328"/>
          <a:stretch/>
        </p:blipFill>
        <p:spPr>
          <a:xfrm>
            <a:off x="2171695" y="2970676"/>
            <a:ext cx="2470505" cy="1292405"/>
          </a:xfrm>
          <a:prstGeom prst="rect">
            <a:avLst/>
          </a:prstGeom>
        </p:spPr>
      </p:pic>
      <p:pic>
        <p:nvPicPr>
          <p:cNvPr id="4" name="Picture 3"/>
          <p:cNvPicPr>
            <a:picLocks noChangeAspect="1"/>
          </p:cNvPicPr>
          <p:nvPr/>
        </p:nvPicPr>
        <p:blipFill>
          <a:blip r:embed="rId10"/>
          <a:stretch>
            <a:fillRect/>
          </a:stretch>
        </p:blipFill>
        <p:spPr>
          <a:xfrm>
            <a:off x="3655892" y="1195378"/>
            <a:ext cx="1037063" cy="1492548"/>
          </a:xfrm>
          <a:prstGeom prst="rect">
            <a:avLst/>
          </a:prstGeom>
        </p:spPr>
      </p:pic>
      <p:pic>
        <p:nvPicPr>
          <p:cNvPr id="5" name="Picture 4"/>
          <p:cNvPicPr>
            <a:picLocks noChangeAspect="1"/>
          </p:cNvPicPr>
          <p:nvPr/>
        </p:nvPicPr>
        <p:blipFill>
          <a:blip r:embed="rId11"/>
          <a:stretch>
            <a:fillRect/>
          </a:stretch>
        </p:blipFill>
        <p:spPr>
          <a:xfrm>
            <a:off x="1204022" y="2986796"/>
            <a:ext cx="700538" cy="1215712"/>
          </a:xfrm>
          <a:prstGeom prst="rect">
            <a:avLst/>
          </a:prstGeom>
        </p:spPr>
      </p:pic>
    </p:spTree>
    <p:extLst>
      <p:ext uri="{BB962C8B-B14F-4D97-AF65-F5344CB8AC3E}">
        <p14:creationId xmlns:p14="http://schemas.microsoft.com/office/powerpoint/2010/main" val="104077848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75" y="1561820"/>
            <a:ext cx="3509078" cy="317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0" name="Straight Connector 99"/>
          <p:cNvCxnSpPr/>
          <p:nvPr/>
        </p:nvCxnSpPr>
        <p:spPr>
          <a:xfrm>
            <a:off x="12369499" y="-1619250"/>
            <a:ext cx="0" cy="833480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230188" y="1180769"/>
            <a:ext cx="3581399" cy="2603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cap="all" dirty="0" smtClean="0">
                <a:solidFill>
                  <a:schemeClr val="tx1">
                    <a:lumMod val="50000"/>
                  </a:schemeClr>
                </a:solidFill>
                <a:latin typeface="Roboto Black"/>
              </a:rPr>
              <a:t>Integrated marketing ecosystem</a:t>
            </a:r>
            <a:endParaRPr lang="en-US" sz="1200" b="1" cap="all" dirty="0">
              <a:solidFill>
                <a:schemeClr val="tx1">
                  <a:lumMod val="50000"/>
                </a:schemeClr>
              </a:solidFill>
              <a:latin typeface="Roboto Black"/>
            </a:endParaRPr>
          </a:p>
        </p:txBody>
      </p:sp>
      <p:sp>
        <p:nvSpPr>
          <p:cNvPr id="23" name="TextBox 22"/>
          <p:cNvSpPr txBox="1"/>
          <p:nvPr/>
        </p:nvSpPr>
        <p:spPr>
          <a:xfrm>
            <a:off x="5673089" y="695325"/>
            <a:ext cx="3439178" cy="3962583"/>
          </a:xfrm>
          <a:prstGeom prst="rect">
            <a:avLst/>
          </a:prstGeom>
          <a:noFill/>
        </p:spPr>
        <p:txBody>
          <a:bodyPr wrap="square" lIns="68539" tIns="34270" rIns="68539" bIns="34270" rtlCol="0">
            <a:spAutoFit/>
          </a:bodyPr>
          <a:lstStyle/>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We are more than just a newspaper company. We can offer our clients turn-key integrated marketing strategies. </a:t>
            </a:r>
          </a:p>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Data is key. We help our clients understand the data to build greater results and stronger ROI’s.</a:t>
            </a:r>
          </a:p>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Our full service agency approach delivers high-quality, engaging creative for our clients. </a:t>
            </a:r>
          </a:p>
          <a:p>
            <a:pPr>
              <a:spcBef>
                <a:spcPts val="1200"/>
              </a:spcBef>
              <a:spcAft>
                <a:spcPts val="600"/>
              </a:spcAft>
            </a:pPr>
            <a:r>
              <a:rPr lang="en-US" sz="1600" dirty="0" smtClean="0">
                <a:solidFill>
                  <a:schemeClr val="tx1">
                    <a:lumMod val="50000"/>
                  </a:schemeClr>
                </a:solidFill>
                <a:latin typeface="Arial" panose="020B0604020202020204" pitchFamily="34" charset="0"/>
                <a:cs typeface="Arial" panose="020B0604020202020204" pitchFamily="34" charset="0"/>
              </a:rPr>
              <a:t>We aren’t set it and forget it. We operate with a very “hands on” approach, ensuring optimal delivery. </a:t>
            </a:r>
          </a:p>
        </p:txBody>
      </p:sp>
      <p:sp>
        <p:nvSpPr>
          <p:cNvPr id="24" name="Freeform 23"/>
          <p:cNvSpPr>
            <a:spLocks noEditPoints="1"/>
          </p:cNvSpPr>
          <p:nvPr/>
        </p:nvSpPr>
        <p:spPr bwMode="auto">
          <a:xfrm>
            <a:off x="5256085" y="751629"/>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sp>
        <p:nvSpPr>
          <p:cNvPr id="25" name="Freeform 24"/>
          <p:cNvSpPr>
            <a:spLocks noEditPoints="1"/>
          </p:cNvSpPr>
          <p:nvPr/>
        </p:nvSpPr>
        <p:spPr bwMode="auto">
          <a:xfrm>
            <a:off x="5266701" y="1953591"/>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sp>
        <p:nvSpPr>
          <p:cNvPr id="26" name="Freeform 25"/>
          <p:cNvSpPr>
            <a:spLocks noEditPoints="1"/>
          </p:cNvSpPr>
          <p:nvPr/>
        </p:nvSpPr>
        <p:spPr bwMode="auto">
          <a:xfrm>
            <a:off x="5266701" y="2880438"/>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sp>
        <p:nvSpPr>
          <p:cNvPr id="13" name="Title 12"/>
          <p:cNvSpPr>
            <a:spLocks noGrp="1"/>
          </p:cNvSpPr>
          <p:nvPr>
            <p:ph type="title"/>
          </p:nvPr>
        </p:nvSpPr>
        <p:spPr/>
        <p:txBody>
          <a:bodyPr>
            <a:normAutofit fontScale="90000"/>
          </a:bodyPr>
          <a:lstStyle/>
          <a:p>
            <a:r>
              <a:rPr lang="en-US" dirty="0" smtClean="0"/>
              <a:t>WHY US?</a:t>
            </a:r>
            <a:endParaRPr lang="en-US" dirty="0"/>
          </a:p>
        </p:txBody>
      </p:sp>
      <p:sp>
        <p:nvSpPr>
          <p:cNvPr id="14" name="Text Placeholder 13"/>
          <p:cNvSpPr>
            <a:spLocks noGrp="1"/>
          </p:cNvSpPr>
          <p:nvPr>
            <p:ph type="body" sz="quarter" idx="11"/>
          </p:nvPr>
        </p:nvSpPr>
        <p:spPr/>
        <p:txBody>
          <a:bodyPr/>
          <a:lstStyle/>
          <a:p>
            <a:r>
              <a:rPr lang="en-US" dirty="0" smtClean="0"/>
              <a:t>WE ARE FULL SERVICE AND DATA FOCUSED</a:t>
            </a:r>
            <a:endParaRPr lang="en-US" dirty="0"/>
          </a:p>
        </p:txBody>
      </p:sp>
      <p:sp>
        <p:nvSpPr>
          <p:cNvPr id="15" name="Freeform 14"/>
          <p:cNvSpPr>
            <a:spLocks noEditPoints="1"/>
          </p:cNvSpPr>
          <p:nvPr/>
        </p:nvSpPr>
        <p:spPr bwMode="auto">
          <a:xfrm>
            <a:off x="5266701" y="3835119"/>
            <a:ext cx="278003" cy="27109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rgbClr val="007AC3"/>
          </a:solidFill>
          <a:ln>
            <a:noFill/>
          </a:ln>
        </p:spPr>
        <p:txBody>
          <a:bodyPr vert="horz" wrap="square" lIns="34281" tIns="17140" rIns="34281" bIns="17140" numCol="1" anchor="t" anchorCtr="0" compatLnSpc="1">
            <a:prstTxWarp prst="textNoShape">
              <a:avLst/>
            </a:prstTxWarp>
          </a:bodyPr>
          <a:lstStyle/>
          <a:p>
            <a:endParaRPr lang="id-ID"/>
          </a:p>
        </p:txBody>
      </p:sp>
    </p:spTree>
    <p:extLst>
      <p:ext uri="{BB962C8B-B14F-4D97-AF65-F5344CB8AC3E}">
        <p14:creationId xmlns:p14="http://schemas.microsoft.com/office/powerpoint/2010/main" val="335931806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10B77E7-8D76-A248-9E9F-68FC055C9F4B}" type="slidenum">
              <a:rPr lang="en-US" smtClean="0"/>
              <a:pPr/>
              <a:t>7</a:t>
            </a:fld>
            <a:endParaRPr lang="en-US" dirty="0"/>
          </a:p>
        </p:txBody>
      </p:sp>
      <p:sp>
        <p:nvSpPr>
          <p:cNvPr id="5" name="Rectangle 4"/>
          <p:cNvSpPr/>
          <p:nvPr/>
        </p:nvSpPr>
        <p:spPr>
          <a:xfrm>
            <a:off x="352836" y="2134164"/>
            <a:ext cx="8551700" cy="707886"/>
          </a:xfrm>
          <a:prstGeom prst="rect">
            <a:avLst/>
          </a:prstGeom>
        </p:spPr>
        <p:txBody>
          <a:bodyPr wrap="none">
            <a:spAutoFit/>
          </a:bodyPr>
          <a:lstStyle/>
          <a:p>
            <a:r>
              <a:rPr lang="en-US" sz="4000" dirty="0" smtClean="0">
                <a:solidFill>
                  <a:srgbClr val="FFFFFF"/>
                </a:solidFill>
                <a:latin typeface="Arial Black" panose="020B0A04020102020204" pitchFamily="34" charset="0"/>
                <a:cs typeface="Roboto Black"/>
              </a:rPr>
              <a:t>ROBUST DIGITAL AUDIENCES</a:t>
            </a:r>
            <a:endParaRPr lang="en-US" sz="4000" dirty="0">
              <a:solidFill>
                <a:srgbClr val="FFFFFF"/>
              </a:solidFill>
              <a:latin typeface="Arial Black" panose="020B0A04020102020204" pitchFamily="34" charset="0"/>
              <a:cs typeface="Roboto Black"/>
            </a:endParaRPr>
          </a:p>
        </p:txBody>
      </p:sp>
    </p:spTree>
    <p:extLst>
      <p:ext uri="{BB962C8B-B14F-4D97-AF65-F5344CB8AC3E}">
        <p14:creationId xmlns:p14="http://schemas.microsoft.com/office/powerpoint/2010/main" val="17402306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a:blip r:embed="rId3">
            <a:alphaModFix/>
          </a:blip>
          <a:stretch>
            <a:fillRect/>
          </a:stretch>
        </p:blipFill>
        <p:spPr>
          <a:xfrm>
            <a:off x="152400" y="483135"/>
            <a:ext cx="8839201" cy="2491421"/>
          </a:xfrm>
          <a:prstGeom prst="rect">
            <a:avLst/>
          </a:prstGeom>
          <a:noFill/>
          <a:ln>
            <a:noFill/>
          </a:ln>
        </p:spPr>
      </p:pic>
      <p:pic>
        <p:nvPicPr>
          <p:cNvPr id="223" name="Shape 223"/>
          <p:cNvPicPr preferRelativeResize="0"/>
          <p:nvPr/>
        </p:nvPicPr>
        <p:blipFill>
          <a:blip r:embed="rId4">
            <a:alphaModFix/>
          </a:blip>
          <a:stretch>
            <a:fillRect/>
          </a:stretch>
        </p:blipFill>
        <p:spPr>
          <a:xfrm>
            <a:off x="152400" y="3047685"/>
            <a:ext cx="8839200" cy="1599631"/>
          </a:xfrm>
          <a:prstGeom prst="rect">
            <a:avLst/>
          </a:prstGeom>
          <a:noFill/>
          <a:ln>
            <a:noFill/>
          </a:ln>
        </p:spPr>
      </p:pic>
    </p:spTree>
    <p:extLst>
      <p:ext uri="{BB962C8B-B14F-4D97-AF65-F5344CB8AC3E}">
        <p14:creationId xmlns:p14="http://schemas.microsoft.com/office/powerpoint/2010/main" val="125801061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p:nvPr/>
        </p:nvPicPr>
        <p:blipFill>
          <a:blip r:embed="rId3">
            <a:alphaModFix/>
          </a:blip>
          <a:stretch>
            <a:fillRect/>
          </a:stretch>
        </p:blipFill>
        <p:spPr>
          <a:xfrm>
            <a:off x="152400" y="152400"/>
            <a:ext cx="8839200" cy="2493741"/>
          </a:xfrm>
          <a:prstGeom prst="rect">
            <a:avLst/>
          </a:prstGeom>
          <a:noFill/>
          <a:ln>
            <a:noFill/>
          </a:ln>
        </p:spPr>
      </p:pic>
    </p:spTree>
    <p:extLst>
      <p:ext uri="{BB962C8B-B14F-4D97-AF65-F5344CB8AC3E}">
        <p14:creationId xmlns:p14="http://schemas.microsoft.com/office/powerpoint/2010/main" val="3859424386"/>
      </p:ext>
    </p:extLst>
  </p:cSld>
  <p:clrMapOvr>
    <a:masterClrMapping/>
  </p:clrMapOvr>
</p:sld>
</file>

<file path=ppt/theme/theme1.xml><?xml version="1.0" encoding="utf-8"?>
<a:theme xmlns:a="http://schemas.openxmlformats.org/drawingml/2006/main" name="LeePres">
  <a:themeElements>
    <a:clrScheme name="LEE">
      <a:dk1>
        <a:srgbClr val="737572"/>
      </a:dk1>
      <a:lt1>
        <a:sysClr val="window" lastClr="FFFFFF"/>
      </a:lt1>
      <a:dk2>
        <a:srgbClr val="2B84D2"/>
      </a:dk2>
      <a:lt2>
        <a:srgbClr val="FFFFFF"/>
      </a:lt2>
      <a:accent1>
        <a:srgbClr val="007AC3"/>
      </a:accent1>
      <a:accent2>
        <a:srgbClr val="1BAAAA"/>
      </a:accent2>
      <a:accent3>
        <a:srgbClr val="FF2905"/>
      </a:accent3>
      <a:accent4>
        <a:srgbClr val="FFC000"/>
      </a:accent4>
      <a:accent5>
        <a:srgbClr val="216BA9"/>
      </a:accent5>
      <a:accent6>
        <a:srgbClr val="7C8185"/>
      </a:accent6>
      <a:hlink>
        <a:srgbClr val="216BA9"/>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AAA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43515</TotalTime>
  <Words>887</Words>
  <Application>Microsoft Office PowerPoint</Application>
  <PresentationFormat>On-screen Show (16:9)</PresentationFormat>
  <Paragraphs>88</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Roboto Black</vt:lpstr>
      <vt:lpstr>Roboto Light</vt:lpstr>
      <vt:lpstr>Roboto Regular</vt:lpstr>
      <vt:lpstr>Tahoma</vt:lpstr>
      <vt:lpstr>LeePres</vt:lpstr>
      <vt:lpstr>Training Deck – Overview of Lee</vt:lpstr>
      <vt:lpstr>LEE ENTERPRISES</vt:lpstr>
      <vt:lpstr>PowerPoint Presentation</vt:lpstr>
      <vt:lpstr>LOCAL AUDIENCE STRENGTH</vt:lpstr>
      <vt:lpstr>WHY US?</vt:lpstr>
      <vt:lpstr>WHY US?</vt:lpstr>
      <vt:lpstr>PowerPoint Presentation</vt:lpstr>
      <vt:lpstr>PowerPoint Presentation</vt:lpstr>
      <vt:lpstr>PowerPoint Presentation</vt:lpstr>
      <vt:lpstr>PowerPoint Presentation</vt:lpstr>
      <vt:lpstr>PowerPoint Presentation</vt:lpstr>
      <vt:lpstr>QUESTIONS?   Contact Adriane Morris Adriane.morris@lee.net 563-383-2127</vt:lpstr>
    </vt:vector>
  </TitlesOfParts>
  <Company>Louis Twelve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Sherri Healy</cp:lastModifiedBy>
  <cp:revision>2225</cp:revision>
  <cp:lastPrinted>2017-05-16T12:55:46Z</cp:lastPrinted>
  <dcterms:created xsi:type="dcterms:W3CDTF">2015-02-19T08:45:44Z</dcterms:created>
  <dcterms:modified xsi:type="dcterms:W3CDTF">2017-11-17T21:27:22Z</dcterms:modified>
</cp:coreProperties>
</file>