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</p:sldIdLst>
  <p:sldSz cx="12192000" cy="16256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C33"/>
    <a:srgbClr val="8AC53E"/>
    <a:srgbClr val="384449"/>
    <a:srgbClr val="022C46"/>
    <a:srgbClr val="2F393F"/>
    <a:srgbClr val="94C63E"/>
    <a:srgbClr val="293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6" autoAdjust="0"/>
    <p:restoredTop sz="94660"/>
  </p:normalViewPr>
  <p:slideViewPr>
    <p:cSldViewPr snapToGrid="0">
      <p:cViewPr>
        <p:scale>
          <a:sx n="50" d="100"/>
          <a:sy n="50" d="100"/>
        </p:scale>
        <p:origin x="2910" y="-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4398-7590-4631-B1C0-06BB9048658B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9C63-4D7B-4B0E-8E0C-CC3C36C4E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87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4398-7590-4631-B1C0-06BB9048658B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9C63-4D7B-4B0E-8E0C-CC3C36C4E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77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4398-7590-4631-B1C0-06BB9048658B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9C63-4D7B-4B0E-8E0C-CC3C36C4E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31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4398-7590-4631-B1C0-06BB9048658B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9C63-4D7B-4B0E-8E0C-CC3C36C4E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50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4398-7590-4631-B1C0-06BB9048658B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9C63-4D7B-4B0E-8E0C-CC3C36C4E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9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4398-7590-4631-B1C0-06BB9048658B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9C63-4D7B-4B0E-8E0C-CC3C36C4E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02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4398-7590-4631-B1C0-06BB9048658B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9C63-4D7B-4B0E-8E0C-CC3C36C4E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4398-7590-4631-B1C0-06BB9048658B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9C63-4D7B-4B0E-8E0C-CC3C36C4E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97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4398-7590-4631-B1C0-06BB9048658B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9C63-4D7B-4B0E-8E0C-CC3C36C4E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25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4398-7590-4631-B1C0-06BB9048658B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9C63-4D7B-4B0E-8E0C-CC3C36C4E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71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4398-7590-4631-B1C0-06BB9048658B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9C63-4D7B-4B0E-8E0C-CC3C36C4E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34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B4398-7590-4631-B1C0-06BB9048658B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29C63-4D7B-4B0E-8E0C-CC3C36C4E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78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0" y="11962929"/>
            <a:ext cx="4143375" cy="4293071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143376" y="11962929"/>
            <a:ext cx="4143375" cy="4293071"/>
          </a:xfrm>
          <a:prstGeom prst="rect">
            <a:avLst/>
          </a:prstGeom>
          <a:solidFill>
            <a:srgbClr val="384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876925" y="2819400"/>
            <a:ext cx="2352675" cy="742950"/>
          </a:xfrm>
          <a:prstGeom prst="rect">
            <a:avLst/>
          </a:prstGeom>
          <a:solidFill>
            <a:srgbClr val="8AC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838199" y="3667125"/>
            <a:ext cx="6766356" cy="742950"/>
          </a:xfrm>
          <a:prstGeom prst="rect">
            <a:avLst/>
          </a:prstGeom>
          <a:solidFill>
            <a:srgbClr val="8AC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7893698" y="3667125"/>
            <a:ext cx="3601615" cy="742950"/>
          </a:xfrm>
          <a:prstGeom prst="rect">
            <a:avLst/>
          </a:prstGeom>
          <a:solidFill>
            <a:srgbClr val="8AC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38199" y="4604945"/>
            <a:ext cx="2876551" cy="742950"/>
          </a:xfrm>
          <a:prstGeom prst="rect">
            <a:avLst/>
          </a:prstGeom>
          <a:solidFill>
            <a:srgbClr val="8AC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8296275" y="5488882"/>
            <a:ext cx="1895476" cy="742950"/>
          </a:xfrm>
          <a:prstGeom prst="rect">
            <a:avLst/>
          </a:prstGeom>
          <a:solidFill>
            <a:srgbClr val="8AC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838200" y="6348020"/>
            <a:ext cx="2771776" cy="742950"/>
          </a:xfrm>
          <a:prstGeom prst="rect">
            <a:avLst/>
          </a:prstGeom>
          <a:solidFill>
            <a:srgbClr val="8AC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06395" y="857934"/>
            <a:ext cx="3798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-150" dirty="0" smtClean="0">
                <a:solidFill>
                  <a:srgbClr val="022C46"/>
                </a:solidFill>
                <a:latin typeface="Century Gothic" panose="020B0502020202020204" pitchFamily="34" charset="0"/>
              </a:rPr>
              <a:t>Video Production</a:t>
            </a:r>
            <a:endParaRPr lang="en-US" sz="3600" b="1" spc="-150" dirty="0">
              <a:solidFill>
                <a:srgbClr val="022C46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7225" y="0"/>
            <a:ext cx="2847975" cy="2286000"/>
          </a:xfrm>
          <a:prstGeom prst="rect">
            <a:avLst/>
          </a:prstGeom>
          <a:solidFill>
            <a:srgbClr val="23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46" y="342899"/>
            <a:ext cx="2188689" cy="1663699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8010525" y="1162050"/>
            <a:ext cx="3409950" cy="16568"/>
          </a:xfrm>
          <a:prstGeom prst="line">
            <a:avLst/>
          </a:prstGeom>
          <a:ln w="31750">
            <a:solidFill>
              <a:srgbClr val="8AC5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838199" y="7346853"/>
            <a:ext cx="1438275" cy="16568"/>
          </a:xfrm>
          <a:prstGeom prst="line">
            <a:avLst/>
          </a:prstGeom>
          <a:ln w="31750">
            <a:solidFill>
              <a:srgbClr val="8AC5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0" y="7684993"/>
            <a:ext cx="4143375" cy="4293071"/>
          </a:xfrm>
          <a:prstGeom prst="rect">
            <a:avLst/>
          </a:prstGeom>
          <a:solidFill>
            <a:srgbClr val="23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4143376" y="7684993"/>
            <a:ext cx="4143375" cy="4293071"/>
          </a:xfrm>
          <a:prstGeom prst="rect">
            <a:avLst/>
          </a:prstGeom>
          <a:solidFill>
            <a:srgbClr val="293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8234" y="8475962"/>
            <a:ext cx="413514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kern="100" spc="-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32.3</a:t>
            </a:r>
          </a:p>
          <a:p>
            <a:pPr algn="ctr"/>
            <a:r>
              <a:rPr lang="en-US" sz="1400" b="1" kern="1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VIDEOS PER MONTH</a:t>
            </a:r>
            <a:endParaRPr lang="en-US" sz="1400" b="1" kern="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flipV="1">
            <a:off x="1711797" y="9855745"/>
            <a:ext cx="728015" cy="8386"/>
          </a:xfrm>
          <a:prstGeom prst="line">
            <a:avLst/>
          </a:prstGeom>
          <a:ln w="31750">
            <a:solidFill>
              <a:srgbClr val="8AC5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47042" y="10038844"/>
            <a:ext cx="3057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The average user is exposed to an average 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32.3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videos per month</a:t>
            </a: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59944" y="11170839"/>
            <a:ext cx="1566862" cy="1566862"/>
          </a:xfrm>
          <a:prstGeom prst="rect">
            <a:avLst/>
          </a:prstGeom>
          <a:solidFill>
            <a:srgbClr val="94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4151609" y="8475962"/>
            <a:ext cx="413514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kern="100" spc="-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1/3</a:t>
            </a:r>
          </a:p>
          <a:p>
            <a:pPr algn="ctr"/>
            <a:r>
              <a:rPr lang="en-US" sz="1400" b="1" kern="1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ONLINE ACTIVITY</a:t>
            </a:r>
            <a:endParaRPr lang="en-US" sz="1400" b="1" kern="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 flipV="1">
            <a:off x="5855172" y="9855745"/>
            <a:ext cx="728015" cy="8386"/>
          </a:xfrm>
          <a:prstGeom prst="line">
            <a:avLst/>
          </a:prstGeom>
          <a:ln w="31750">
            <a:solidFill>
              <a:srgbClr val="8AC5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4690417" y="10038844"/>
            <a:ext cx="3057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1/3 of all online activity 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is spent watching video.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8234" y="12913799"/>
            <a:ext cx="413514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kern="100" spc="-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64%</a:t>
            </a:r>
          </a:p>
          <a:p>
            <a:pPr algn="ctr"/>
            <a:r>
              <a:rPr lang="en-US" sz="1400" b="1" kern="1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ONLINE BUYERS</a:t>
            </a:r>
            <a:endParaRPr lang="en-US" sz="1400" b="1" kern="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 flipV="1">
            <a:off x="1711797" y="14293582"/>
            <a:ext cx="728015" cy="8386"/>
          </a:xfrm>
          <a:prstGeom prst="line">
            <a:avLst/>
          </a:prstGeom>
          <a:ln w="31750">
            <a:solidFill>
              <a:srgbClr val="8AC5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47042" y="14476681"/>
            <a:ext cx="3057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After watching a video, 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64% 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of users are more likely to buy a product online.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151609" y="12913799"/>
            <a:ext cx="413514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kern="100" spc="-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96%</a:t>
            </a:r>
          </a:p>
          <a:p>
            <a:pPr algn="ctr"/>
            <a:r>
              <a:rPr lang="en-US" sz="1400" b="1" kern="1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B2B ORGANIZATIONS</a:t>
            </a:r>
            <a:endParaRPr lang="en-US" sz="1400" b="1" kern="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5855172" y="14293582"/>
            <a:ext cx="728015" cy="8386"/>
          </a:xfrm>
          <a:prstGeom prst="line">
            <a:avLst/>
          </a:prstGeom>
          <a:ln w="31750">
            <a:solidFill>
              <a:srgbClr val="8AC5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690417" y="14476681"/>
            <a:ext cx="3057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96% 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of B2B organizations use video in their marketing campaigns, of which 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73%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report a positive ROI.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079922" y="11594696"/>
            <a:ext cx="4135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kern="100" spc="-15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Why video</a:t>
            </a:r>
          </a:p>
          <a:p>
            <a:pPr algn="ctr"/>
            <a:r>
              <a:rPr lang="en-US" sz="2000" b="1" kern="100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m</a:t>
            </a:r>
            <a:r>
              <a:rPr lang="en-US" sz="2000" b="1" kern="100" spc="-15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atters.</a:t>
            </a:r>
            <a:endParaRPr lang="en-US" sz="500" b="1" kern="100" spc="-15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443733" y="8900381"/>
            <a:ext cx="309316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  <a:spcAft>
                <a:spcPts val="1200"/>
              </a:spcAft>
            </a:pPr>
            <a:r>
              <a:rPr lang="en-US" sz="4000" spc="-150" dirty="0" smtClean="0">
                <a:solidFill>
                  <a:srgbClr val="232C33"/>
                </a:solidFill>
                <a:latin typeface="Century Gothic" panose="020B0502020202020204" pitchFamily="34" charset="0"/>
              </a:rPr>
              <a:t>HOW WE</a:t>
            </a:r>
          </a:p>
          <a:p>
            <a:pPr>
              <a:lnSpc>
                <a:spcPts val="4500"/>
              </a:lnSpc>
              <a:spcAft>
                <a:spcPts val="1200"/>
              </a:spcAft>
            </a:pPr>
            <a:r>
              <a:rPr lang="en-US" sz="6600" b="1" spc="-150" dirty="0" smtClean="0">
                <a:solidFill>
                  <a:srgbClr val="232C33"/>
                </a:solidFill>
                <a:latin typeface="Century Gothic" panose="020B0502020202020204" pitchFamily="34" charset="0"/>
              </a:rPr>
              <a:t>WORK?</a:t>
            </a:r>
            <a:endParaRPr lang="en-US" sz="6600" b="1" spc="-150" dirty="0">
              <a:solidFill>
                <a:srgbClr val="232C33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43733" y="10290877"/>
            <a:ext cx="348322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22C46"/>
                </a:solidFill>
                <a:latin typeface="Century Gothic" panose="020B0502020202020204" pitchFamily="34" charset="0"/>
              </a:rPr>
              <a:t>Our goal is to help you achieve yours - that means we work with you from start to finish on the entire project! After our initial consultation we’ll put together a creative  video proposal for you that will </a:t>
            </a:r>
            <a:r>
              <a:rPr lang="en-US" sz="2400" dirty="0" smtClean="0">
                <a:solidFill>
                  <a:srgbClr val="022C46"/>
                </a:solidFill>
                <a:latin typeface="Century Gothic" panose="020B0502020202020204" pitchFamily="34" charset="0"/>
              </a:rPr>
              <a:t>outline </a:t>
            </a:r>
            <a:r>
              <a:rPr lang="en-US" sz="2400" dirty="0">
                <a:solidFill>
                  <a:srgbClr val="022C46"/>
                </a:solidFill>
                <a:latin typeface="Century Gothic" panose="020B0502020202020204" pitchFamily="34" charset="0"/>
              </a:rPr>
              <a:t>concepts and options that </a:t>
            </a:r>
            <a:r>
              <a:rPr lang="en-US" sz="2400" dirty="0" smtClean="0">
                <a:solidFill>
                  <a:srgbClr val="022C46"/>
                </a:solidFill>
                <a:latin typeface="Century Gothic" panose="020B0502020202020204" pitchFamily="34" charset="0"/>
              </a:rPr>
              <a:t>best fit your needs.</a:t>
            </a:r>
            <a:endParaRPr lang="en-US" sz="2400" dirty="0">
              <a:solidFill>
                <a:srgbClr val="022C46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1525" y="2657475"/>
            <a:ext cx="10765374" cy="4580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  <a:spcAft>
                <a:spcPts val="1200"/>
              </a:spcAft>
            </a:pPr>
            <a:r>
              <a:rPr lang="en-US" sz="4800" spc="-150" dirty="0" smtClean="0">
                <a:solidFill>
                  <a:srgbClr val="022C46"/>
                </a:solidFill>
                <a:latin typeface="Century Gothic" panose="020B0502020202020204" pitchFamily="34" charset="0"/>
              </a:rPr>
              <a:t>Amplified </a:t>
            </a:r>
            <a:r>
              <a:rPr lang="en-US" sz="4800" spc="-150" dirty="0">
                <a:solidFill>
                  <a:srgbClr val="022C46"/>
                </a:solidFill>
                <a:latin typeface="Century Gothic" panose="020B0502020202020204" pitchFamily="34" charset="0"/>
              </a:rPr>
              <a:t>creates </a:t>
            </a:r>
            <a:r>
              <a:rPr lang="en-US" sz="4800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stunning</a:t>
            </a:r>
            <a:r>
              <a:rPr lang="en-US" sz="4800" spc="-150" dirty="0">
                <a:latin typeface="Century Gothic" panose="020B0502020202020204" pitchFamily="34" charset="0"/>
              </a:rPr>
              <a:t>, </a:t>
            </a:r>
            <a:r>
              <a:rPr lang="en-US" sz="4800" spc="-15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emotionally compelling  </a:t>
            </a:r>
            <a:r>
              <a:rPr lang="en-US" sz="4800" spc="-150" dirty="0" smtClean="0">
                <a:latin typeface="Century Gothic" panose="020B0502020202020204" pitchFamily="34" charset="0"/>
              </a:rPr>
              <a:t>, </a:t>
            </a:r>
            <a:r>
              <a:rPr lang="en-US" sz="4800" spc="-15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intellectually</a:t>
            </a:r>
            <a:r>
              <a:rPr lang="en-US" sz="4800" spc="-150" dirty="0" smtClean="0">
                <a:latin typeface="Century Gothic" panose="020B0502020202020204" pitchFamily="34" charset="0"/>
              </a:rPr>
              <a:t> </a:t>
            </a:r>
            <a:r>
              <a:rPr lang="en-US" sz="4800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engaging</a:t>
            </a:r>
            <a:r>
              <a:rPr lang="en-US" sz="4800" spc="-150" dirty="0">
                <a:latin typeface="Century Gothic" panose="020B0502020202020204" pitchFamily="34" charset="0"/>
              </a:rPr>
              <a:t> </a:t>
            </a:r>
            <a:r>
              <a:rPr lang="en-US" sz="4800" spc="-150" dirty="0">
                <a:solidFill>
                  <a:srgbClr val="022C46"/>
                </a:solidFill>
                <a:latin typeface="Century Gothic" panose="020B0502020202020204" pitchFamily="34" charset="0"/>
              </a:rPr>
              <a:t>video content that captures the minds of your </a:t>
            </a:r>
            <a:r>
              <a:rPr lang="en-US" sz="4800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target</a:t>
            </a:r>
            <a:r>
              <a:rPr lang="en-US" sz="4800" spc="-150" dirty="0">
                <a:latin typeface="Century Gothic" panose="020B0502020202020204" pitchFamily="34" charset="0"/>
              </a:rPr>
              <a:t> </a:t>
            </a:r>
            <a:r>
              <a:rPr lang="en-US" sz="4800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audience</a:t>
            </a:r>
            <a:r>
              <a:rPr lang="en-US" sz="4800" spc="-150" dirty="0">
                <a:latin typeface="Century Gothic" panose="020B0502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1503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525" y="6566037"/>
            <a:ext cx="12211050" cy="2684501"/>
            <a:chOff x="266700" y="6670812"/>
            <a:chExt cx="12211050" cy="26845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r="11255"/>
            <a:stretch/>
          </p:blipFill>
          <p:spPr>
            <a:xfrm>
              <a:off x="8404413" y="6670812"/>
              <a:ext cx="4073337" cy="267762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0990" y="6670813"/>
              <a:ext cx="4453423" cy="268207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/>
            <a:srcRect l="17315"/>
            <a:stretch/>
          </p:blipFill>
          <p:spPr>
            <a:xfrm>
              <a:off x="266700" y="6670813"/>
              <a:ext cx="3684290" cy="2684500"/>
            </a:xfrm>
            <a:prstGeom prst="rect">
              <a:avLst/>
            </a:prstGeom>
          </p:spPr>
        </p:pic>
      </p:grpSp>
      <p:sp>
        <p:nvSpPr>
          <p:cNvPr id="31" name="Rectangle 30"/>
          <p:cNvSpPr/>
          <p:nvPr/>
        </p:nvSpPr>
        <p:spPr>
          <a:xfrm>
            <a:off x="697422" y="4760110"/>
            <a:ext cx="2873827" cy="742950"/>
          </a:xfrm>
          <a:prstGeom prst="rect">
            <a:avLst/>
          </a:prstGeom>
          <a:solidFill>
            <a:srgbClr val="8AC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922106" y="2944464"/>
            <a:ext cx="6960637" cy="742950"/>
          </a:xfrm>
          <a:prstGeom prst="rect">
            <a:avLst/>
          </a:prstGeom>
          <a:solidFill>
            <a:srgbClr val="8AC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57226" y="2858283"/>
            <a:ext cx="11413195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R="0" lvl="0" indent="0" defTabSz="914400" fontAlgn="auto">
              <a:lnSpc>
                <a:spcPts val="7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4800" spc="-150" dirty="0">
                <a:solidFill>
                  <a:srgbClr val="022C46"/>
                </a:solidFill>
                <a:latin typeface="Century Gothic" panose="020B0502020202020204" pitchFamily="34" charset="0"/>
                <a:ea typeface="+mn-ea"/>
                <a:cs typeface="+mn-cs"/>
              </a:rPr>
              <a:t>Our </a:t>
            </a:r>
            <a:r>
              <a:rPr lang="en-US" sz="4800" spc="-15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rPr>
              <a:t>affordable custom video </a:t>
            </a:r>
            <a:r>
              <a:rPr lang="en-US" sz="4800" spc="-150" dirty="0">
                <a:solidFill>
                  <a:srgbClr val="022C46"/>
                </a:solidFill>
                <a:latin typeface="Century Gothic" panose="020B0502020202020204" pitchFamily="34" charset="0"/>
                <a:ea typeface="+mn-ea"/>
                <a:cs typeface="+mn-cs"/>
              </a:rPr>
              <a:t>solutions can be produced, edited and </a:t>
            </a:r>
            <a:r>
              <a:rPr lang="en-US" sz="4800" spc="-15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rPr>
              <a:t>launched</a:t>
            </a:r>
            <a:r>
              <a:rPr lang="en-US" sz="4800" spc="-150" dirty="0">
                <a:solidFill>
                  <a:srgbClr val="022C46"/>
                </a:solidFill>
                <a:latin typeface="Century Gothic" panose="020B0502020202020204" pitchFamily="34" charset="0"/>
                <a:ea typeface="+mn-ea"/>
                <a:cs typeface="+mn-cs"/>
              </a:rPr>
              <a:t> - all within a </a:t>
            </a:r>
            <a:r>
              <a:rPr lang="en-US" sz="4800" spc="-150" dirty="0" smtClean="0">
                <a:solidFill>
                  <a:srgbClr val="022C46"/>
                </a:solidFill>
                <a:latin typeface="Century Gothic" panose="020B0502020202020204" pitchFamily="34" charset="0"/>
                <a:ea typeface="+mn-ea"/>
                <a:cs typeface="+mn-cs"/>
              </a:rPr>
              <a:t>couple of </a:t>
            </a:r>
            <a:r>
              <a:rPr lang="en-US" sz="4800" spc="-150" dirty="0">
                <a:solidFill>
                  <a:srgbClr val="022C46"/>
                </a:solidFill>
                <a:latin typeface="Century Gothic" panose="020B0502020202020204" pitchFamily="34" charset="0"/>
                <a:ea typeface="+mn-ea"/>
                <a:cs typeface="+mn-cs"/>
              </a:rPr>
              <a:t>weeks!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9236765"/>
            <a:ext cx="12192000" cy="4234070"/>
          </a:xfrm>
          <a:prstGeom prst="rect">
            <a:avLst/>
          </a:prstGeom>
          <a:solidFill>
            <a:srgbClr val="23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138836" y="10318002"/>
            <a:ext cx="12148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Photo montage created with photos provided – voiceover or music included</a:t>
            </a:r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  </a:t>
            </a:r>
            <a:r>
              <a:rPr lang="en-US" sz="2000" b="1" dirty="0" smtClean="0">
                <a:solidFill>
                  <a:srgbClr val="94C63E"/>
                </a:solidFill>
                <a:latin typeface="Century Gothic" panose="020B0502020202020204" pitchFamily="34" charset="0"/>
              </a:rPr>
              <a:t>$550       $650       $700  </a:t>
            </a:r>
            <a:endParaRPr lang="en-US" sz="2000" b="1" dirty="0">
              <a:solidFill>
                <a:srgbClr val="94C63E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38837" y="10908402"/>
            <a:ext cx="12167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22C46"/>
                </a:solidFill>
                <a:latin typeface="Century Gothic" panose="020B0502020202020204" pitchFamily="34" charset="0"/>
              </a:rPr>
              <a:t>  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Custom shot video on location for 1 hour edited to include music                         </a:t>
            </a:r>
            <a:r>
              <a:rPr lang="en-US" sz="2000" b="1" dirty="0" smtClean="0">
                <a:solidFill>
                  <a:srgbClr val="94C63E"/>
                </a:solidFill>
                <a:latin typeface="Century Gothic" panose="020B0502020202020204" pitchFamily="34" charset="0"/>
              </a:rPr>
              <a:t>$1000     $1100     $1200</a:t>
            </a:r>
            <a:endParaRPr lang="en-US" sz="2000" b="1" dirty="0">
              <a:solidFill>
                <a:srgbClr val="94C63E"/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20176" y="11498802"/>
            <a:ext cx="12167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Custom shot video on location for 1 hour including an interview or testimonial    </a:t>
            </a:r>
            <a:r>
              <a:rPr lang="en-US" sz="2000" b="1" dirty="0" smtClean="0">
                <a:solidFill>
                  <a:srgbClr val="94C63E"/>
                </a:solidFill>
                <a:latin typeface="Century Gothic" panose="020B0502020202020204" pitchFamily="34" charset="0"/>
              </a:rPr>
              <a:t>$1000     $1100     $1300</a:t>
            </a:r>
            <a:endParaRPr lang="en-US" sz="2000" b="1" dirty="0">
              <a:solidFill>
                <a:srgbClr val="94C63E"/>
              </a:solidFill>
              <a:latin typeface="Century Gothic" panose="020B0502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20177" y="12089202"/>
            <a:ext cx="12167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Custom shot video on location for 1 hour with professional voiceover                   </a:t>
            </a:r>
            <a:r>
              <a:rPr lang="en-US" sz="2000" b="1" dirty="0" smtClean="0">
                <a:solidFill>
                  <a:srgbClr val="94C63E"/>
                </a:solidFill>
                <a:latin typeface="Century Gothic" panose="020B0502020202020204" pitchFamily="34" charset="0"/>
              </a:rPr>
              <a:t>$1200     $1400     $1600</a:t>
            </a:r>
            <a:endParaRPr lang="en-US" sz="2000" b="1" dirty="0">
              <a:solidFill>
                <a:srgbClr val="94C63E"/>
              </a:solidFill>
              <a:latin typeface="Century Gothic" panose="020B0502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9021358" y="9795322"/>
            <a:ext cx="923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15 Sec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0108281" y="9795322"/>
            <a:ext cx="923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30 Sec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1146771" y="9773391"/>
            <a:ext cx="923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60 Sec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59279" y="12731569"/>
            <a:ext cx="39858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*All include one round of revisions</a:t>
            </a:r>
            <a:endParaRPr lang="en-US" sz="1200" b="1" dirty="0">
              <a:solidFill>
                <a:srgbClr val="94C63E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0032277" y="10164654"/>
            <a:ext cx="0" cy="248716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1112924" y="10164654"/>
            <a:ext cx="0" cy="248716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 txBox="1">
            <a:spLocks/>
          </p:cNvSpPr>
          <p:nvPr/>
        </p:nvSpPr>
        <p:spPr>
          <a:xfrm>
            <a:off x="1" y="13487428"/>
            <a:ext cx="1219200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232C33"/>
                </a:solidFill>
                <a:latin typeface="Century Gothic" panose="020B0502020202020204"/>
              </a:rPr>
              <a:t>Additional custom video options are available via </a:t>
            </a:r>
            <a:r>
              <a:rPr lang="en-US" sz="2800" b="1" dirty="0" smtClean="0">
                <a:solidFill>
                  <a:srgbClr val="232C33"/>
                </a:solidFill>
                <a:latin typeface="Century Gothic" panose="020B0502020202020204"/>
              </a:rPr>
              <a:t>quote.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32C33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1841" y="9727224"/>
            <a:ext cx="7275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8AC53E"/>
                </a:solidFill>
                <a:latin typeface="Century Gothic" panose="020B0502020202020204" pitchFamily="34" charset="0"/>
              </a:rPr>
              <a:t>STANDARD VIDEO PRICING OPTIONS</a:t>
            </a:r>
            <a:endParaRPr lang="en-US" sz="2800" b="1" dirty="0">
              <a:solidFill>
                <a:srgbClr val="8AC53E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06395" y="857934"/>
            <a:ext cx="3798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-150" dirty="0" smtClean="0">
                <a:solidFill>
                  <a:srgbClr val="022C46"/>
                </a:solidFill>
                <a:latin typeface="Century Gothic" panose="020B0502020202020204" pitchFamily="34" charset="0"/>
              </a:rPr>
              <a:t>Video Pricing</a:t>
            </a:r>
            <a:endParaRPr lang="en-US" sz="3600" b="1" spc="-150" dirty="0">
              <a:solidFill>
                <a:srgbClr val="022C46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57225" y="0"/>
            <a:ext cx="2847975" cy="2286000"/>
          </a:xfrm>
          <a:prstGeom prst="rect">
            <a:avLst/>
          </a:prstGeom>
          <a:solidFill>
            <a:srgbClr val="23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46" y="342899"/>
            <a:ext cx="2188689" cy="1663699"/>
          </a:xfrm>
          <a:prstGeom prst="rect">
            <a:avLst/>
          </a:prstGeom>
        </p:spPr>
      </p:pic>
      <p:cxnSp>
        <p:nvCxnSpPr>
          <p:cNvPr id="36" name="Straight Connector 35"/>
          <p:cNvCxnSpPr/>
          <p:nvPr/>
        </p:nvCxnSpPr>
        <p:spPr>
          <a:xfrm flipV="1">
            <a:off x="8010525" y="1162050"/>
            <a:ext cx="3409950" cy="16568"/>
          </a:xfrm>
          <a:prstGeom prst="line">
            <a:avLst/>
          </a:prstGeom>
          <a:ln w="31750">
            <a:solidFill>
              <a:srgbClr val="8AC5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97422" y="14522132"/>
            <a:ext cx="3324197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  <a:spcAft>
                <a:spcPts val="1200"/>
              </a:spcAft>
            </a:pPr>
            <a:r>
              <a:rPr lang="en-US" sz="4000" spc="-150" dirty="0" smtClean="0">
                <a:solidFill>
                  <a:srgbClr val="232C33"/>
                </a:solidFill>
                <a:latin typeface="Century Gothic" panose="020B0502020202020204" pitchFamily="34" charset="0"/>
              </a:rPr>
              <a:t>GET IN</a:t>
            </a:r>
          </a:p>
          <a:p>
            <a:pPr>
              <a:lnSpc>
                <a:spcPts val="4500"/>
              </a:lnSpc>
              <a:spcAft>
                <a:spcPts val="1200"/>
              </a:spcAft>
            </a:pPr>
            <a:r>
              <a:rPr lang="en-US" sz="6600" b="1" spc="-150" dirty="0" smtClean="0">
                <a:solidFill>
                  <a:srgbClr val="232C33"/>
                </a:solidFill>
                <a:latin typeface="Century Gothic" panose="020B0502020202020204" pitchFamily="34" charset="0"/>
              </a:rPr>
              <a:t>TOUCH.</a:t>
            </a:r>
            <a:endParaRPr lang="en-US" sz="6600" b="1" spc="-150" dirty="0">
              <a:solidFill>
                <a:srgbClr val="232C33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45149" y="14899157"/>
            <a:ext cx="348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22C46"/>
                </a:solidFill>
                <a:latin typeface="Century Gothic" panose="020B0502020202020204" pitchFamily="34" charset="0"/>
              </a:rPr>
              <a:t>We’re ready to take on your next video project! </a:t>
            </a:r>
            <a:endParaRPr lang="en-US" dirty="0">
              <a:solidFill>
                <a:srgbClr val="022C46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158143" y="14828350"/>
            <a:ext cx="3748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pc="-150" dirty="0">
                <a:solidFill>
                  <a:srgbClr val="022C46"/>
                </a:solidFill>
                <a:latin typeface="Century Gothic" panose="020B0502020202020204" pitchFamily="34" charset="0"/>
              </a:rPr>
              <a:t>(309) TRACKING</a:t>
            </a:r>
          </a:p>
          <a:p>
            <a:r>
              <a:rPr lang="en-US" sz="2200" b="1" spc="-150" dirty="0">
                <a:solidFill>
                  <a:srgbClr val="022C46"/>
                </a:solidFill>
                <a:latin typeface="Century Gothic" panose="020B0502020202020204" pitchFamily="34" charset="0"/>
              </a:rPr>
              <a:t>video@amplifiedlocal.com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838199" y="5955374"/>
            <a:ext cx="1438275" cy="16568"/>
          </a:xfrm>
          <a:prstGeom prst="line">
            <a:avLst/>
          </a:prstGeom>
          <a:ln w="31750">
            <a:solidFill>
              <a:srgbClr val="8AC5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79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434</TotalTime>
  <Words>298</Words>
  <Application>Microsoft Office PowerPoint</Application>
  <PresentationFormat>Custom</PresentationFormat>
  <Paragraphs>36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Sherri Healy</dc:creator>
  <cp:lastModifiedBy>Elias Saucedo</cp:lastModifiedBy>
  <cp:revision>62</cp:revision>
  <cp:lastPrinted>2017-03-06T15:56:20Z</cp:lastPrinted>
  <dcterms:created xsi:type="dcterms:W3CDTF">2017-02-10T21:31:43Z</dcterms:created>
  <dcterms:modified xsi:type="dcterms:W3CDTF">2017-03-06T18:06:13Z</dcterms:modified>
</cp:coreProperties>
</file>