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
  </p:notesMasterIdLst>
  <p:sldIdLst>
    <p:sldId id="271" r:id="rId3"/>
    <p:sldId id="393"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2D050"/>
    <a:srgbClr val="2CADBE"/>
    <a:srgbClr val="4C4C4C"/>
    <a:srgbClr val="022C46"/>
    <a:srgbClr val="C81D5E"/>
    <a:srgbClr val="46B7C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8" autoAdjust="0"/>
    <p:restoredTop sz="83692" autoAdjust="0"/>
  </p:normalViewPr>
  <p:slideViewPr>
    <p:cSldViewPr snapToGrid="0">
      <p:cViewPr varScale="1">
        <p:scale>
          <a:sx n="66" d="100"/>
          <a:sy n="66" d="100"/>
        </p:scale>
        <p:origin x="-1374" y="-102"/>
      </p:cViewPr>
      <p:guideLst>
        <p:guide orient="horz" pos="2160"/>
        <p:guide pos="2880"/>
      </p:guideLst>
    </p:cSldViewPr>
  </p:slideViewPr>
  <p:notesTextViewPr>
    <p:cViewPr>
      <p:scale>
        <a:sx n="3" d="2"/>
        <a:sy n="3" d="2"/>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32A5C8-61BF-44A1-965C-3BC04B23F0A6}" type="datetimeFigureOut">
              <a:rPr lang="en-US" smtClean="0"/>
              <a:pPr/>
              <a:t>1/21/2016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5B6C44-C86B-41B4-BC5C-553A801BC3B1}" type="slidenum">
              <a:rPr lang="en-US" smtClean="0"/>
              <a:pPr/>
              <a:t>‹#›</a:t>
            </a:fld>
            <a:endParaRPr lang="en-US" dirty="0"/>
          </a:p>
        </p:txBody>
      </p:sp>
    </p:spTree>
    <p:extLst>
      <p:ext uri="{BB962C8B-B14F-4D97-AF65-F5344CB8AC3E}">
        <p14:creationId xmlns:p14="http://schemas.microsoft.com/office/powerpoint/2010/main" xmlns="" val="1036966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a:t>
            </a:r>
          </a:p>
          <a:p>
            <a:r>
              <a:rPr lang="en-US" dirty="0" smtClean="0"/>
              <a:t>What else are you familiar with that also uses the same metrics??</a:t>
            </a:r>
          </a:p>
          <a:p>
            <a:r>
              <a:rPr lang="en-US" dirty="0" smtClean="0"/>
              <a:t>Good Search Optimization!</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word</a:t>
            </a:r>
            <a:r>
              <a:rPr lang="en-US" baseline="0" dirty="0" smtClean="0"/>
              <a:t> Authoritative is like the New form of Website Optimization, and it includes everything that users can see on your site, and how well your site is structured behind the scenes for search engines.</a:t>
            </a:r>
            <a:endParaRPr lang="en-US" dirty="0" smtClean="0"/>
          </a:p>
        </p:txBody>
      </p:sp>
      <p:sp>
        <p:nvSpPr>
          <p:cNvPr id="4" name="Slide Number Placeholder 3"/>
          <p:cNvSpPr>
            <a:spLocks noGrp="1"/>
          </p:cNvSpPr>
          <p:nvPr>
            <p:ph type="sldNum" sz="quarter" idx="10"/>
          </p:nvPr>
        </p:nvSpPr>
        <p:spPr/>
        <p:txBody>
          <a:bodyPr/>
          <a:lstStyle/>
          <a:p>
            <a:fld id="{D05B6C44-C86B-41B4-BC5C-553A801BC3B1}" type="slidenum">
              <a:rPr lang="en-US" smtClean="0"/>
              <a:pPr/>
              <a:t>1</a:t>
            </a:fld>
            <a:endParaRPr lang="en-US" dirty="0"/>
          </a:p>
        </p:txBody>
      </p:sp>
    </p:spTree>
    <p:extLst>
      <p:ext uri="{BB962C8B-B14F-4D97-AF65-F5344CB8AC3E}">
        <p14:creationId xmlns:p14="http://schemas.microsoft.com/office/powerpoint/2010/main" xmlns="" val="3847396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xmlns="" val="15368848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A567D-4A98-41F8-9C47-3D9895095353}"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0E7913-B329-44EF-AE3E-1DAA0CBCBEAD}" type="slidenum">
              <a:rPr lang="en-US" smtClean="0"/>
              <a:pPr/>
              <a:t>‹#›</a:t>
            </a:fld>
            <a:endParaRPr lang="en-US" dirty="0"/>
          </a:p>
        </p:txBody>
      </p:sp>
      <p:pic>
        <p:nvPicPr>
          <p:cNvPr id="7" name="Picture 2" descr="Amplified Digital Agency St. Louis"/>
          <p:cNvPicPr>
            <a:picLocks noChangeAspect="1" noChangeArrowheads="1"/>
          </p:cNvPicPr>
          <p:nvPr userDrawn="1"/>
        </p:nvPicPr>
        <p:blipFill>
          <a:blip r:embed="rId2" cstate="print"/>
          <a:stretch>
            <a:fillRect/>
          </a:stretch>
        </p:blipFill>
        <p:spPr bwMode="auto">
          <a:xfrm>
            <a:off x="97654" y="6111732"/>
            <a:ext cx="1464816" cy="530699"/>
          </a:xfrm>
          <a:prstGeom prst="rect">
            <a:avLst/>
          </a:prstGeom>
          <a:noFill/>
        </p:spPr>
      </p:pic>
    </p:spTree>
    <p:extLst>
      <p:ext uri="{BB962C8B-B14F-4D97-AF65-F5344CB8AC3E}">
        <p14:creationId xmlns:p14="http://schemas.microsoft.com/office/powerpoint/2010/main" xmlns="" val="33977108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889038-CE85-4F1D-BDFB-BF3FC3CBAEF9}"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8F7F4-A7C8-4B65-98DD-611671BD4ED4}" type="slidenum">
              <a:rPr lang="en-US" smtClean="0"/>
              <a:pPr/>
              <a:t>‹#›</a:t>
            </a:fld>
            <a:endParaRPr lang="en-US" dirty="0"/>
          </a:p>
        </p:txBody>
      </p:sp>
    </p:spTree>
    <p:extLst>
      <p:ext uri="{BB962C8B-B14F-4D97-AF65-F5344CB8AC3E}">
        <p14:creationId xmlns:p14="http://schemas.microsoft.com/office/powerpoint/2010/main" xmlns="" val="19203920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89038-CE85-4F1D-BDFB-BF3FC3CBAEF9}"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8F7F4-A7C8-4B65-98DD-611671BD4ED4}" type="slidenum">
              <a:rPr lang="en-US" smtClean="0"/>
              <a:pPr/>
              <a:t>‹#›</a:t>
            </a:fld>
            <a:endParaRPr lang="en-US" dirty="0"/>
          </a:p>
        </p:txBody>
      </p:sp>
    </p:spTree>
    <p:extLst>
      <p:ext uri="{BB962C8B-B14F-4D97-AF65-F5344CB8AC3E}">
        <p14:creationId xmlns:p14="http://schemas.microsoft.com/office/powerpoint/2010/main" xmlns="" val="8999686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89038-CE85-4F1D-BDFB-BF3FC3CBAEF9}"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8F7F4-A7C8-4B65-98DD-611671BD4ED4}" type="slidenum">
              <a:rPr lang="en-US" smtClean="0"/>
              <a:pPr/>
              <a:t>‹#›</a:t>
            </a:fld>
            <a:endParaRPr lang="en-US" dirty="0"/>
          </a:p>
        </p:txBody>
      </p:sp>
    </p:spTree>
    <p:extLst>
      <p:ext uri="{BB962C8B-B14F-4D97-AF65-F5344CB8AC3E}">
        <p14:creationId xmlns:p14="http://schemas.microsoft.com/office/powerpoint/2010/main" xmlns="" val="4049032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889038-CE85-4F1D-BDFB-BF3FC3CBAEF9}" type="datetimeFigureOut">
              <a:rPr lang="en-US" smtClean="0"/>
              <a:pPr/>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88F7F4-A7C8-4B65-98DD-611671BD4ED4}" type="slidenum">
              <a:rPr lang="en-US" smtClean="0"/>
              <a:pPr/>
              <a:t>‹#›</a:t>
            </a:fld>
            <a:endParaRPr lang="en-US" dirty="0"/>
          </a:p>
        </p:txBody>
      </p:sp>
    </p:spTree>
    <p:extLst>
      <p:ext uri="{BB962C8B-B14F-4D97-AF65-F5344CB8AC3E}">
        <p14:creationId xmlns:p14="http://schemas.microsoft.com/office/powerpoint/2010/main" xmlns="" val="84260827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889038-CE85-4F1D-BDFB-BF3FC3CBAEF9}" type="datetimeFigureOut">
              <a:rPr lang="en-US" smtClean="0"/>
              <a:pPr/>
              <a:t>1/21/2016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88F7F4-A7C8-4B65-98DD-611671BD4ED4}" type="slidenum">
              <a:rPr lang="en-US" smtClean="0"/>
              <a:pPr/>
              <a:t>‹#›</a:t>
            </a:fld>
            <a:endParaRPr lang="en-US" dirty="0"/>
          </a:p>
        </p:txBody>
      </p:sp>
    </p:spTree>
    <p:extLst>
      <p:ext uri="{BB962C8B-B14F-4D97-AF65-F5344CB8AC3E}">
        <p14:creationId xmlns:p14="http://schemas.microsoft.com/office/powerpoint/2010/main" xmlns="" val="327983967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889038-CE85-4F1D-BDFB-BF3FC3CBAEF9}" type="datetimeFigureOut">
              <a:rPr lang="en-US" smtClean="0"/>
              <a:pPr/>
              <a:t>1/21/2016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88F7F4-A7C8-4B65-98DD-611671BD4ED4}" type="slidenum">
              <a:rPr lang="en-US" smtClean="0"/>
              <a:pPr/>
              <a:t>‹#›</a:t>
            </a:fld>
            <a:endParaRPr lang="en-US" dirty="0"/>
          </a:p>
        </p:txBody>
      </p:sp>
    </p:spTree>
    <p:extLst>
      <p:ext uri="{BB962C8B-B14F-4D97-AF65-F5344CB8AC3E}">
        <p14:creationId xmlns:p14="http://schemas.microsoft.com/office/powerpoint/2010/main" xmlns="" val="133291527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89038-CE85-4F1D-BDFB-BF3FC3CBAEF9}" type="datetimeFigureOut">
              <a:rPr lang="en-US" smtClean="0"/>
              <a:pPr/>
              <a:t>1/21/2016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88F7F4-A7C8-4B65-98DD-611671BD4ED4}" type="slidenum">
              <a:rPr lang="en-US" smtClean="0"/>
              <a:pPr/>
              <a:t>‹#›</a:t>
            </a:fld>
            <a:endParaRPr lang="en-US" dirty="0"/>
          </a:p>
        </p:txBody>
      </p:sp>
    </p:spTree>
    <p:extLst>
      <p:ext uri="{BB962C8B-B14F-4D97-AF65-F5344CB8AC3E}">
        <p14:creationId xmlns:p14="http://schemas.microsoft.com/office/powerpoint/2010/main" xmlns="" val="3090106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89038-CE85-4F1D-BDFB-BF3FC3CBAEF9}" type="datetimeFigureOut">
              <a:rPr lang="en-US" smtClean="0"/>
              <a:pPr/>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88F7F4-A7C8-4B65-98DD-611671BD4ED4}" type="slidenum">
              <a:rPr lang="en-US" smtClean="0"/>
              <a:pPr/>
              <a:t>‹#›</a:t>
            </a:fld>
            <a:endParaRPr lang="en-US" dirty="0"/>
          </a:p>
        </p:txBody>
      </p:sp>
    </p:spTree>
    <p:extLst>
      <p:ext uri="{BB962C8B-B14F-4D97-AF65-F5344CB8AC3E}">
        <p14:creationId xmlns:p14="http://schemas.microsoft.com/office/powerpoint/2010/main" xmlns="" val="3744519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2" descr="Amplified Digital Agency St. Louis"/>
          <p:cNvPicPr>
            <a:picLocks noChangeAspect="1" noChangeArrowheads="1"/>
          </p:cNvPicPr>
          <p:nvPr userDrawn="1"/>
        </p:nvPicPr>
        <p:blipFill>
          <a:blip r:embed="rId2" cstate="print"/>
          <a:stretch>
            <a:fillRect/>
          </a:stretch>
        </p:blipFill>
        <p:spPr bwMode="auto">
          <a:xfrm>
            <a:off x="7377685" y="6088286"/>
            <a:ext cx="1464816" cy="530699"/>
          </a:xfrm>
          <a:prstGeom prst="rect">
            <a:avLst/>
          </a:prstGeom>
          <a:noFill/>
        </p:spPr>
      </p:pic>
      <p:sp>
        <p:nvSpPr>
          <p:cNvPr id="6" name="Rectangle 5"/>
          <p:cNvSpPr/>
          <p:nvPr userDrawn="1"/>
        </p:nvSpPr>
        <p:spPr>
          <a:xfrm>
            <a:off x="0" y="6707662"/>
            <a:ext cx="9144000" cy="150338"/>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 val="279187200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89038-CE85-4F1D-BDFB-BF3FC3CBAEF9}" type="datetimeFigureOut">
              <a:rPr lang="en-US" smtClean="0"/>
              <a:pPr/>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88F7F4-A7C8-4B65-98DD-611671BD4ED4}" type="slidenum">
              <a:rPr lang="en-US" smtClean="0"/>
              <a:pPr/>
              <a:t>‹#›</a:t>
            </a:fld>
            <a:endParaRPr lang="en-US" dirty="0"/>
          </a:p>
        </p:txBody>
      </p:sp>
    </p:spTree>
    <p:extLst>
      <p:ext uri="{BB962C8B-B14F-4D97-AF65-F5344CB8AC3E}">
        <p14:creationId xmlns:p14="http://schemas.microsoft.com/office/powerpoint/2010/main" xmlns="" val="2321850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89038-CE85-4F1D-BDFB-BF3FC3CBAEF9}"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8F7F4-A7C8-4B65-98DD-611671BD4ED4}" type="slidenum">
              <a:rPr lang="en-US" smtClean="0"/>
              <a:pPr/>
              <a:t>‹#›</a:t>
            </a:fld>
            <a:endParaRPr lang="en-US" dirty="0"/>
          </a:p>
        </p:txBody>
      </p:sp>
    </p:spTree>
    <p:extLst>
      <p:ext uri="{BB962C8B-B14F-4D97-AF65-F5344CB8AC3E}">
        <p14:creationId xmlns:p14="http://schemas.microsoft.com/office/powerpoint/2010/main" xmlns="" val="15315517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89038-CE85-4F1D-BDFB-BF3FC3CBAEF9}"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8F7F4-A7C8-4B65-98DD-611671BD4ED4}" type="slidenum">
              <a:rPr lang="en-US" smtClean="0"/>
              <a:pPr/>
              <a:t>‹#›</a:t>
            </a:fld>
            <a:endParaRPr lang="en-US" dirty="0"/>
          </a:p>
        </p:txBody>
      </p:sp>
    </p:spTree>
    <p:extLst>
      <p:ext uri="{BB962C8B-B14F-4D97-AF65-F5344CB8AC3E}">
        <p14:creationId xmlns:p14="http://schemas.microsoft.com/office/powerpoint/2010/main" xmlns="" val="245305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2" descr="Amplified Digital Agency St. Louis"/>
          <p:cNvPicPr>
            <a:picLocks noChangeAspect="1" noChangeArrowheads="1"/>
          </p:cNvPicPr>
          <p:nvPr userDrawn="1"/>
        </p:nvPicPr>
        <p:blipFill>
          <a:blip r:embed="rId2" cstate="print"/>
          <a:stretch>
            <a:fillRect/>
          </a:stretch>
        </p:blipFill>
        <p:spPr bwMode="auto">
          <a:xfrm>
            <a:off x="7377685" y="6088286"/>
            <a:ext cx="1464816" cy="530699"/>
          </a:xfrm>
          <a:prstGeom prst="rect">
            <a:avLst/>
          </a:prstGeom>
          <a:noFill/>
        </p:spPr>
      </p:pic>
      <p:sp>
        <p:nvSpPr>
          <p:cNvPr id="6" name="Rectangle 5"/>
          <p:cNvSpPr/>
          <p:nvPr userDrawn="1"/>
        </p:nvSpPr>
        <p:spPr>
          <a:xfrm>
            <a:off x="0" y="6707662"/>
            <a:ext cx="9144000" cy="150338"/>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353094" y="6171126"/>
            <a:ext cx="699870" cy="508996"/>
          </a:xfrm>
          <a:prstGeom prst="rect">
            <a:avLst/>
          </a:prstGeom>
        </p:spPr>
      </p:pic>
      <p:sp>
        <p:nvSpPr>
          <p:cNvPr id="8" name="Rectangle 7"/>
          <p:cNvSpPr/>
          <p:nvPr userDrawn="1"/>
        </p:nvSpPr>
        <p:spPr>
          <a:xfrm>
            <a:off x="1115094" y="6247326"/>
            <a:ext cx="2577950" cy="307777"/>
          </a:xfrm>
          <a:prstGeom prst="rect">
            <a:avLst/>
          </a:prstGeom>
        </p:spPr>
        <p:txBody>
          <a:bodyPr wrap="none">
            <a:spAutoFit/>
          </a:bodyPr>
          <a:lstStyle/>
          <a:p>
            <a:pPr marL="0" algn="l" defTabSz="914400" rtl="0" eaLnBrk="1" latinLnBrk="0" hangingPunct="1"/>
            <a:r>
              <a:rPr lang="en-US" sz="1400" b="1" kern="1200" dirty="0" smtClean="0">
                <a:solidFill>
                  <a:srgbClr val="98CA3C"/>
                </a:solidFill>
                <a:latin typeface="Century Gothic" panose="020B0502020202020204" pitchFamily="34" charset="0"/>
                <a:ea typeface="+mn-ea"/>
                <a:cs typeface="+mn-cs"/>
              </a:rPr>
              <a:t>Search Engine Optimization</a:t>
            </a:r>
            <a:endParaRPr lang="en-US" sz="1400" b="1" kern="1200" dirty="0">
              <a:solidFill>
                <a:srgbClr val="98CA3C"/>
              </a:solidFill>
              <a:latin typeface="Century Gothic" panose="020B0502020202020204" pitchFamily="34" charset="0"/>
              <a:ea typeface="+mn-ea"/>
              <a:cs typeface="+mn-cs"/>
            </a:endParaRPr>
          </a:p>
        </p:txBody>
      </p:sp>
    </p:spTree>
    <p:extLst>
      <p:ext uri="{BB962C8B-B14F-4D97-AF65-F5344CB8AC3E}">
        <p14:creationId xmlns:p14="http://schemas.microsoft.com/office/powerpoint/2010/main" xmlns="" val="27918720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wned &amp; Opera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64256" y="1799867"/>
            <a:ext cx="78867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2" descr="Amplified Digital Agency St. Louis"/>
          <p:cNvPicPr>
            <a:picLocks noChangeAspect="1" noChangeArrowheads="1"/>
          </p:cNvPicPr>
          <p:nvPr userDrawn="1"/>
        </p:nvPicPr>
        <p:blipFill>
          <a:blip r:embed="rId2" cstate="print"/>
          <a:stretch>
            <a:fillRect/>
          </a:stretch>
        </p:blipFill>
        <p:spPr bwMode="auto">
          <a:xfrm>
            <a:off x="7377685" y="6088286"/>
            <a:ext cx="1464816" cy="530699"/>
          </a:xfrm>
          <a:prstGeom prst="rect">
            <a:avLst/>
          </a:prstGeom>
          <a:noFill/>
        </p:spPr>
      </p:pic>
      <p:sp>
        <p:nvSpPr>
          <p:cNvPr id="6" name="Rectangle 5"/>
          <p:cNvSpPr/>
          <p:nvPr userDrawn="1"/>
        </p:nvSpPr>
        <p:spPr>
          <a:xfrm>
            <a:off x="0" y="6707662"/>
            <a:ext cx="9144000" cy="150338"/>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1365161" y="6247327"/>
            <a:ext cx="1416676" cy="307777"/>
          </a:xfrm>
          <a:prstGeom prst="rect">
            <a:avLst/>
          </a:prstGeom>
        </p:spPr>
        <p:txBody>
          <a:bodyPr wrap="square">
            <a:spAutoFit/>
          </a:bodyPr>
          <a:lstStyle/>
          <a:p>
            <a:pPr marL="0" algn="l" defTabSz="914400" rtl="0" eaLnBrk="1" latinLnBrk="0" hangingPunct="1"/>
            <a:r>
              <a:rPr lang="en-US" sz="1400" b="1" kern="1200" dirty="0" smtClean="0">
                <a:solidFill>
                  <a:srgbClr val="98CA3C"/>
                </a:solidFill>
                <a:latin typeface="Century Gothic" panose="020B0502020202020204" pitchFamily="34" charset="0"/>
                <a:ea typeface="+mn-ea"/>
                <a:cs typeface="+mn-cs"/>
              </a:rPr>
              <a:t>Display</a:t>
            </a:r>
            <a:endParaRPr lang="en-US" sz="1400" b="1" kern="1200" dirty="0">
              <a:solidFill>
                <a:srgbClr val="98CA3C"/>
              </a:solidFill>
              <a:latin typeface="Century Gothic" panose="020B0502020202020204" pitchFamily="34" charset="0"/>
              <a:ea typeface="+mn-ea"/>
              <a:cs typeface="+mn-cs"/>
            </a:endParaRPr>
          </a:p>
        </p:txBody>
      </p:sp>
      <p:pic>
        <p:nvPicPr>
          <p:cNvPr id="9" name="Picture 2"/>
          <p:cNvPicPr>
            <a:picLocks noChangeAspect="1" noChangeArrowheads="1"/>
          </p:cNvPicPr>
          <p:nvPr userDrawn="1"/>
        </p:nvPicPr>
        <p:blipFill>
          <a:blip r:embed="rId3" cstate="print"/>
          <a:srcRect/>
          <a:stretch>
            <a:fillRect/>
          </a:stretch>
        </p:blipFill>
        <p:spPr bwMode="auto">
          <a:xfrm>
            <a:off x="446475" y="6037752"/>
            <a:ext cx="892928" cy="557174"/>
          </a:xfrm>
          <a:prstGeom prst="rect">
            <a:avLst/>
          </a:prstGeom>
          <a:noFill/>
          <a:ln w="9525">
            <a:noFill/>
            <a:miter lim="800000"/>
            <a:headEnd/>
            <a:tailEnd/>
          </a:ln>
          <a:effectLst/>
        </p:spPr>
      </p:pic>
    </p:spTree>
    <p:extLst>
      <p:ext uri="{BB962C8B-B14F-4D97-AF65-F5344CB8AC3E}">
        <p14:creationId xmlns:p14="http://schemas.microsoft.com/office/powerpoint/2010/main" xmlns="" val="27918720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Audien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2" descr="Amplified Digital Agency St. Louis"/>
          <p:cNvPicPr>
            <a:picLocks noChangeAspect="1" noChangeArrowheads="1"/>
          </p:cNvPicPr>
          <p:nvPr userDrawn="1"/>
        </p:nvPicPr>
        <p:blipFill>
          <a:blip r:embed="rId2" cstate="print"/>
          <a:stretch>
            <a:fillRect/>
          </a:stretch>
        </p:blipFill>
        <p:spPr bwMode="auto">
          <a:xfrm>
            <a:off x="7377685" y="6088286"/>
            <a:ext cx="1464816" cy="530699"/>
          </a:xfrm>
          <a:prstGeom prst="rect">
            <a:avLst/>
          </a:prstGeom>
          <a:noFill/>
        </p:spPr>
      </p:pic>
      <p:sp>
        <p:nvSpPr>
          <p:cNvPr id="6" name="Rectangle 5"/>
          <p:cNvSpPr/>
          <p:nvPr userDrawn="1"/>
        </p:nvSpPr>
        <p:spPr>
          <a:xfrm>
            <a:off x="0" y="6707662"/>
            <a:ext cx="9144000" cy="150338"/>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1205247" y="6273084"/>
            <a:ext cx="1040670" cy="307777"/>
          </a:xfrm>
          <a:prstGeom prst="rect">
            <a:avLst/>
          </a:prstGeom>
        </p:spPr>
        <p:txBody>
          <a:bodyPr wrap="none">
            <a:spAutoFit/>
          </a:bodyPr>
          <a:lstStyle/>
          <a:p>
            <a:pPr marL="0" algn="l" defTabSz="914400" rtl="0" eaLnBrk="1" latinLnBrk="0" hangingPunct="1"/>
            <a:r>
              <a:rPr lang="en-US" sz="1400" b="1" kern="1200" dirty="0" smtClean="0">
                <a:solidFill>
                  <a:srgbClr val="98CA3C"/>
                </a:solidFill>
                <a:latin typeface="Century Gothic" panose="020B0502020202020204" pitchFamily="34" charset="0"/>
                <a:ea typeface="+mn-ea"/>
                <a:cs typeface="+mn-cs"/>
              </a:rPr>
              <a:t>Audience</a:t>
            </a:r>
            <a:endParaRPr lang="en-US" sz="1400" b="1" kern="1200" dirty="0">
              <a:solidFill>
                <a:srgbClr val="98CA3C"/>
              </a:solidFill>
              <a:latin typeface="Century Gothic" panose="020B0502020202020204" pitchFamily="34" charset="0"/>
              <a:ea typeface="+mn-ea"/>
              <a:cs typeface="+mn-cs"/>
            </a:endParaRPr>
          </a:p>
        </p:txBody>
      </p:sp>
      <p:pic>
        <p:nvPicPr>
          <p:cNvPr id="9" name="Picture 2"/>
          <p:cNvPicPr>
            <a:picLocks noChangeAspect="1" noChangeArrowheads="1"/>
          </p:cNvPicPr>
          <p:nvPr userDrawn="1"/>
        </p:nvPicPr>
        <p:blipFill>
          <a:blip r:embed="rId3" cstate="print"/>
          <a:srcRect/>
          <a:stretch>
            <a:fillRect/>
          </a:stretch>
        </p:blipFill>
        <p:spPr bwMode="auto">
          <a:xfrm>
            <a:off x="313066" y="5956494"/>
            <a:ext cx="923306" cy="923306"/>
          </a:xfrm>
          <a:prstGeom prst="rect">
            <a:avLst/>
          </a:prstGeom>
          <a:noFill/>
          <a:ln w="9525">
            <a:noFill/>
            <a:miter lim="800000"/>
            <a:headEnd/>
            <a:tailEnd/>
          </a:ln>
          <a:effectLst/>
        </p:spPr>
      </p:pic>
    </p:spTree>
    <p:extLst>
      <p:ext uri="{BB962C8B-B14F-4D97-AF65-F5344CB8AC3E}">
        <p14:creationId xmlns:p14="http://schemas.microsoft.com/office/powerpoint/2010/main" xmlns="" val="27918720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2" descr="Amplified Digital Agency St. Louis"/>
          <p:cNvPicPr>
            <a:picLocks noChangeAspect="1" noChangeArrowheads="1"/>
          </p:cNvPicPr>
          <p:nvPr userDrawn="1"/>
        </p:nvPicPr>
        <p:blipFill>
          <a:blip r:embed="rId2" cstate="print"/>
          <a:stretch>
            <a:fillRect/>
          </a:stretch>
        </p:blipFill>
        <p:spPr bwMode="auto">
          <a:xfrm>
            <a:off x="7377685" y="6088286"/>
            <a:ext cx="1464816" cy="530699"/>
          </a:xfrm>
          <a:prstGeom prst="rect">
            <a:avLst/>
          </a:prstGeom>
          <a:noFill/>
        </p:spPr>
      </p:pic>
      <p:sp>
        <p:nvSpPr>
          <p:cNvPr id="6" name="Rectangle 5"/>
          <p:cNvSpPr/>
          <p:nvPr userDrawn="1"/>
        </p:nvSpPr>
        <p:spPr>
          <a:xfrm>
            <a:off x="0" y="6707662"/>
            <a:ext cx="9144000" cy="150338"/>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353094" y="6171126"/>
            <a:ext cx="699870" cy="508996"/>
          </a:xfrm>
          <a:prstGeom prst="rect">
            <a:avLst/>
          </a:prstGeom>
        </p:spPr>
      </p:pic>
      <p:sp>
        <p:nvSpPr>
          <p:cNvPr id="8" name="Rectangle 7"/>
          <p:cNvSpPr/>
          <p:nvPr userDrawn="1"/>
        </p:nvSpPr>
        <p:spPr>
          <a:xfrm>
            <a:off x="1115094" y="6247326"/>
            <a:ext cx="2358338" cy="307777"/>
          </a:xfrm>
          <a:prstGeom prst="rect">
            <a:avLst/>
          </a:prstGeom>
        </p:spPr>
        <p:txBody>
          <a:bodyPr wrap="none">
            <a:spAutoFit/>
          </a:bodyPr>
          <a:lstStyle/>
          <a:p>
            <a:pPr marL="0" algn="l" defTabSz="914400" rtl="0" eaLnBrk="1" latinLnBrk="0" hangingPunct="1"/>
            <a:r>
              <a:rPr lang="en-US" sz="1400" b="1" kern="1200" dirty="0" smtClean="0">
                <a:solidFill>
                  <a:srgbClr val="98CA3C"/>
                </a:solidFill>
                <a:latin typeface="Century Gothic" panose="020B0502020202020204" pitchFamily="34" charset="0"/>
                <a:ea typeface="+mn-ea"/>
                <a:cs typeface="+mn-cs"/>
              </a:rPr>
              <a:t>Search Engine Marketing</a:t>
            </a:r>
            <a:endParaRPr lang="en-US" sz="1400" b="1" kern="1200" dirty="0">
              <a:solidFill>
                <a:srgbClr val="98CA3C"/>
              </a:solidFill>
              <a:latin typeface="Century Gothic" panose="020B0502020202020204" pitchFamily="34" charset="0"/>
              <a:ea typeface="+mn-ea"/>
              <a:cs typeface="+mn-cs"/>
            </a:endParaRPr>
          </a:p>
        </p:txBody>
      </p:sp>
    </p:spTree>
    <p:extLst>
      <p:ext uri="{BB962C8B-B14F-4D97-AF65-F5344CB8AC3E}">
        <p14:creationId xmlns:p14="http://schemas.microsoft.com/office/powerpoint/2010/main" xmlns="" val="27918720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ocial">
    <p:spTree>
      <p:nvGrpSpPr>
        <p:cNvPr id="1" name=""/>
        <p:cNvGrpSpPr/>
        <p:nvPr/>
      </p:nvGrpSpPr>
      <p:grpSpPr>
        <a:xfrm>
          <a:off x="0" y="0"/>
          <a:ext cx="0" cy="0"/>
          <a:chOff x="0" y="0"/>
          <a:chExt cx="0" cy="0"/>
        </a:xfrm>
      </p:grpSpPr>
      <p:pic>
        <p:nvPicPr>
          <p:cNvPr id="5" name="Picture 2" descr="Amplified Digital Agency St. Louis"/>
          <p:cNvPicPr>
            <a:picLocks noChangeAspect="1" noChangeArrowheads="1"/>
          </p:cNvPicPr>
          <p:nvPr/>
        </p:nvPicPr>
        <p:blipFill>
          <a:blip r:embed="rId2" cstate="print"/>
          <a:srcRect/>
          <a:stretch>
            <a:fillRect/>
          </a:stretch>
        </p:blipFill>
        <p:spPr bwMode="auto">
          <a:xfrm>
            <a:off x="6781800" y="6126163"/>
            <a:ext cx="2019300" cy="731837"/>
          </a:xfrm>
          <a:prstGeom prst="rect">
            <a:avLst/>
          </a:prstGeom>
          <a:noFill/>
          <a:ln w="9525">
            <a:noFill/>
            <a:miter lim="800000"/>
            <a:headEnd/>
            <a:tailEnd/>
          </a:ln>
        </p:spPr>
      </p:pic>
      <p:pic>
        <p:nvPicPr>
          <p:cNvPr id="6" name="Picture 6"/>
          <p:cNvPicPr>
            <a:picLocks noChangeAspect="1"/>
          </p:cNvPicPr>
          <p:nvPr userDrawn="1"/>
        </p:nvPicPr>
        <p:blipFill>
          <a:blip r:embed="rId3" cstate="print"/>
          <a:srcRect/>
          <a:stretch>
            <a:fillRect/>
          </a:stretch>
        </p:blipFill>
        <p:spPr bwMode="auto">
          <a:xfrm>
            <a:off x="457200" y="6067425"/>
            <a:ext cx="990600" cy="650875"/>
          </a:xfrm>
          <a:prstGeom prst="rect">
            <a:avLst/>
          </a:prstGeom>
          <a:noFill/>
          <a:ln w="9525">
            <a:noFill/>
            <a:miter lim="800000"/>
            <a:headEnd/>
            <a:tailEnd/>
          </a:ln>
        </p:spPr>
      </p:pic>
      <p:sp>
        <p:nvSpPr>
          <p:cNvPr id="7" name="Date Placeholder 3"/>
          <p:cNvSpPr txBox="1">
            <a:spLocks/>
          </p:cNvSpPr>
          <p:nvPr userDrawn="1"/>
        </p:nvSpPr>
        <p:spPr>
          <a:xfrm>
            <a:off x="1447800" y="5975350"/>
            <a:ext cx="5410200" cy="781050"/>
          </a:xfrm>
          <a:prstGeom prst="rect">
            <a:avLst/>
          </a:prstGeom>
        </p:spPr>
        <p:txBody>
          <a:bodyPr anchor="ctr"/>
          <a:lstStyle/>
          <a:p>
            <a:pPr defTabSz="914400">
              <a:defRPr/>
            </a:pPr>
            <a:r>
              <a:rPr lang="en-US" sz="1400" b="1" dirty="0">
                <a:latin typeface="Century Gothic" pitchFamily="34" charset="0"/>
              </a:rPr>
              <a:t/>
            </a:r>
            <a:br>
              <a:rPr lang="en-US" sz="1400" b="1" dirty="0">
                <a:latin typeface="Century Gothic" pitchFamily="34" charset="0"/>
              </a:rPr>
            </a:br>
            <a:r>
              <a:rPr lang="en-US" sz="1400" b="1" dirty="0">
                <a:solidFill>
                  <a:srgbClr val="98CA3C"/>
                </a:solidFill>
                <a:latin typeface="Century Gothic" pitchFamily="34" charset="0"/>
              </a:rPr>
              <a:t>Social Media &amp; Reputation</a:t>
            </a:r>
            <a:endParaRPr lang="en-US" sz="1400" b="1" dirty="0">
              <a:solidFill>
                <a:srgbClr val="898989"/>
              </a:solidFill>
              <a:latin typeface="Century Gothic" pitchFamily="34" charset="0"/>
            </a:endParaRPr>
          </a:p>
        </p:txBody>
      </p:sp>
      <p:sp>
        <p:nvSpPr>
          <p:cNvPr id="2" name="Title 1"/>
          <p:cNvSpPr>
            <a:spLocks noGrp="1"/>
          </p:cNvSpPr>
          <p:nvPr>
            <p:ph type="title"/>
          </p:nvPr>
        </p:nvSpPr>
        <p:spPr/>
        <p:txBody>
          <a:bodyPr>
            <a:normAutofit/>
          </a:bodyPr>
          <a:lstStyle>
            <a:lvl1pPr>
              <a:defRPr lang="en-US" sz="4400" kern="1200" dirty="0">
                <a:solidFill>
                  <a:schemeClr val="tx1"/>
                </a:solidFill>
                <a:latin typeface="Century Gothic" panose="020B0502020202020204" pitchFamily="34" charset="0"/>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argeted displa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2" descr="Amplified Digital Agency St. Louis"/>
          <p:cNvPicPr>
            <a:picLocks noChangeAspect="1" noChangeArrowheads="1"/>
          </p:cNvPicPr>
          <p:nvPr userDrawn="1"/>
        </p:nvPicPr>
        <p:blipFill>
          <a:blip r:embed="rId2" cstate="print"/>
          <a:stretch>
            <a:fillRect/>
          </a:stretch>
        </p:blipFill>
        <p:spPr bwMode="auto">
          <a:xfrm>
            <a:off x="7377685" y="6088286"/>
            <a:ext cx="1464816" cy="530699"/>
          </a:xfrm>
          <a:prstGeom prst="rect">
            <a:avLst/>
          </a:prstGeom>
          <a:noFill/>
        </p:spPr>
      </p:pic>
      <p:sp>
        <p:nvSpPr>
          <p:cNvPr id="6" name="Rectangle 5"/>
          <p:cNvSpPr/>
          <p:nvPr userDrawn="1"/>
        </p:nvSpPr>
        <p:spPr>
          <a:xfrm>
            <a:off x="0" y="6707662"/>
            <a:ext cx="9144000" cy="150338"/>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04423" y="6142014"/>
            <a:ext cx="558800" cy="523876"/>
          </a:xfrm>
          <a:prstGeom prst="rect">
            <a:avLst/>
          </a:prstGeom>
        </p:spPr>
      </p:pic>
      <p:sp>
        <p:nvSpPr>
          <p:cNvPr id="10" name="Rectangle 9"/>
          <p:cNvSpPr/>
          <p:nvPr userDrawn="1"/>
        </p:nvSpPr>
        <p:spPr>
          <a:xfrm>
            <a:off x="1062508" y="6273084"/>
            <a:ext cx="1640193" cy="307777"/>
          </a:xfrm>
          <a:prstGeom prst="rect">
            <a:avLst/>
          </a:prstGeom>
        </p:spPr>
        <p:txBody>
          <a:bodyPr wrap="none">
            <a:spAutoFit/>
          </a:bodyPr>
          <a:lstStyle/>
          <a:p>
            <a:r>
              <a:rPr lang="en-US" sz="1400" b="1" kern="1200" dirty="0" smtClean="0">
                <a:solidFill>
                  <a:srgbClr val="98CA3C"/>
                </a:solidFill>
                <a:latin typeface="Century Gothic" panose="020B0502020202020204" pitchFamily="34" charset="0"/>
                <a:ea typeface="+mn-ea"/>
                <a:cs typeface="+mn-cs"/>
              </a:rPr>
              <a:t>Targeted Display</a:t>
            </a:r>
          </a:p>
        </p:txBody>
      </p:sp>
    </p:spTree>
    <p:extLst>
      <p:ext uri="{BB962C8B-B14F-4D97-AF65-F5344CB8AC3E}">
        <p14:creationId xmlns:p14="http://schemas.microsoft.com/office/powerpoint/2010/main" xmlns="" val="27918720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argeted Email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2" descr="Amplified Digital Agency St. Louis"/>
          <p:cNvPicPr>
            <a:picLocks noChangeAspect="1" noChangeArrowheads="1"/>
          </p:cNvPicPr>
          <p:nvPr userDrawn="1"/>
        </p:nvPicPr>
        <p:blipFill>
          <a:blip r:embed="rId2" cstate="print"/>
          <a:stretch>
            <a:fillRect/>
          </a:stretch>
        </p:blipFill>
        <p:spPr bwMode="auto">
          <a:xfrm>
            <a:off x="7377685" y="6088286"/>
            <a:ext cx="1464816" cy="530699"/>
          </a:xfrm>
          <a:prstGeom prst="rect">
            <a:avLst/>
          </a:prstGeom>
          <a:noFill/>
        </p:spPr>
      </p:pic>
      <p:sp>
        <p:nvSpPr>
          <p:cNvPr id="6" name="Rectangle 5"/>
          <p:cNvSpPr/>
          <p:nvPr userDrawn="1"/>
        </p:nvSpPr>
        <p:spPr>
          <a:xfrm>
            <a:off x="0" y="6707662"/>
            <a:ext cx="9144000" cy="150338"/>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457737" y="6130918"/>
            <a:ext cx="495300" cy="541970"/>
          </a:xfrm>
          <a:prstGeom prst="rect">
            <a:avLst/>
          </a:prstGeom>
        </p:spPr>
      </p:pic>
      <p:sp>
        <p:nvSpPr>
          <p:cNvPr id="11" name="Footer Placeholder 4"/>
          <p:cNvSpPr txBox="1">
            <a:spLocks/>
          </p:cNvSpPr>
          <p:nvPr userDrawn="1"/>
        </p:nvSpPr>
        <p:spPr>
          <a:xfrm>
            <a:off x="989526" y="6301839"/>
            <a:ext cx="3028681" cy="365125"/>
          </a:xfrm>
          <a:prstGeom prst="rect">
            <a:avLst/>
          </a:prstGeom>
        </p:spPr>
        <p:txBody>
          <a:bodyPr vert="horz" lIns="91440" tIns="45720" rIns="91440" bIns="45720" rtlCol="0" anchor="ctr"/>
          <a:lstStyle/>
          <a:p>
            <a:pPr marL="0" algn="l" defTabSz="914400" rtl="0" eaLnBrk="1" latinLnBrk="0" hangingPunct="1"/>
            <a:r>
              <a:rPr lang="en-US" sz="1400" b="1" kern="1200" dirty="0" smtClean="0">
                <a:solidFill>
                  <a:srgbClr val="98CA3C"/>
                </a:solidFill>
                <a:latin typeface="Century Gothic" panose="020B0502020202020204" pitchFamily="34" charset="0"/>
                <a:ea typeface="+mn-ea"/>
                <a:cs typeface="+mn-cs"/>
              </a:rPr>
              <a:t>Targeted Email Marketing</a:t>
            </a:r>
          </a:p>
        </p:txBody>
      </p:sp>
    </p:spTree>
    <p:extLst>
      <p:ext uri="{BB962C8B-B14F-4D97-AF65-F5344CB8AC3E}">
        <p14:creationId xmlns:p14="http://schemas.microsoft.com/office/powerpoint/2010/main" xmlns="" val="27918720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Century Gothic" panose="020B0502020202020204" pitchFamily="34" charset="0"/>
              </a:defRPr>
            </a:lvl1pPr>
          </a:lstStyle>
          <a:p>
            <a:fld id="{207A567D-4A98-41F8-9C47-3D9895095353}" type="datetimeFigureOut">
              <a:rPr lang="en-US" smtClean="0"/>
              <a:pPr/>
              <a:t>1/21/2016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C0E7913-B329-44EF-AE3E-1DAA0CBCBEAD}" type="slidenum">
              <a:rPr lang="en-US" smtClean="0"/>
              <a:pPr/>
              <a:t>‹#›</a:t>
            </a:fld>
            <a:endParaRPr lang="en-US" dirty="0"/>
          </a:p>
        </p:txBody>
      </p:sp>
    </p:spTree>
    <p:extLst>
      <p:ext uri="{BB962C8B-B14F-4D97-AF65-F5344CB8AC3E}">
        <p14:creationId xmlns:p14="http://schemas.microsoft.com/office/powerpoint/2010/main" xmlns="" val="8838605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6" r:id="rId3"/>
    <p:sldLayoutId id="2147483691" r:id="rId4"/>
    <p:sldLayoutId id="2147483690" r:id="rId5"/>
    <p:sldLayoutId id="2147483687" r:id="rId6"/>
    <p:sldLayoutId id="2147483692" r:id="rId7"/>
    <p:sldLayoutId id="2147483688" r:id="rId8"/>
    <p:sldLayoutId id="2147483689" r:id="rId9"/>
    <p:sldLayoutId id="2147483663" r:id="rId10"/>
    <p:sldLayoutId id="214748368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latin typeface="Century Gothic" panose="020B0502020202020204" pitchFamily="34" charset="0"/>
              </a:defRPr>
            </a:lvl1pPr>
          </a:lstStyle>
          <a:p>
            <a:fld id="{6D889038-CE85-4F1D-BDFB-BF3FC3CBAEF9}" type="datetimeFigureOut">
              <a:rPr lang="en-US" smtClean="0"/>
              <a:pPr/>
              <a:t>1/21/2016</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6588F7F4-A7C8-4B65-98DD-611671BD4ED4}" type="slidenum">
              <a:rPr lang="en-US" smtClean="0"/>
              <a:pPr/>
              <a:t>‹#›</a:t>
            </a:fld>
            <a:endParaRPr lang="en-US" dirty="0"/>
          </a:p>
        </p:txBody>
      </p:sp>
      <p:pic>
        <p:nvPicPr>
          <p:cNvPr id="7" name="Picture 2" descr="Amplified Digital Agency St. Louis"/>
          <p:cNvPicPr>
            <a:picLocks noChangeAspect="1" noChangeArrowheads="1"/>
          </p:cNvPicPr>
          <p:nvPr/>
        </p:nvPicPr>
        <p:blipFill>
          <a:blip r:embed="rId13" cstate="print"/>
          <a:stretch>
            <a:fillRect/>
          </a:stretch>
        </p:blipFill>
        <p:spPr bwMode="auto">
          <a:xfrm>
            <a:off x="7160065" y="6144590"/>
            <a:ext cx="1464816" cy="530699"/>
          </a:xfrm>
          <a:prstGeom prst="rect">
            <a:avLst/>
          </a:prstGeom>
          <a:noFill/>
        </p:spPr>
      </p:pic>
      <p:sp>
        <p:nvSpPr>
          <p:cNvPr id="9" name="Rectangle 8"/>
          <p:cNvSpPr/>
          <p:nvPr/>
        </p:nvSpPr>
        <p:spPr>
          <a:xfrm>
            <a:off x="0" y="6707662"/>
            <a:ext cx="9144000" cy="150338"/>
          </a:xfrm>
          <a:prstGeom prst="rect">
            <a:avLst/>
          </a:prstGeom>
          <a:solidFill>
            <a:srgbClr val="98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 val="11893645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224" y="2766219"/>
            <a:ext cx="7886700" cy="1325563"/>
          </a:xfrm>
        </p:spPr>
        <p:txBody>
          <a:bodyPr>
            <a:normAutofit/>
          </a:bodyPr>
          <a:lstStyle/>
          <a:p>
            <a:pPr algn="ctr"/>
            <a:r>
              <a:rPr lang="en-US" sz="4000" dirty="0" smtClean="0">
                <a:solidFill>
                  <a:srgbClr val="C81D5E"/>
                </a:solidFill>
                <a:latin typeface="Arial Rounded MT Bold" panose="020F0704030504030204" pitchFamily="34" charset="0"/>
              </a:rPr>
              <a:t>AUTHORITATIVE WEBSITE</a:t>
            </a:r>
            <a:endParaRPr lang="en-US" sz="4000" dirty="0">
              <a:solidFill>
                <a:srgbClr val="C81D5E"/>
              </a:solidFill>
              <a:latin typeface="Arial Rounded MT Bold" panose="020F0704030504030204" pitchFamily="34" charset="0"/>
            </a:endParaRPr>
          </a:p>
        </p:txBody>
      </p:sp>
      <p:sp>
        <p:nvSpPr>
          <p:cNvPr id="4" name="Rectangle 3"/>
          <p:cNvSpPr/>
          <p:nvPr/>
        </p:nvSpPr>
        <p:spPr>
          <a:xfrm>
            <a:off x="2249733" y="2412276"/>
            <a:ext cx="4783682" cy="707886"/>
          </a:xfrm>
          <a:prstGeom prst="rect">
            <a:avLst/>
          </a:prstGeom>
        </p:spPr>
        <p:txBody>
          <a:bodyPr wrap="none">
            <a:spAutoFit/>
          </a:bodyPr>
          <a:lstStyle/>
          <a:p>
            <a:pPr algn="ctr"/>
            <a:r>
              <a:rPr lang="en-US" sz="4000" dirty="0">
                <a:latin typeface="Century Gothic" panose="020B0502020202020204" pitchFamily="34" charset="0"/>
              </a:rPr>
              <a:t>the makings of an </a:t>
            </a:r>
          </a:p>
        </p:txBody>
      </p:sp>
      <p:sp>
        <p:nvSpPr>
          <p:cNvPr id="5" name="Oval 4"/>
          <p:cNvSpPr/>
          <p:nvPr/>
        </p:nvSpPr>
        <p:spPr>
          <a:xfrm>
            <a:off x="349887" y="510994"/>
            <a:ext cx="1785063" cy="1785063"/>
          </a:xfrm>
          <a:prstGeom prst="ellipse">
            <a:avLst/>
          </a:prstGeom>
          <a:solidFill>
            <a:srgbClr val="2CADB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smtClean="0">
                <a:latin typeface="Century Gothic" panose="020B0502020202020204" pitchFamily="34" charset="0"/>
              </a:rPr>
              <a:t>site design &amp; usability</a:t>
            </a:r>
            <a:endParaRPr lang="en-US" sz="1700" dirty="0">
              <a:latin typeface="Century Gothic" panose="020B0502020202020204" pitchFamily="34" charset="0"/>
            </a:endParaRPr>
          </a:p>
        </p:txBody>
      </p:sp>
      <p:sp>
        <p:nvSpPr>
          <p:cNvPr id="6" name="Oval 5"/>
          <p:cNvSpPr/>
          <p:nvPr/>
        </p:nvSpPr>
        <p:spPr>
          <a:xfrm>
            <a:off x="4592806" y="479756"/>
            <a:ext cx="1887507" cy="1860984"/>
          </a:xfrm>
          <a:prstGeom prst="ellipse">
            <a:avLst/>
          </a:prstGeom>
          <a:solidFill>
            <a:srgbClr val="C81D5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smtClean="0">
                <a:latin typeface="Century Gothic" panose="020B0502020202020204" pitchFamily="34" charset="0"/>
              </a:rPr>
              <a:t>authoritative back links</a:t>
            </a:r>
            <a:endParaRPr lang="en-US" sz="1700" dirty="0">
              <a:latin typeface="Century Gothic" panose="020B0502020202020204" pitchFamily="34" charset="0"/>
            </a:endParaRPr>
          </a:p>
        </p:txBody>
      </p:sp>
      <p:grpSp>
        <p:nvGrpSpPr>
          <p:cNvPr id="10" name="Group 9"/>
          <p:cNvGrpSpPr/>
          <p:nvPr/>
        </p:nvGrpSpPr>
        <p:grpSpPr>
          <a:xfrm>
            <a:off x="6727926" y="547677"/>
            <a:ext cx="2022630" cy="1793063"/>
            <a:chOff x="6677077" y="228194"/>
            <a:chExt cx="2022630" cy="1793063"/>
          </a:xfrm>
        </p:grpSpPr>
        <p:sp>
          <p:nvSpPr>
            <p:cNvPr id="7" name="Oval 6"/>
            <p:cNvSpPr/>
            <p:nvPr/>
          </p:nvSpPr>
          <p:spPr>
            <a:xfrm>
              <a:off x="6791861" y="228194"/>
              <a:ext cx="1793063" cy="1793063"/>
            </a:xfrm>
            <a:prstGeom prst="ellipse">
              <a:avLst/>
            </a:prstGeom>
            <a:solidFill>
              <a:srgbClr val="46B7C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latin typeface="Century Gothic" panose="020B0502020202020204" pitchFamily="34" charset="0"/>
              </a:endParaRPr>
            </a:p>
          </p:txBody>
        </p:sp>
        <p:sp>
          <p:nvSpPr>
            <p:cNvPr id="8" name="5-Point Star 7"/>
            <p:cNvSpPr/>
            <p:nvPr/>
          </p:nvSpPr>
          <p:spPr>
            <a:xfrm>
              <a:off x="8059794" y="241643"/>
              <a:ext cx="492041" cy="492041"/>
            </a:xfrm>
            <a:prstGeom prst="star5">
              <a:avLst>
                <a:gd name="adj" fmla="val 23783"/>
                <a:gd name="hf" fmla="val 105146"/>
                <a:gd name="vf" fmla="val 11055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Rectangle 8"/>
            <p:cNvSpPr/>
            <p:nvPr/>
          </p:nvSpPr>
          <p:spPr>
            <a:xfrm>
              <a:off x="6677077" y="589776"/>
              <a:ext cx="2022630" cy="1138773"/>
            </a:xfrm>
            <a:prstGeom prst="rect">
              <a:avLst/>
            </a:prstGeom>
          </p:spPr>
          <p:txBody>
            <a:bodyPr wrap="square">
              <a:spAutoFit/>
            </a:bodyPr>
            <a:lstStyle/>
            <a:p>
              <a:pPr algn="ctr"/>
              <a:r>
                <a:rPr lang="en-US" sz="1700" b="1" dirty="0">
                  <a:solidFill>
                    <a:schemeClr val="bg1"/>
                  </a:solidFill>
                  <a:latin typeface="Century Gothic" panose="020B0502020202020204" pitchFamily="34" charset="0"/>
                </a:rPr>
                <a:t>FREQUENTLY UPDATED QUALITY CONTENT</a:t>
              </a:r>
            </a:p>
          </p:txBody>
        </p:sp>
      </p:grpSp>
      <p:sp>
        <p:nvSpPr>
          <p:cNvPr id="11" name="Oval 10"/>
          <p:cNvSpPr/>
          <p:nvPr/>
        </p:nvSpPr>
        <p:spPr>
          <a:xfrm>
            <a:off x="2527189" y="561126"/>
            <a:ext cx="1547655" cy="154765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smtClean="0">
                <a:latin typeface="Century Gothic" panose="020B0502020202020204" pitchFamily="34" charset="0"/>
              </a:rPr>
              <a:t>internal linking structure</a:t>
            </a:r>
            <a:endParaRPr lang="en-US" sz="1700" dirty="0">
              <a:latin typeface="Century Gothic" panose="020B0502020202020204" pitchFamily="34" charset="0"/>
            </a:endParaRPr>
          </a:p>
        </p:txBody>
      </p:sp>
      <p:sp>
        <p:nvSpPr>
          <p:cNvPr id="14" name="Oval 13"/>
          <p:cNvSpPr/>
          <p:nvPr/>
        </p:nvSpPr>
        <p:spPr>
          <a:xfrm>
            <a:off x="-79513" y="1798566"/>
            <a:ext cx="1321931" cy="1321931"/>
          </a:xfrm>
          <a:prstGeom prst="ellipse">
            <a:avLst/>
          </a:prstGeom>
          <a:solidFill>
            <a:srgbClr val="4C4C4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smtClean="0">
                <a:latin typeface="Century Gothic" panose="020B0502020202020204" pitchFamily="34" charset="0"/>
              </a:rPr>
              <a:t>responsive</a:t>
            </a:r>
            <a:endParaRPr lang="en-US" sz="1400" b="1" dirty="0">
              <a:latin typeface="Century Gothic" panose="020B0502020202020204" pitchFamily="34" charset="0"/>
            </a:endParaRPr>
          </a:p>
        </p:txBody>
      </p:sp>
      <p:sp>
        <p:nvSpPr>
          <p:cNvPr id="15" name="Oval 14"/>
          <p:cNvSpPr/>
          <p:nvPr/>
        </p:nvSpPr>
        <p:spPr>
          <a:xfrm>
            <a:off x="335479" y="3976782"/>
            <a:ext cx="1813878" cy="1813878"/>
          </a:xfrm>
          <a:prstGeom prst="ellipse">
            <a:avLst/>
          </a:prstGeom>
          <a:solidFill>
            <a:srgbClr val="C81D5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smtClean="0">
                <a:latin typeface="Century Gothic" panose="020B0502020202020204" pitchFamily="34" charset="0"/>
              </a:rPr>
              <a:t>intelligent</a:t>
            </a:r>
          </a:p>
          <a:p>
            <a:pPr algn="ctr"/>
            <a:r>
              <a:rPr lang="en-US" sz="1700" dirty="0" smtClean="0">
                <a:latin typeface="Century Gothic" panose="020B0502020202020204" pitchFamily="34" charset="0"/>
              </a:rPr>
              <a:t>optimization</a:t>
            </a:r>
            <a:endParaRPr lang="en-US" sz="1700" dirty="0">
              <a:latin typeface="Century Gothic" panose="020B0502020202020204" pitchFamily="34" charset="0"/>
            </a:endParaRPr>
          </a:p>
        </p:txBody>
      </p:sp>
      <p:sp>
        <p:nvSpPr>
          <p:cNvPr id="17" name="Oval 16"/>
          <p:cNvSpPr/>
          <p:nvPr/>
        </p:nvSpPr>
        <p:spPr>
          <a:xfrm>
            <a:off x="2260897" y="4673632"/>
            <a:ext cx="1540581" cy="1540581"/>
          </a:xfrm>
          <a:prstGeom prst="ellipse">
            <a:avLst/>
          </a:prstGeom>
          <a:solidFill>
            <a:srgbClr val="46B7C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latin typeface="Century Gothic" panose="020B0502020202020204" pitchFamily="34" charset="0"/>
              </a:rPr>
              <a:t>steady site traffic</a:t>
            </a:r>
            <a:endParaRPr lang="en-US" dirty="0">
              <a:latin typeface="Century Gothic" panose="020B0502020202020204" pitchFamily="34" charset="0"/>
            </a:endParaRPr>
          </a:p>
        </p:txBody>
      </p:sp>
      <p:sp>
        <p:nvSpPr>
          <p:cNvPr id="18" name="Oval 17"/>
          <p:cNvSpPr/>
          <p:nvPr/>
        </p:nvSpPr>
        <p:spPr>
          <a:xfrm>
            <a:off x="3913018" y="4059558"/>
            <a:ext cx="1655879" cy="1655879"/>
          </a:xfrm>
          <a:prstGeom prst="ellipse">
            <a:avLst/>
          </a:prstGeom>
          <a:solidFill>
            <a:srgbClr val="022C4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latin typeface="Century Gothic" panose="020B0502020202020204" pitchFamily="34" charset="0"/>
              </a:rPr>
              <a:t>serves your audience</a:t>
            </a:r>
            <a:endParaRPr lang="en-US" dirty="0">
              <a:latin typeface="Century Gothic" panose="020B0502020202020204" pitchFamily="34" charset="0"/>
            </a:endParaRPr>
          </a:p>
        </p:txBody>
      </p:sp>
      <p:sp>
        <p:nvSpPr>
          <p:cNvPr id="19" name="Oval 18"/>
          <p:cNvSpPr/>
          <p:nvPr/>
        </p:nvSpPr>
        <p:spPr>
          <a:xfrm>
            <a:off x="5994170" y="4059558"/>
            <a:ext cx="1806323" cy="1806323"/>
          </a:xfrm>
          <a:prstGeom prst="ellipse">
            <a:avLst/>
          </a:prstGeom>
          <a:solidFill>
            <a:srgbClr val="C81D5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latin typeface="Century Gothic" panose="020B0502020202020204" pitchFamily="34" charset="0"/>
              </a:rPr>
              <a:t>off-site marketing</a:t>
            </a:r>
            <a:endParaRPr lang="en-US" dirty="0">
              <a:latin typeface="Century Gothic" panose="020B0502020202020204" pitchFamily="34" charset="0"/>
            </a:endParaRPr>
          </a:p>
        </p:txBody>
      </p:sp>
      <p:sp>
        <p:nvSpPr>
          <p:cNvPr id="24" name="Oval 23"/>
          <p:cNvSpPr/>
          <p:nvPr/>
        </p:nvSpPr>
        <p:spPr>
          <a:xfrm>
            <a:off x="5635012" y="5259569"/>
            <a:ext cx="1212623" cy="1212623"/>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en-US" sz="1200" b="1" dirty="0" smtClean="0">
                <a:latin typeface="Century Gothic" panose="020B0502020202020204" pitchFamily="34" charset="0"/>
              </a:rPr>
              <a:t>promotions</a:t>
            </a:r>
            <a:endParaRPr lang="en-US" sz="1200" b="1" dirty="0">
              <a:latin typeface="Century Gothic" panose="020B0502020202020204" pitchFamily="34" charset="0"/>
            </a:endParaRPr>
          </a:p>
        </p:txBody>
      </p:sp>
      <p:sp>
        <p:nvSpPr>
          <p:cNvPr id="25" name="Oval 24"/>
          <p:cNvSpPr/>
          <p:nvPr/>
        </p:nvSpPr>
        <p:spPr>
          <a:xfrm>
            <a:off x="7913170" y="3522102"/>
            <a:ext cx="1343507" cy="1343507"/>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smtClean="0">
                <a:latin typeface="Century Gothic" panose="020B0502020202020204" pitchFamily="34" charset="0"/>
              </a:rPr>
              <a:t>social</a:t>
            </a:r>
          </a:p>
          <a:p>
            <a:pPr algn="ctr"/>
            <a:r>
              <a:rPr lang="en-US" sz="1700" dirty="0" smtClean="0">
                <a:latin typeface="Century Gothic" panose="020B0502020202020204" pitchFamily="34" charset="0"/>
              </a:rPr>
              <a:t>sharing</a:t>
            </a:r>
            <a:endParaRPr lang="en-US" sz="1700" dirty="0">
              <a:latin typeface="Century Gothic" panose="020B0502020202020204" pitchFamily="34" charset="0"/>
            </a:endParaRPr>
          </a:p>
        </p:txBody>
      </p:sp>
    </p:spTree>
    <p:extLst>
      <p:ext uri="{BB962C8B-B14F-4D97-AF65-F5344CB8AC3E}">
        <p14:creationId xmlns:p14="http://schemas.microsoft.com/office/powerpoint/2010/main" xmlns="" val="2489445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Why Choose Us For Websites?</a:t>
            </a:r>
            <a:endParaRPr lang="en-US" sz="4000" dirty="0"/>
          </a:p>
        </p:txBody>
      </p:sp>
      <p:sp>
        <p:nvSpPr>
          <p:cNvPr id="3" name="Content Placeholder 2"/>
          <p:cNvSpPr>
            <a:spLocks noGrp="1"/>
          </p:cNvSpPr>
          <p:nvPr>
            <p:ph idx="1"/>
          </p:nvPr>
        </p:nvSpPr>
        <p:spPr>
          <a:xfrm>
            <a:off x="457200" y="1600200"/>
            <a:ext cx="8229600" cy="4753303"/>
          </a:xfrm>
        </p:spPr>
        <p:txBody>
          <a:bodyPr>
            <a:normAutofit fontScale="55000" lnSpcReduction="20000"/>
          </a:bodyPr>
          <a:lstStyle/>
          <a:p>
            <a:pPr lvl="0">
              <a:lnSpc>
                <a:spcPct val="120000"/>
              </a:lnSpc>
              <a:buFont typeface="Wingdings" pitchFamily="2" charset="2"/>
              <a:buChar char="§"/>
            </a:pPr>
            <a:r>
              <a:rPr lang="en-US" sz="2600" dirty="0" smtClean="0"/>
              <a:t>Dedicated Account Manager available by phone or email during our business hours to assist you with anything you need</a:t>
            </a:r>
          </a:p>
          <a:p>
            <a:pPr lvl="0">
              <a:lnSpc>
                <a:spcPct val="120000"/>
              </a:lnSpc>
              <a:buFont typeface="Wingdings" pitchFamily="2" charset="2"/>
              <a:buChar char="§"/>
            </a:pPr>
            <a:r>
              <a:rPr lang="en-US" sz="2600" dirty="0" smtClean="0"/>
              <a:t>We don’t set it and forget it – we offer monthly hosting and update packages so your website is kept up-to-date</a:t>
            </a:r>
          </a:p>
          <a:p>
            <a:pPr lvl="0">
              <a:lnSpc>
                <a:spcPct val="120000"/>
              </a:lnSpc>
              <a:buFont typeface="Wingdings" pitchFamily="2" charset="2"/>
              <a:buChar char="§"/>
            </a:pPr>
            <a:r>
              <a:rPr lang="en-US" sz="2600" dirty="0" smtClean="0"/>
              <a:t>Support and updates are handled and completed within 2 business days or less</a:t>
            </a:r>
          </a:p>
          <a:p>
            <a:pPr lvl="0">
              <a:lnSpc>
                <a:spcPct val="120000"/>
              </a:lnSpc>
              <a:buFont typeface="Wingdings" pitchFamily="2" charset="2"/>
              <a:buChar char="§"/>
            </a:pPr>
            <a:r>
              <a:rPr lang="en-US" sz="2600" dirty="0" smtClean="0"/>
              <a:t>Monthly reporting available upon your request with unlimited access to statistics and metrics</a:t>
            </a:r>
          </a:p>
          <a:p>
            <a:pPr lvl="0">
              <a:lnSpc>
                <a:spcPct val="120000"/>
              </a:lnSpc>
              <a:buFont typeface="Wingdings" pitchFamily="2" charset="2"/>
              <a:buChar char="§"/>
            </a:pPr>
            <a:r>
              <a:rPr lang="en-US" sz="2600" dirty="0" smtClean="0"/>
              <a:t>Search Engine Registration is offered for every business site we create so you can rest assured you’re going to be found shortly after we set your website live</a:t>
            </a:r>
          </a:p>
          <a:p>
            <a:pPr lvl="0">
              <a:lnSpc>
                <a:spcPct val="120000"/>
              </a:lnSpc>
              <a:buFont typeface="Wingdings" pitchFamily="2" charset="2"/>
              <a:buChar char="§"/>
            </a:pPr>
            <a:r>
              <a:rPr lang="en-US" sz="2600" dirty="0" smtClean="0"/>
              <a:t>All desktop sites are built with Responsive-Ready templates that are user-friendly across all devices and platforms</a:t>
            </a:r>
          </a:p>
          <a:p>
            <a:pPr lvl="0">
              <a:lnSpc>
                <a:spcPct val="120000"/>
              </a:lnSpc>
              <a:buFont typeface="Wingdings" pitchFamily="2" charset="2"/>
              <a:buChar char="§"/>
            </a:pPr>
            <a:r>
              <a:rPr lang="en-US" sz="2600" dirty="0" smtClean="0"/>
              <a:t>We implement standard SEO practices to increase your opportunity to rank higher than your competitors on Search Engines</a:t>
            </a:r>
          </a:p>
          <a:p>
            <a:pPr lvl="0">
              <a:lnSpc>
                <a:spcPct val="120000"/>
              </a:lnSpc>
              <a:buFont typeface="Wingdings" pitchFamily="2" charset="2"/>
              <a:buChar char="§"/>
            </a:pPr>
            <a:r>
              <a:rPr lang="en-US" sz="2600" dirty="0" smtClean="0"/>
              <a:t>You own your site. If ever you were to stop working with us, we package up your site and give it to you. In many cases other web providers do not extend this service, so be sure to find this out before you buy </a:t>
            </a:r>
          </a:p>
          <a:p>
            <a:pPr>
              <a:lnSpc>
                <a:spcPct val="120000"/>
              </a:lnSpc>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Amp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13812</TotalTime>
  <Words>275</Words>
  <Application>Microsoft Office PowerPoint</Application>
  <PresentationFormat>On-screen Show (4:3)</PresentationFormat>
  <Paragraphs>30</Paragraphs>
  <Slides>2</Slides>
  <Notes>1</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Amp Master</vt:lpstr>
      <vt:lpstr>AUTHORITATIVE WEBSITE</vt:lpstr>
      <vt:lpstr>Why Choose Us For Websites?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Throne</dc:creator>
  <cp:lastModifiedBy>crpmurpk</cp:lastModifiedBy>
  <cp:revision>1359</cp:revision>
  <dcterms:created xsi:type="dcterms:W3CDTF">2015-03-17T18:04:40Z</dcterms:created>
  <dcterms:modified xsi:type="dcterms:W3CDTF">2016-01-21T18:07:55Z</dcterms:modified>
</cp:coreProperties>
</file>